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charts/chart1.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charts/chart2.xml" ContentType="application/vnd.openxmlformats-officedocument.drawingml.chart+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charts/chart3.xml" ContentType="application/vnd.openxmlformats-officedocument.drawingml.chart+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charts/chart4.xml" ContentType="application/vnd.openxmlformats-officedocument.drawingml.chart+xml"/>
  <Override PartName="/ppt/charts/chart5.xml" ContentType="application/vnd.openxmlformats-officedocument.drawingml.chart+xml"/>
  <Override PartName="/ppt/slideMasters/slideMaster16.xml" ContentType="application/vnd.openxmlformats-officedocument.presentationml.slideMaster+xml"/>
  <Override PartName="/ppt/slides/slide16.xml" ContentType="application/vnd.openxmlformats-officedocument.presentationml.slide+xml"/>
  <Override PartName="/ppt/charts/chart6.xml" ContentType="application/vnd.openxmlformats-officedocument.drawingml.chart+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charts/chart7.xml" ContentType="application/vnd.openxmlformats-officedocument.drawingml.chart+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çılış" id="{8fcc1581-e246-61f0-c104-1473ba22282d}">
          <p14:sldIdLst>
            <p14:sldId id="256"/>
            <p14:sldId id="257"/>
            <p14:sldId id="258"/>
            <p14:sldId id="259"/>
          </p14:sldIdLst>
        </p14:section>
        <p14:section name="Tarihçe ve kalite" id="{b6d4f5df-1e0f-d0da-cce5-563cb7612c2f}">
          <p14:sldIdLst>
            <p14:sldId id="260"/>
            <p14:sldId id="261"/>
          </p14:sldIdLst>
        </p14:section>
        <p14:section name="Akademik yapı ve eğitim" id="{f1d85a4a-b0c7-8bcf-7d4d-8c534d8ded88}">
          <p14:sldIdLst>
            <p14:sldId id="262"/>
            <p14:sldId id="263"/>
            <p14:sldId id="264"/>
          </p14:sldIdLst>
        </p14:section>
        <p14:section name="Uzmanlık ve araştırma" id="{d8c0f313-4dd8-b72a-bbf3-e1d6077133f0}">
          <p14:sldIdLst>
            <p14:sldId id="265"/>
            <p14:sldId id="266"/>
          </p14:sldIdLst>
        </p14:section>
        <p14:section name="Hastane" id="{0808bef0-14e2-da80-9a11-85c3c74d4f14}">
          <p14:sldIdLst>
            <p14:sldId id="267"/>
          </p14:sldIdLst>
        </p14:section>
        <p14:section name="Öğrenciler" id="{b588d11f-9616-9958-e033-0014c57f0581}">
          <p14:sldIdLst>
            <p14:sldId id="268"/>
            <p14:sldId id="269"/>
            <p14:sldId id="270"/>
            <p14:sldId id="271"/>
            <p14:sldId id="272"/>
            <p14:sldId id="273"/>
          </p14:sldIdLst>
        </p14:section>
        <p14:section name="Kampüs yaşamı" id="{e64deb8a-8a93-7ea0-4beb-2c51cc51d952}">
          <p14:sldIdLst>
            <p14:sldId id="274"/>
            <p14:sldId id="275"/>
            <p14:sldId id="276"/>
          </p14:sldIdLst>
        </p14:section>
        <p14:section name="Kapanış" id="{99380c9f-0687-fbfa-8dcf-ec0c713ab177}">
          <p14:sldIdLst>
            <p14:sldId id="277"/>
            <p14:sldId id="2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Anabilim dalı</c:v>
                </c:pt>
              </c:strCache>
            </c:strRef>
          </c:tx>
          <c:spPr>
            <a:solidFill>
              <a:schemeClr val="accent1"/>
            </a:solidFill>
            <a:ln w="9525" cap="flat">
              <a:solidFill>
                <a:srgbClr val="F9F9F9"/>
              </a:solidFill>
              <a:prstDash val="solid"/>
              <a:round/>
            </a:ln>
            <a:effectLst/>
          </c:spPr>
          <c:dPt>
            <c:idx val="0"/>
            <c:bubble3D val="0"/>
            <c:spPr>
              <a:solidFill>
                <a:srgbClr val="1C2A52"/>
              </a:solidFill>
              <a:ln w="25400" cap="flat">
                <a:solidFill>
                  <a:srgbClr val="FFFFFF"/>
                </a:solidFill>
                <a:prstDash val="solid"/>
                <a:round/>
              </a:ln>
              <a:effectLst/>
            </c:spPr>
          </c:dPt>
          <c:dPt>
            <c:idx val="1"/>
            <c:bubble3D val="0"/>
            <c:spPr>
              <a:solidFill>
                <a:srgbClr val="E8731F"/>
              </a:solidFill>
              <a:ln w="25400" cap="flat">
                <a:solidFill>
                  <a:srgbClr val="FFFFFF"/>
                </a:solidFill>
                <a:prstDash val="solid"/>
                <a:round/>
              </a:ln>
              <a:effectLst/>
            </c:spPr>
          </c:dPt>
          <c:dPt>
            <c:idx val="2"/>
            <c:bubble3D val="0"/>
            <c:spPr>
              <a:solidFill>
                <a:srgbClr val="4F78B0"/>
              </a:solidFill>
              <a:ln w="25400" cap="flat">
                <a:solidFill>
                  <a:srgbClr val="FFFFFF"/>
                </a:solidFill>
                <a:prstDash val="solid"/>
                <a:round/>
              </a:ln>
              <a:effectLst/>
            </c:spPr>
          </c:dPt>
          <c:dLbls>
            <c:dLbl>
              <c:idx val="0"/>
              <c:numFmt formatCode="General" sourceLinked="0"/>
              <c:spPr/>
              <c:txPr>
                <a:bodyPr/>
                <a:lstStyle/>
                <a:p>
                  <a:pPr>
                    <a:defRPr sz="1600" b="1" i="0" u="none" strike="noStrike">
                      <a:solidFill>
                        <a:srgbClr val="FFFFFF"/>
                      </a:solidFill>
                      <a:latin typeface="Calibri"/>
                    </a:defRPr>
                  </a:pPr>
                </a:p>
              </c:txPr>
              <c:showLegendKey val="0"/>
              <c:showVal val="1"/>
              <c:showCatName val="0"/>
              <c:showSerName val="0"/>
              <c:showPercent val="0"/>
              <c:showBubbleSize val="0"/>
            </c:dLbl>
            <c:dLbl>
              <c:idx val="1"/>
              <c:numFmt formatCode="General" sourceLinked="0"/>
              <c:spPr/>
              <c:txPr>
                <a:bodyPr/>
                <a:lstStyle/>
                <a:p>
                  <a:pPr>
                    <a:defRPr sz="1600" b="1" i="0" u="none" strike="noStrike">
                      <a:solidFill>
                        <a:srgbClr val="FFFFFF"/>
                      </a:solidFill>
                      <a:latin typeface="Calibri"/>
                    </a:defRPr>
                  </a:pPr>
                </a:p>
              </c:txPr>
              <c:showLegendKey val="0"/>
              <c:showVal val="1"/>
              <c:showCatName val="0"/>
              <c:showSerName val="0"/>
              <c:showPercent val="0"/>
              <c:showBubbleSize val="0"/>
            </c:dLbl>
            <c:dLbl>
              <c:idx val="2"/>
              <c:numFmt formatCode="General" sourceLinked="0"/>
              <c:spPr/>
              <c:txPr>
                <a:bodyPr/>
                <a:lstStyle/>
                <a:p>
                  <a:pPr>
                    <a:defRPr sz="1600" b="1" i="0" u="none" strike="noStrike">
                      <a:solidFill>
                        <a:srgbClr val="FFFFFF"/>
                      </a:solidFill>
                      <a:latin typeface="Calibri"/>
                    </a:defRPr>
                  </a:pPr>
                </a:p>
              </c:txPr>
              <c:showLegendKey val="0"/>
              <c:showVal val="1"/>
              <c:showCatName val="0"/>
              <c:showSerName val="0"/>
              <c:showPercent val="0"/>
              <c:showBubbleSize val="0"/>
            </c:dLbl>
            <c:numFmt formatCode="General" sourceLinked="0"/>
            <c:txPr>
              <a:bodyPr/>
              <a:lstStyle/>
              <a:p>
                <a:pPr>
                  <a:defRPr sz="1800" b="1" i="0" u="none" strike="noStrike">
                    <a:solidFill>
                      <a:srgbClr val="000000"/>
                    </a:solidFill>
                    <a:latin typeface="Arial"/>
                  </a:defRPr>
                </a:pPr>
              </a:p>
            </c:txPr>
            <c:showLegendKey val="0"/>
            <c:showVal val="0"/>
            <c:showCatName val="1"/>
            <c:showSerName val="0"/>
            <c:showPercent val="1"/>
            <c:showBubbleSize val="0"/>
            <c:showLeaderLines val="0"/>
          </c:dLbls>
          <c:cat>
            <c:strRef>
              <c:f>Sheet1!$A$2:$A$4</c:f>
              <c:strCache>
                <c:ptCount val="3"/>
                <c:pt idx="0">
                  <c:v>Dahili Tıp Bilimleri</c:v>
                </c:pt>
                <c:pt idx="1">
                  <c:v>Cerrahi Tıp Bilimleri</c:v>
                </c:pt>
                <c:pt idx="2">
                  <c:v>Temel Tıp Bilimleri</c:v>
                </c:pt>
              </c:strCache>
            </c:strRef>
          </c:cat>
          <c:val>
            <c:numRef>
              <c:f>Sheet1!$B$2:$B$4</c:f>
              <c:numCache>
                <c:ptCount val="3"/>
                <c:pt idx="0">
                  <c:v>19</c:v>
                </c:pt>
                <c:pt idx="1">
                  <c:v>13</c:v>
                </c:pt>
                <c:pt idx="2">
                  <c:v>10</c:v>
                </c:pt>
              </c:numCache>
            </c:numRef>
          </c:val>
        </c:ser>
        <c:firstSliceAng val="0"/>
        <c:holeSize val="62"/>
      </c:doughnutChart>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Dahili Tıp Bilimleri</c:v>
                </c:pt>
              </c:strCache>
            </c:strRef>
          </c:tx>
          <c:spPr>
            <a:solidFill>
              <a:srgbClr val="1C2A52"/>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2024</c:v>
                  </c:pt>
                  <c:pt idx="1">
                    <c:v>2025</c:v>
                  </c:pt>
                  <c:pt idx="2">
                    <c:v>2026*</c:v>
                  </c:pt>
                </c:lvl>
              </c:multiLvlStrCache>
            </c:multiLvlStrRef>
          </c:cat>
          <c:val>
            <c:numRef>
              <c:f>Sheet1!$B$2:$B$4</c:f>
              <c:numCache>
                <c:formatCode>General</c:formatCode>
                <c:ptCount val="3"/>
                <c:pt idx="0">
                  <c:v>216</c:v>
                </c:pt>
                <c:pt idx="1">
                  <c:v>244</c:v>
                </c:pt>
                <c:pt idx="2">
                  <c:v>118</c:v>
                </c:pt>
              </c:numCache>
            </c:numRef>
          </c:val>
        </c:ser>
        <c:ser>
          <c:idx val="1"/>
          <c:order val="1"/>
          <c:tx>
            <c:strRef>
              <c:f>Sheet1!$C$1</c:f>
              <c:strCache>
                <c:ptCount val="1"/>
                <c:pt idx="0">
                  <c:v>Cerrahi Tıp Bilimleri</c:v>
                </c:pt>
              </c:strCache>
            </c:strRef>
          </c:tx>
          <c:spPr>
            <a:solidFill>
              <a:srgbClr val="E8731F"/>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2024</c:v>
                  </c:pt>
                  <c:pt idx="1">
                    <c:v>2025</c:v>
                  </c:pt>
                  <c:pt idx="2">
                    <c:v>2026*</c:v>
                  </c:pt>
                </c:lvl>
              </c:multiLvlStrCache>
            </c:multiLvlStrRef>
          </c:cat>
          <c:val>
            <c:numRef>
              <c:f>Sheet1!$C$2:$C$4</c:f>
              <c:numCache>
                <c:formatCode>General</c:formatCode>
                <c:ptCount val="3"/>
                <c:pt idx="0">
                  <c:v>131</c:v>
                </c:pt>
                <c:pt idx="1">
                  <c:v>162</c:v>
                </c:pt>
                <c:pt idx="2">
                  <c:v>95</c:v>
                </c:pt>
              </c:numCache>
            </c:numRef>
          </c:val>
        </c:ser>
        <c:ser>
          <c:idx val="2"/>
          <c:order val="2"/>
          <c:tx>
            <c:strRef>
              <c:f>Sheet1!$D$1</c:f>
              <c:strCache>
                <c:ptCount val="1"/>
                <c:pt idx="0">
                  <c:v>Temel Tıp Bilimleri</c:v>
                </c:pt>
              </c:strCache>
            </c:strRef>
          </c:tx>
          <c:spPr>
            <a:solidFill>
              <a:srgbClr val="4F78B0"/>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2024</c:v>
                  </c:pt>
                  <c:pt idx="1">
                    <c:v>2025</c:v>
                  </c:pt>
                  <c:pt idx="2">
                    <c:v>2026*</c:v>
                  </c:pt>
                </c:lvl>
              </c:multiLvlStrCache>
            </c:multiLvlStrRef>
          </c:cat>
          <c:val>
            <c:numRef>
              <c:f>Sheet1!$D$2:$D$4</c:f>
              <c:numCache>
                <c:formatCode>General</c:formatCode>
                <c:ptCount val="3"/>
                <c:pt idx="0">
                  <c:v>82</c:v>
                </c:pt>
                <c:pt idx="1">
                  <c:v>126</c:v>
                </c:pt>
                <c:pt idx="2">
                  <c:v>69</c:v>
                </c:pt>
              </c:numCache>
            </c:numRef>
          </c:val>
        </c:ser>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gapWidth val="55"/>
        <c:overlap val="-8"/>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5DAE5"/>
            </a:solidFill>
            <a:prstDash val="solid"/>
            <a:round/>
          </a:ln>
        </c:spPr>
        <c:txPr>
          <a:bodyPr/>
          <a:lstStyle/>
          <a:p>
            <a:pPr>
              <a:defRPr sz="1300" b="0" i="0" u="none" strike="noStrike">
                <a:solidFill>
                  <a:srgbClr val="1F2533"/>
                </a:solidFill>
                <a:latin typeface="Calibri"/>
              </a:defRPr>
            </a:pPr>
            <a:endParaRPr lang="en-US"/>
          </a:p>
        </c:txPr>
        <c:crossAx val="2094734552"/>
        <c:crosses val="autoZero"/>
        <c:auto val="1"/>
        <c:lblAlgn val="ctr"/>
        <c:noMultiLvlLbl val="1"/>
      </c:catAx>
      <c:valAx>
        <c:axId val="2094734552"/>
        <c:scaling>
          <c:orientation val="minMax"/>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200">
              <a:solidFill>
                <a:srgbClr val="1F2533"/>
              </a:solidFill>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Fakültemize yerleşen son öğrencinin başarı sırası</c:v>
                </c:pt>
              </c:strCache>
            </c:strRef>
          </c:tx>
          <c:spPr>
            <a:solidFill>
              <a:srgbClr val="E8731F"/>
            </a:solidFill>
            <a:ln w="38100" cap="flat">
              <a:solidFill>
                <a:srgbClr val="E8731F"/>
              </a:solidFill>
              <a:prstDash val="solid"/>
              <a:round/>
            </a:ln>
            <a:effectLst/>
          </c:spPr>
          <c:invertIfNegative val="0"/>
          <c:dLbls>
            <c:numFmt formatCode="#&quot;.&quot;000" sourceLinked="0"/>
            <c:txPr>
              <a:bodyPr/>
              <a:lstStyle/>
              <a:p>
                <a:pPr>
                  <a:defRPr b="1" i="0" strike="noStrike" sz="1300" u="none">
                    <a:solidFill>
                      <a:srgbClr val="1F2533"/>
                    </a:solidFill>
                    <a:latin typeface="Calibri"/>
                  </a:defRPr>
                </a:pPr>
              </a:p>
            </c:txPr>
            <c:dLblPos val="b"/>
            <c:showLegendKey val="0"/>
            <c:showVal val="1"/>
            <c:showCatName val="0"/>
            <c:showSerName val="0"/>
            <c:showPercent val="0"/>
            <c:showBubbleSize val="0"/>
            <c:showLeaderLines val="0"/>
          </c:dLbls>
          <c:marker>
            <c:symbol val="circle"/>
            <c:size val="10"/>
            <c:spPr>
              <a:solidFill>
                <a:srgbClr val="E8731F"/>
              </a:solidFill>
              <a:ln w="25400" cap="flat">
                <a:solidFill>
                  <a:srgbClr val="1C2A52"/>
                </a:solidFill>
                <a:prstDash val="solid"/>
                <a:round/>
              </a:ln>
              <a:effectLst/>
            </c:spPr>
          </c:marker>
          <c:cat>
            <c:multiLvlStrRef>
              <c:f>Sheet1!$A$2:$A$6</c:f>
              <c:multiLvlStrCache>
                <c:ptCount val="5"/>
                <c:lvl>
                  <c:pt idx="0">
                    <c:v>2022</c:v>
                  </c:pt>
                  <c:pt idx="1">
                    <c:v>2023</c:v>
                  </c:pt>
                  <c:pt idx="2">
                    <c:v>2024</c:v>
                  </c:pt>
                  <c:pt idx="3">
                    <c:v>2025</c:v>
                  </c:pt>
                  <c:pt idx="4">
                    <c:v>2026</c:v>
                  </c:pt>
                </c:lvl>
              </c:multiLvlStrCache>
            </c:multiLvlStrRef>
          </c:cat>
          <c:val>
            <c:numRef>
              <c:f>Sheet1!$B$2:$B$6</c:f>
              <c:numCache>
                <c:formatCode>General</c:formatCode>
                <c:ptCount val="5"/>
                <c:pt idx="0">
                  <c:v>13597</c:v>
                </c:pt>
                <c:pt idx="1">
                  <c:v>14578</c:v>
                </c:pt>
                <c:pt idx="2">
                  <c:v>14610</c:v>
                </c:pt>
                <c:pt idx="3">
                  <c:v>13043</c:v>
                </c:pt>
                <c:pt idx="4">
                  <c:v>11789</c:v>
                </c:pt>
              </c:numCache>
            </c:numRef>
          </c:val>
          <c:smooth val="0"/>
        </c:ser>
        <c:dLbls>
          <c:numFmt formatCode="#&quot;.&quot;000" sourceLinked="0"/>
          <c:txPr>
            <a:bodyPr/>
            <a:lstStyle/>
            <a:p>
              <a:pPr>
                <a:defRPr b="1" i="0" strike="noStrike" sz="1300" u="none">
                  <a:solidFill>
                    <a:srgbClr val="1F2533"/>
                  </a:solidFill>
                  <a:latin typeface="Calibri"/>
                </a:defRPr>
              </a:pPr>
            </a:p>
          </c:txPr>
          <c:dLblPos val="b"/>
          <c:showLegendKey val="0"/>
          <c:showVal val="1"/>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high"/>
        <c:spPr>
          <a:ln w="12700" cap="flat">
            <a:noFill/>
            <a:prstDash val="solid"/>
            <a:round/>
          </a:ln>
        </c:spPr>
        <c:txPr>
          <a:bodyPr/>
          <a:lstStyle/>
          <a:p>
            <a:pPr>
              <a:defRPr sz="1300" b="0" i="0" u="none" strike="noStrike">
                <a:solidFill>
                  <a:srgbClr val="1F2533"/>
                </a:solidFill>
                <a:latin typeface="Calibri"/>
              </a:defRPr>
            </a:pPr>
            <a:endParaRPr lang="en-US"/>
          </a:p>
        </c:txPr>
        <c:crossAx val="2094734552"/>
        <c:crosses val="autoZero"/>
        <c:auto val="1"/>
        <c:lblAlgn val="ctr"/>
        <c:noMultiLvlLbl val="1"/>
      </c:catAx>
      <c:valAx>
        <c:axId val="2094734552"/>
        <c:scaling>
          <c:orientation val="maxMin"/>
          <c:max val="15200"/>
          <c:min val="1100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En çok öğrencimizin geldiği 10 ülke</c:v>
                </c:pt>
              </c:strCache>
            </c:strRef>
          </c:tx>
          <c:spPr>
            <a:solidFill>
              <a:srgbClr val="1C2A52"/>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Sheet1!$A$2:$A$11</c:f>
              <c:multiLvlStrCache>
                <c:ptCount val="10"/>
                <c:lvl>
                  <c:pt idx="0">
                    <c:v>Azerbaycan</c:v>
                  </c:pt>
                  <c:pt idx="1">
                    <c:v>İran</c:v>
                  </c:pt>
                  <c:pt idx="2">
                    <c:v>Suriye</c:v>
                  </c:pt>
                  <c:pt idx="3">
                    <c:v>KKTC</c:v>
                  </c:pt>
                  <c:pt idx="4">
                    <c:v>Almanya</c:v>
                  </c:pt>
                  <c:pt idx="5">
                    <c:v>Irak</c:v>
                  </c:pt>
                  <c:pt idx="6">
                    <c:v>İtalya</c:v>
                  </c:pt>
                  <c:pt idx="7">
                    <c:v>Sudan</c:v>
                  </c:pt>
                  <c:pt idx="8">
                    <c:v>Umman</c:v>
                  </c:pt>
                  <c:pt idx="9">
                    <c:v>Afganistan</c:v>
                  </c:pt>
                </c:lvl>
              </c:multiLvlStrCache>
            </c:multiLvlStrRef>
          </c:cat>
          <c:val>
            <c:numRef>
              <c:f>Sheet1!$B$2:$B$11</c:f>
              <c:numCache>
                <c:formatCode>General</c:formatCode>
                <c:ptCount val="10"/>
                <c:pt idx="0">
                  <c:v>69</c:v>
                </c:pt>
                <c:pt idx="1">
                  <c:v>51</c:v>
                </c:pt>
                <c:pt idx="2">
                  <c:v>41</c:v>
                </c:pt>
                <c:pt idx="3">
                  <c:v>4</c:v>
                </c:pt>
                <c:pt idx="4">
                  <c:v>4</c:v>
                </c:pt>
                <c:pt idx="5">
                  <c:v>4</c:v>
                </c:pt>
                <c:pt idx="6">
                  <c:v>3</c:v>
                </c:pt>
                <c:pt idx="7">
                  <c:v>3</c:v>
                </c:pt>
                <c:pt idx="8">
                  <c:v>3</c:v>
                </c:pt>
                <c:pt idx="9">
                  <c:v>2</c:v>
                </c:pt>
              </c:numCache>
            </c:numRef>
          </c:val>
        </c:ser>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D5DAE5"/>
            </a:solidFill>
            <a:prstDash val="solid"/>
            <a:round/>
          </a:ln>
        </c:spPr>
        <c:txPr>
          <a:bodyPr/>
          <a:lstStyle/>
          <a:p>
            <a:pPr>
              <a:defRPr sz="1300" b="0" i="0" u="none" strike="noStrike">
                <a:solidFill>
                  <a:srgbClr val="1F2533"/>
                </a:solidFill>
                <a:latin typeface="Calibri"/>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Yeni kayıt</c:v>
                </c:pt>
              </c:strCache>
            </c:strRef>
          </c:tx>
          <c:spPr>
            <a:solidFill>
              <a:srgbClr val="E8731F"/>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2023</c:v>
                  </c:pt>
                  <c:pt idx="1">
                    <c:v>2024</c:v>
                  </c:pt>
                  <c:pt idx="2">
                    <c:v>2025</c:v>
                  </c:pt>
                </c:lvl>
              </c:multiLvlStrCache>
            </c:multiLvlStrRef>
          </c:cat>
          <c:val>
            <c:numRef>
              <c:f>Sheet1!$B$2:$B$4</c:f>
              <c:numCache>
                <c:formatCode>General</c:formatCode>
                <c:ptCount val="3"/>
                <c:pt idx="0">
                  <c:v>24</c:v>
                </c:pt>
                <c:pt idx="1">
                  <c:v>31</c:v>
                </c:pt>
                <c:pt idx="2">
                  <c:v>34</c:v>
                </c:pt>
              </c:numCache>
            </c:numRef>
          </c:val>
        </c:ser>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gapWidth val="8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5DAE5"/>
            </a:solidFill>
            <a:prstDash val="solid"/>
            <a:round/>
          </a:ln>
        </c:spPr>
        <c:txPr>
          <a:bodyPr/>
          <a:lstStyle/>
          <a:p>
            <a:pPr>
              <a:defRPr sz="1200" b="0" i="0" u="none" strike="noStrike">
                <a:solidFill>
                  <a:srgbClr val="1F2533"/>
                </a:solidFill>
                <a:latin typeface="Calibri"/>
              </a:defRPr>
            </a:pPr>
            <a:endParaRPr lang="en-US"/>
          </a:p>
        </c:txPr>
        <c:crossAx val="2094734552"/>
        <c:crosses val="autoZero"/>
        <c:auto val="1"/>
        <c:lblAlgn val="ctr"/>
        <c:noMultiLvlLbl val="1"/>
      </c:catAx>
      <c:valAx>
        <c:axId val="2094734552"/>
        <c:scaling>
          <c:orientation val="minMax"/>
          <c:max val="42"/>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Giden</c:v>
                </c:pt>
              </c:strCache>
            </c:strRef>
          </c:tx>
          <c:spPr>
            <a:solidFill>
              <a:srgbClr val="1C2A52"/>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2023-2024</c:v>
                  </c:pt>
                  <c:pt idx="1">
                    <c:v>2024-2025</c:v>
                  </c:pt>
                  <c:pt idx="2">
                    <c:v>2025-2026</c:v>
                  </c:pt>
                </c:lvl>
              </c:multiLvlStrCache>
            </c:multiLvlStrRef>
          </c:cat>
          <c:val>
            <c:numRef>
              <c:f>Sheet1!$B$2:$B$4</c:f>
              <c:numCache>
                <c:formatCode>General</c:formatCode>
                <c:ptCount val="3"/>
                <c:pt idx="0">
                  <c:v>4</c:v>
                </c:pt>
                <c:pt idx="1">
                  <c:v>5</c:v>
                </c:pt>
                <c:pt idx="2">
                  <c:v>6</c:v>
                </c:pt>
              </c:numCache>
            </c:numRef>
          </c:val>
        </c:ser>
        <c:ser>
          <c:idx val="1"/>
          <c:order val="1"/>
          <c:tx>
            <c:strRef>
              <c:f>Sheet1!$C$1</c:f>
              <c:strCache>
                <c:ptCount val="1"/>
                <c:pt idx="0">
                  <c:v>Gelen</c:v>
                </c:pt>
              </c:strCache>
            </c:strRef>
          </c:tx>
          <c:spPr>
            <a:solidFill>
              <a:srgbClr val="E8731F"/>
            </a:solidFill>
            <a:effectLst/>
          </c:spPr>
          <c:invertIfNegative val="0"/>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cat>
            <c:multiLvlStrRef>
              <c:f>Sheet1!$A$2:$A$4</c:f>
              <c:multiLvlStrCache>
                <c:ptCount val="3"/>
                <c:lvl>
                  <c:pt idx="0">
                    <c:v>2023-2024</c:v>
                  </c:pt>
                  <c:pt idx="1">
                    <c:v>2024-2025</c:v>
                  </c:pt>
                  <c:pt idx="2">
                    <c:v>2025-2026</c:v>
                  </c:pt>
                </c:lvl>
              </c:multiLvlStrCache>
            </c:multiLvlStrRef>
          </c:cat>
          <c:val>
            <c:numRef>
              <c:f>Sheet1!$C$2:$C$4</c:f>
              <c:numCache>
                <c:formatCode>General</c:formatCode>
                <c:ptCount val="3"/>
                <c:pt idx="0">
                  <c:v>9</c:v>
                </c:pt>
                <c:pt idx="1">
                  <c:v>2</c:v>
                </c:pt>
                <c:pt idx="2">
                  <c:v>1</c:v>
                </c:pt>
              </c:numCache>
            </c:numRef>
          </c:val>
        </c:ser>
        <c:dLbls>
          <c:numFmt formatCode="#,##0" sourceLinked="0"/>
          <c:txPr>
            <a:bodyPr/>
            <a:lstStyle/>
            <a:p>
              <a:pPr>
                <a:defRPr b="0" i="0" strike="noStrike" sz="1200" u="none">
                  <a:solidFill>
                    <a:srgbClr val="1F2533"/>
                  </a:solidFill>
                  <a:latin typeface="Calibri"/>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5DAE5"/>
            </a:solidFill>
            <a:prstDash val="solid"/>
            <a:round/>
          </a:ln>
        </c:spPr>
        <c:txPr>
          <a:bodyPr/>
          <a:lstStyle/>
          <a:p>
            <a:pPr>
              <a:defRPr sz="1250" b="0" i="0" u="none" strike="noStrike">
                <a:solidFill>
                  <a:srgbClr val="1F2533"/>
                </a:solidFill>
                <a:latin typeface="Calibri"/>
              </a:defRPr>
            </a:pPr>
            <a:endParaRPr lang="en-US"/>
          </a:p>
        </c:txPr>
        <c:crossAx val="2094734552"/>
        <c:crosses val="autoZero"/>
        <c:auto val="1"/>
        <c:lblAlgn val="ctr"/>
        <c:noMultiLvlLbl val="1"/>
      </c:catAx>
      <c:valAx>
        <c:axId val="2094734552"/>
        <c:scaling>
          <c:orientation val="minMax"/>
          <c:max val="10.5"/>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Calibri"/>
              </a:defRPr>
            </a:pPr>
            <a:endParaRPr lang="en-US"/>
          </a:p>
        </c:txPr>
        <c:crossAx val="2094734554"/>
        <c:crosses val="autoZero"/>
        <c:crossBetween val="between"/>
      </c:valAx>
      <c:spPr>
        <a:noFill/>
        <a:ln>
          <a:noFill/>
        </a:ln>
        <a:effectLst/>
      </c:spPr>
    </c:plotArea>
    <c:legend>
      <c:legendPos val="b"/>
      <c:overlay val="0"/>
      <c:txPr>
        <a:bodyPr/>
        <a:lstStyle/>
        <a:p>
          <a:pPr>
            <a:defRPr sz="1200">
              <a:solidFill>
                <a:srgbClr val="1F2533"/>
              </a:solidFill>
              <a:latin typeface="Calibri"/>
              <a:cs typeface="Calibri"/>
            </a:defRPr>
          </a:pPr>
          <a:endParaRPr lang="en-US"/>
        </a:p>
      </c:txPr>
    </c:legend>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Dönemlere göre genel memnuniyet (%)</c:v>
                </c:pt>
              </c:strCache>
            </c:strRef>
          </c:tx>
          <c:spPr>
            <a:solidFill>
              <a:srgbClr val="1C2A52"/>
            </a:solidFill>
            <a:effectLst/>
          </c:spPr>
          <c:invertIfNegative val="0"/>
          <c:dLbls>
            <c:numFmt formatCode="&quot;%&quot;0" sourceLinked="0"/>
            <c:txPr>
              <a:bodyPr/>
              <a:lstStyle/>
              <a:p>
                <a:pPr>
                  <a:defRPr b="1" i="0" strike="noStrike" sz="1400" u="none">
                    <a:solidFill>
                      <a:srgbClr val="1F2533"/>
                    </a:solidFill>
                    <a:latin typeface="Calibri"/>
                  </a:defRPr>
                </a:pPr>
              </a:p>
            </c:txPr>
            <c:showLegendKey val="0"/>
            <c:showVal val="1"/>
            <c:showCatName val="0"/>
            <c:showSerName val="0"/>
            <c:showPercent val="0"/>
            <c:showBubbleSize val="0"/>
            <c:showLeaderLines val="0"/>
          </c:dLbls>
          <c:cat>
            <c:multiLvlStrRef>
              <c:f>Sheet1!$A$2:$A$7</c:f>
              <c:multiLvlStrCache>
                <c:ptCount val="6"/>
                <c:lvl>
                  <c:pt idx="0">
                    <c:v>Dönem I</c:v>
                  </c:pt>
                  <c:pt idx="1">
                    <c:v>Dönem II</c:v>
                  </c:pt>
                  <c:pt idx="2">
                    <c:v>Dönem III</c:v>
                  </c:pt>
                  <c:pt idx="3">
                    <c:v>Dönem IV</c:v>
                  </c:pt>
                  <c:pt idx="4">
                    <c:v>Dönem V</c:v>
                  </c:pt>
                  <c:pt idx="5">
                    <c:v>Dönem VI</c:v>
                  </c:pt>
                </c:lvl>
              </c:multiLvlStrCache>
            </c:multiLvlStrRef>
          </c:cat>
          <c:val>
            <c:numRef>
              <c:f>Sheet1!$B$2:$B$7</c:f>
              <c:numCache>
                <c:formatCode>General</c:formatCode>
                <c:ptCount val="6"/>
                <c:pt idx="0">
                  <c:v>68</c:v>
                </c:pt>
                <c:pt idx="1">
                  <c:v>74</c:v>
                </c:pt>
                <c:pt idx="2">
                  <c:v>71</c:v>
                </c:pt>
                <c:pt idx="3">
                  <c:v>78</c:v>
                </c:pt>
                <c:pt idx="4">
                  <c:v>82</c:v>
                </c:pt>
                <c:pt idx="5">
                  <c:v>86</c:v>
                </c:pt>
              </c:numCache>
            </c:numRef>
          </c:val>
        </c:ser>
        <c:dLbls>
          <c:numFmt formatCode="&quot;%&quot;0" sourceLinked="0"/>
          <c:txPr>
            <a:bodyPr/>
            <a:lstStyle/>
            <a:p>
              <a:pPr>
                <a:defRPr b="1" i="0" strike="noStrike" sz="1400" u="none">
                  <a:solidFill>
                    <a:srgbClr val="1F2533"/>
                  </a:solidFill>
                  <a:latin typeface="Calibri"/>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D5DAE5"/>
            </a:solidFill>
            <a:prstDash val="solid"/>
            <a:round/>
          </a:ln>
        </c:spPr>
        <c:txPr>
          <a:bodyPr/>
          <a:lstStyle/>
          <a:p>
            <a:pPr>
              <a:defRPr sz="1300" b="0" i="0" u="none" strike="noStrike">
                <a:solidFill>
                  <a:srgbClr val="1F2533"/>
                </a:solidFill>
                <a:latin typeface="Calibri"/>
              </a:defRPr>
            </a:pPr>
            <a:endParaRPr lang="en-US"/>
          </a:p>
        </c:txPr>
        <c:crossAx val="2094734552"/>
        <c:crosses val="autoZero"/>
        <c:auto val="1"/>
        <c:lblAlgn val="ctr"/>
        <c:noMultiLvlLbl val="1"/>
      </c:catAx>
      <c:valAx>
        <c:axId val="2094734552"/>
        <c:scaling>
          <c:orientation val="minMax"/>
          <c:max val="100"/>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EU_CONTENT">
    <p:bg>
      <p:bgPr>
        <a:solidFill>
          <a:srgbClr val="FFFFFF"/>
        </a:solidFill>
      </p:bgPr>
    </p:bg>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rtlCol="0"/>
          <a:lstStyle>
            <a:lvl1pPr indent="0" marL="0">
              <a:buNone/>
              <a:defRPr lang="en-US" sz="1200" b="1" spc="150" kern="0" dirty="0">
                <a:solidFill>
                  <a:srgbClr val="C2560F"/>
                </a:solidFill>
                <a:latin typeface="Calibri" pitchFamily="34" charset="0"/>
                <a:ea typeface="Calibri" pitchFamily="34" charset="-122"/>
                <a:cs typeface="Calibri" pitchFamily="34" charset="-120"/>
              </a:defRPr>
            </a:lvl1pPr>
          </a:lstStyle>
          <a:p>
            <a:pPr indent="0" marL="0">
              <a:buNone/>
            </a:pP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rtlCol="0"/>
          <a:lstStyle>
            <a:lvl1pPr algn="l" indent="0" marL="0">
              <a:buNone/>
              <a:defRPr lang="en-US" sz="2800" b="1" dirty="0">
                <a:solidFill>
                  <a:srgbClr val="1C2A52"/>
                </a:solidFill>
                <a:latin typeface="Cambria" pitchFamily="34" charset="0"/>
                <a:ea typeface="Cambria" pitchFamily="34" charset="-122"/>
                <a:cs typeface="Cambria" pitchFamily="34" charset="-120"/>
              </a:defRPr>
            </a:lvl1pPr>
          </a:lstStyle>
          <a:p>
            <a:pPr algn="l" indent="0" marL="0">
              <a:buNone/>
            </a:pPr>
            <a:endParaRPr lang="en-US" sz="2800" dirty="0"/>
          </a:p>
        </p:txBody>
      </p:sp>
      <p:pic>
        <p:nvPicPr>
          <p:cNvPr id="4" name="Image 0" descr="Mersin Üniversitesi Tıp Fakültesi amblemi">    </p:cNvPr>
          <p:cNvPicPr>
            <a:picLocks noChangeAspect="1"/>
          </p:cNvPicPr>
          <p:nvPr/>
        </p:nvPicPr>
        <p:blipFill>
          <a:blip r:embed="rId1"/>
          <a:stretch>
            <a:fillRect/>
          </a:stretch>
        </p:blipFill>
        <p:spPr>
          <a:xfrm>
            <a:off x="11155680" y="329184"/>
            <a:ext cx="493776" cy="480060"/>
          </a:xfrm>
          <a:prstGeom prst="rect">
            <a:avLst/>
          </a:prstGeom>
        </p:spPr>
      </p:pic>
      <p:sp>
        <p:nvSpPr>
          <p:cNvPr id="5" name="Text 0"/>
          <p:cNvSpPr/>
          <p:nvPr/>
        </p:nvSpPr>
        <p:spPr>
          <a:xfrm>
            <a:off x="548640" y="6428232"/>
            <a:ext cx="7315200" cy="237744"/>
          </a:xfrm>
          <a:prstGeom prst="rect">
            <a:avLst/>
          </a:prstGeom>
          <a:noFill/>
          <a:ln/>
        </p:spPr>
        <p:txBody>
          <a:bodyPr wrap="square" lIns="0" tIns="0" rIns="0" bIns="0" rtlCol="0" anchor="ctr"/>
          <a:lstStyle/>
          <a:p>
            <a:pPr indent="0" marL="0">
              <a:buNone/>
            </a:pPr>
            <a:r>
              <a:rPr lang="en-US" sz="1000" dirty="0">
                <a:solidFill>
                  <a:srgbClr val="5C667A"/>
                </a:solidFill>
                <a:latin typeface="Calibri" pitchFamily="34" charset="0"/>
                <a:ea typeface="Calibri" pitchFamily="34" charset="-122"/>
                <a:cs typeface="Calibri" pitchFamily="34" charset="-120"/>
              </a:rPr>
              <a:t>Mersin Üniversitesi Tıp Fakültesi  ·  Tanıtım Sunumu 2026</a:t>
            </a:r>
            <a:endParaRPr lang="en-US" sz="10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MEU_PHOTO_LEFT">
    <p:bg>
      <p:bgPr>
        <a:solidFill>
          <a:srgbClr val="FFFFFF"/>
        </a:solidFill>
      </p:bgPr>
    </p:bg>
    <p:spTree>
      <p:nvGrpSpPr>
        <p:cNvPr id="1" name=""/>
        <p:cNvGrpSpPr/>
        <p:nvPr/>
      </p:nvGrpSpPr>
      <p:grpSpPr>
        <a:xfrm>
          <a:off x="0" y="0"/>
          <a:ext cx="0" cy="0"/>
          <a:chOff x="0" y="0"/>
          <a:chExt cx="0" cy="0"/>
        </a:xfrm>
      </p:grpSpPr>
      <p:sp>
        <p:nvSpPr>
          <p:cNvPr id="2" name="Text 0"/>
          <p:cNvSpPr txBox="1"/>
          <p:nvPr>
            <p:ph idx="100" type="body" hasCustomPrompt="1"/>
          </p:nvPr>
        </p:nvSpPr>
        <p:spPr>
          <a:xfrm>
            <a:off x="4343400" y="365760"/>
            <a:ext cx="6583680" cy="274320"/>
          </a:xfrm>
          <a:prstGeom prst="rect">
            <a:avLst/>
          </a:prstGeom>
          <a:noFill/>
          <a:ln/>
        </p:spPr>
        <p:txBody>
          <a:bodyPr wrap="square" rtlCol="0"/>
          <a:lstStyle>
            <a:lvl1pPr indent="0" marL="0">
              <a:buNone/>
              <a:defRPr lang="en-US" sz="1200" b="1" spc="150" kern="0" dirty="0">
                <a:solidFill>
                  <a:srgbClr val="C2560F"/>
                </a:solidFill>
                <a:latin typeface="Calibri" pitchFamily="34" charset="0"/>
                <a:ea typeface="Calibri" pitchFamily="34" charset="-122"/>
                <a:cs typeface="Calibri" pitchFamily="34" charset="-120"/>
              </a:defRPr>
            </a:lvl1pPr>
          </a:lstStyle>
          <a:p>
            <a:pPr indent="0" marL="0">
              <a:buNone/>
            </a:pPr>
            <a:endParaRPr lang="en-US" sz="1200" dirty="0"/>
          </a:p>
        </p:txBody>
      </p:sp>
      <p:sp>
        <p:nvSpPr>
          <p:cNvPr id="3" name="Text 0"/>
          <p:cNvSpPr/>
          <p:nvPr>
            <p:ph idx="101" type="title" hasCustomPrompt="1"/>
          </p:nvPr>
        </p:nvSpPr>
        <p:spPr>
          <a:xfrm>
            <a:off x="4343400" y="640080"/>
            <a:ext cx="6675120" cy="685800"/>
          </a:xfrm>
          <a:prstGeom prst="rect">
            <a:avLst/>
          </a:prstGeom>
          <a:noFill/>
          <a:ln/>
        </p:spPr>
        <p:txBody>
          <a:bodyPr wrap="square" rtlCol="0"/>
          <a:lstStyle>
            <a:lvl1pPr algn="l" indent="0" marL="0">
              <a:buNone/>
              <a:defRPr lang="en-US" sz="2800" b="1" dirty="0">
                <a:solidFill>
                  <a:srgbClr val="1C2A52"/>
                </a:solidFill>
                <a:latin typeface="Cambria" pitchFamily="34" charset="0"/>
                <a:ea typeface="Cambria" pitchFamily="34" charset="-122"/>
                <a:cs typeface="Cambria" pitchFamily="34" charset="-120"/>
              </a:defRPr>
            </a:lvl1pPr>
          </a:lstStyle>
          <a:p>
            <a:pPr algn="l" indent="0" marL="0">
              <a:buNone/>
            </a:pPr>
            <a:endParaRPr lang="en-US" sz="2800" dirty="0"/>
          </a:p>
        </p:txBody>
      </p:sp>
      <p:pic>
        <p:nvPicPr>
          <p:cNvPr id="4" name="Image 0" descr="Mersin Üniversitesi Tıp Fakültesi amblemi">    </p:cNvPr>
          <p:cNvPicPr>
            <a:picLocks noChangeAspect="1"/>
          </p:cNvPicPr>
          <p:nvPr/>
        </p:nvPicPr>
        <p:blipFill>
          <a:blip r:embed="rId1"/>
          <a:stretch>
            <a:fillRect/>
          </a:stretch>
        </p:blipFill>
        <p:spPr>
          <a:xfrm>
            <a:off x="11155680" y="329184"/>
            <a:ext cx="493776" cy="480060"/>
          </a:xfrm>
          <a:prstGeom prst="rect">
            <a:avLst/>
          </a:prstGeom>
        </p:spPr>
      </p:pic>
      <p:sp>
        <p:nvSpPr>
          <p:cNvPr id="5" name="Text 0"/>
          <p:cNvSpPr/>
          <p:nvPr/>
        </p:nvSpPr>
        <p:spPr>
          <a:xfrm>
            <a:off x="4343400" y="6428232"/>
            <a:ext cx="5943600" cy="237744"/>
          </a:xfrm>
          <a:prstGeom prst="rect">
            <a:avLst/>
          </a:prstGeom>
          <a:noFill/>
          <a:ln/>
        </p:spPr>
        <p:txBody>
          <a:bodyPr wrap="square" lIns="0" tIns="0" rIns="0" bIns="0" rtlCol="0" anchor="ctr"/>
          <a:lstStyle/>
          <a:p>
            <a:pPr indent="0" marL="0">
              <a:buNone/>
            </a:pPr>
            <a:r>
              <a:rPr lang="en-US" sz="1000" dirty="0">
                <a:solidFill>
                  <a:srgbClr val="5C667A"/>
                </a:solidFill>
                <a:latin typeface="Calibri" pitchFamily="34" charset="0"/>
                <a:ea typeface="Calibri" pitchFamily="34" charset="-122"/>
                <a:cs typeface="Calibri" pitchFamily="34" charset="-120"/>
              </a:rPr>
              <a:t>Mersin Üniversitesi Tıp Fakültesi  ·  Tanıtım Sunumu 2026</a:t>
            </a:r>
            <a:endParaRPr lang="en-US" sz="10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MEU_PHOTO_RIGHT">
    <p:bg>
      <p:bgPr>
        <a:solidFill>
          <a:srgbClr val="FFFFFF"/>
        </a:solidFill>
      </p:bgPr>
    </p:bg>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6858000" cy="274320"/>
          </a:xfrm>
          <a:prstGeom prst="rect">
            <a:avLst/>
          </a:prstGeom>
          <a:noFill/>
          <a:ln/>
        </p:spPr>
        <p:txBody>
          <a:bodyPr wrap="square" rtlCol="0"/>
          <a:lstStyle>
            <a:lvl1pPr indent="0" marL="0">
              <a:buNone/>
              <a:defRPr lang="en-US" sz="1200" b="1" spc="150" kern="0" dirty="0">
                <a:solidFill>
                  <a:srgbClr val="C2560F"/>
                </a:solidFill>
                <a:latin typeface="Calibri" pitchFamily="34" charset="0"/>
                <a:ea typeface="Calibri" pitchFamily="34" charset="-122"/>
                <a:cs typeface="Calibri" pitchFamily="34" charset="-120"/>
              </a:defRPr>
            </a:lvl1pPr>
          </a:lstStyle>
          <a:p>
            <a:pPr indent="0" marL="0">
              <a:buNone/>
            </a:pPr>
            <a:endParaRPr lang="en-US" sz="1200" dirty="0"/>
          </a:p>
        </p:txBody>
      </p:sp>
      <p:sp>
        <p:nvSpPr>
          <p:cNvPr id="3" name="Text 0"/>
          <p:cNvSpPr/>
          <p:nvPr>
            <p:ph idx="101" type="title" hasCustomPrompt="1"/>
          </p:nvPr>
        </p:nvSpPr>
        <p:spPr>
          <a:xfrm>
            <a:off x="548640" y="640080"/>
            <a:ext cx="6949440" cy="685800"/>
          </a:xfrm>
          <a:prstGeom prst="rect">
            <a:avLst/>
          </a:prstGeom>
          <a:noFill/>
          <a:ln/>
        </p:spPr>
        <p:txBody>
          <a:bodyPr wrap="square" rtlCol="0"/>
          <a:lstStyle>
            <a:lvl1pPr algn="l" indent="0" marL="0">
              <a:buNone/>
              <a:defRPr lang="en-US" sz="2800" b="1" dirty="0">
                <a:solidFill>
                  <a:srgbClr val="1C2A52"/>
                </a:solidFill>
                <a:latin typeface="Cambria" pitchFamily="34" charset="0"/>
                <a:ea typeface="Cambria" pitchFamily="34" charset="-122"/>
                <a:cs typeface="Cambria" pitchFamily="34" charset="-120"/>
              </a:defRPr>
            </a:lvl1pPr>
          </a:lstStyle>
          <a:p>
            <a:pPr algn="l" indent="0" marL="0">
              <a:buNone/>
            </a:pPr>
            <a:endParaRPr lang="en-US" sz="2800" dirty="0"/>
          </a:p>
        </p:txBody>
      </p:sp>
      <p:sp>
        <p:nvSpPr>
          <p:cNvPr id="4" name="Text 0"/>
          <p:cNvSpPr/>
          <p:nvPr/>
        </p:nvSpPr>
        <p:spPr>
          <a:xfrm>
            <a:off x="548640" y="6428232"/>
            <a:ext cx="5760720" cy="237744"/>
          </a:xfrm>
          <a:prstGeom prst="rect">
            <a:avLst/>
          </a:prstGeom>
          <a:noFill/>
          <a:ln/>
        </p:spPr>
        <p:txBody>
          <a:bodyPr wrap="square" lIns="0" tIns="0" rIns="0" bIns="0" rtlCol="0" anchor="ctr"/>
          <a:lstStyle/>
          <a:p>
            <a:pPr indent="0" marL="0">
              <a:buNone/>
            </a:pPr>
            <a:r>
              <a:rPr lang="en-US" sz="1000" dirty="0">
                <a:solidFill>
                  <a:srgbClr val="5C667A"/>
                </a:solidFill>
                <a:latin typeface="Calibri" pitchFamily="34" charset="0"/>
                <a:ea typeface="Calibri" pitchFamily="34" charset="-122"/>
                <a:cs typeface="Calibri" pitchFamily="34" charset="-120"/>
              </a:rPr>
              <a:t>Mersin Üniversitesi Tıp Fakültesi  ·  Tanıtım Sunumu 2026</a:t>
            </a:r>
            <a:endParaRPr lang="en-US" sz="1000" dirty="0"/>
          </a:p>
        </p:txBody>
      </p:sp>
      <p:sp>
        <p:nvSpPr>
          <p:cNvPr id="25" name="Slide Number Placeholder 0"/>
          <p:cNvSpPr>
            <a:spLocks noGrp="1"/>
          </p:cNvSpPr>
          <p:nvPr>
            <p:ph type="sldNum" sz="quarter" idx="4294967295"/>
          </p:nvPr>
        </p:nvSpPr>
        <p:spPr>
          <a:xfrm>
            <a:off x="6858000"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EU_DARK">
    <p:bg>
      <p:bgPr>
        <a:solidFill>
          <a:srgbClr val="1C2A52"/>
        </a:solidFill>
      </p:bgPr>
    </p:bg>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rtlCol="0"/>
          <a:lstStyle>
            <a:lvl1pPr indent="0" marL="0">
              <a:buNone/>
              <a:defRPr lang="en-US" sz="1200" b="1" spc="150" kern="0" dirty="0">
                <a:solidFill>
                  <a:srgbClr val="E8731F"/>
                </a:solidFill>
                <a:latin typeface="Calibri" pitchFamily="34" charset="0"/>
                <a:ea typeface="Calibri" pitchFamily="34" charset="-122"/>
                <a:cs typeface="Calibri" pitchFamily="34" charset="-120"/>
              </a:defRPr>
            </a:lvl1pPr>
          </a:lstStyle>
          <a:p>
            <a:pPr indent="0" marL="0">
              <a:buNone/>
            </a:pP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rtlCol="0"/>
          <a:lstStyle>
            <a:lvl1pPr algn="l" indent="0" marL="0">
              <a:buNone/>
              <a:defRPr lang="en-US" sz="2800" b="1" dirty="0">
                <a:solidFill>
                  <a:srgbClr val="FFFFFF"/>
                </a:solidFill>
                <a:latin typeface="Cambria" pitchFamily="34" charset="0"/>
                <a:ea typeface="Cambria" pitchFamily="34" charset="-122"/>
                <a:cs typeface="Cambria" pitchFamily="34" charset="-120"/>
              </a:defRPr>
            </a:lvl1pPr>
          </a:lstStyle>
          <a:p>
            <a:pPr algn="l" indent="0" marL="0">
              <a:buNone/>
            </a:pPr>
            <a:endParaRPr lang="en-US" sz="2800" dirty="0"/>
          </a:p>
        </p:txBody>
      </p:sp>
      <p:sp>
        <p:nvSpPr>
          <p:cNvPr id="4" name="Text 0"/>
          <p:cNvSpPr/>
          <p:nvPr/>
        </p:nvSpPr>
        <p:spPr>
          <a:xfrm>
            <a:off x="548640" y="6428232"/>
            <a:ext cx="7315200" cy="237744"/>
          </a:xfrm>
          <a:prstGeom prst="rect">
            <a:avLst/>
          </a:prstGeom>
          <a:noFill/>
          <a:ln/>
        </p:spPr>
        <p:txBody>
          <a:bodyPr wrap="square" lIns="0" tIns="0" rIns="0" bIns="0" rtlCol="0" anchor="ctr"/>
          <a:lstStyle/>
          <a:p>
            <a:pPr indent="0" marL="0">
              <a:buNone/>
            </a:pPr>
            <a:r>
              <a:rPr lang="en-US" sz="1000" dirty="0">
                <a:solidFill>
                  <a:srgbClr val="C9D2E3"/>
                </a:solidFill>
                <a:latin typeface="Calibri" pitchFamily="34" charset="0"/>
                <a:ea typeface="Calibri" pitchFamily="34" charset="-122"/>
                <a:cs typeface="Calibri" pitchFamily="34" charset="-120"/>
              </a:rPr>
              <a:t>Mersin Üniversitesi Tıp Fakültesi  ·  Tanıtım Sunumu 2026</a:t>
            </a:r>
            <a:endParaRPr lang="en-US" sz="10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C9D2E3"/>
                </a:solidFill>
                <a:latin typeface="Calibri"/>
                <a:ea typeface="Calibri"/>
                <a:cs typeface="Calibri"/>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EU_COVER">
    <p:bg>
      <p:bgPr>
        <a:solidFill>
          <a:srgbClr val="1C2A5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2487168"/>
            <a:ext cx="5120640" cy="960120"/>
          </a:xfrm>
          <a:prstGeom prst="rect">
            <a:avLst/>
          </a:prstGeom>
          <a:noFill/>
          <a:ln/>
        </p:spPr>
        <p:txBody>
          <a:bodyPr wrap="square" rtlCol="0"/>
          <a:lstStyle>
            <a:lvl1pPr algn="l" indent="0" marL="0">
              <a:buNone/>
              <a:defRPr lang="en-US" sz="6000" b="1" dirty="0">
                <a:solidFill>
                  <a:srgbClr val="FFFFFF"/>
                </a:solidFill>
                <a:latin typeface="Cambria" pitchFamily="34" charset="0"/>
                <a:ea typeface="Cambria" pitchFamily="34" charset="-122"/>
                <a:cs typeface="Cambria" pitchFamily="34" charset="-120"/>
              </a:defRPr>
            </a:lvl1pPr>
          </a:lstStyle>
          <a:p>
            <a:pPr algn="l" indent="0" marL="0">
              <a:buNone/>
            </a:pPr>
            <a:endParaRPr lang="en-US" sz="6000" dirty="0"/>
          </a:p>
        </p:txBody>
      </p:sp>
      <p:sp>
        <p:nvSpPr>
          <p:cNvPr id="3" name="Text 0"/>
          <p:cNvSpPr txBox="1"/>
          <p:nvPr>
            <p:ph idx="101" type="body" hasCustomPrompt="1"/>
          </p:nvPr>
        </p:nvSpPr>
        <p:spPr>
          <a:xfrm>
            <a:off x="548640" y="3566160"/>
            <a:ext cx="5120640" cy="502920"/>
          </a:xfrm>
          <a:prstGeom prst="rect">
            <a:avLst/>
          </a:prstGeom>
          <a:noFill/>
          <a:ln/>
        </p:spPr>
        <p:txBody>
          <a:bodyPr wrap="square" rtlCol="0"/>
          <a:lstStyle>
            <a:lvl1pPr algn="l" indent="0" marL="0">
              <a:buNone/>
              <a:defRPr lang="en-US" sz="2600" dirty="0">
                <a:solidFill>
                  <a:srgbClr val="FFFFFF"/>
                </a:solidFill>
                <a:latin typeface="Calibri" pitchFamily="34" charset="0"/>
                <a:ea typeface="Calibri" pitchFamily="34" charset="-122"/>
                <a:cs typeface="Calibri" pitchFamily="34" charset="-120"/>
              </a:defRPr>
            </a:lvl1pPr>
          </a:lstStyle>
          <a:p>
            <a:pPr algn="l" indent="0" marL="0">
              <a:buNone/>
            </a:pPr>
            <a:endParaRPr lang="en-US" sz="260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EU_CLOSING">
    <p:bg>
      <p:bgPr>
        <a:solidFill>
          <a:srgbClr val="1C2A5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914400" y="2560320"/>
            <a:ext cx="10362895" cy="914400"/>
          </a:xfrm>
          <a:prstGeom prst="rect">
            <a:avLst/>
          </a:prstGeom>
          <a:noFill/>
          <a:ln/>
        </p:spPr>
        <p:txBody>
          <a:bodyPr wrap="square" rtlCol="0"/>
          <a:lstStyle>
            <a:lvl1pPr algn="ctr" indent="0" marL="0">
              <a:buNone/>
              <a:defRPr lang="en-US" sz="5000" b="1" dirty="0">
                <a:solidFill>
                  <a:srgbClr val="FFFFFF"/>
                </a:solidFill>
                <a:latin typeface="Cambria" pitchFamily="34" charset="0"/>
                <a:ea typeface="Cambria" pitchFamily="34" charset="-122"/>
                <a:cs typeface="Cambria" pitchFamily="34" charset="-120"/>
              </a:defRPr>
            </a:lvl1pPr>
          </a:lstStyle>
          <a:p>
            <a:pPr algn="ctr" indent="0" marL="0">
              <a:buNone/>
            </a:pPr>
            <a:endParaRPr lang="en-US" sz="5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6.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3.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2.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1.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2.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2.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image" Target="../media/image-12-2.jpg"/><Relationship Id="rId3" Type="http://schemas.openxmlformats.org/officeDocument/2006/relationships/image" Target="../media/image-12-3.jpg"/><Relationship Id="rId4" Type="http://schemas.openxmlformats.org/officeDocument/2006/relationships/slideLayout" Target="../slideLayouts/slideLayout2.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image" Target="../media/image-13-1.png"/><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3.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chart" Target="/ppt/charts/chart5.xml"/><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7" Type="http://schemas.openxmlformats.org/officeDocument/2006/relationships/chart" Target="/ppt/charts/chart6.xml"/><Relationship Id="rId1" Type="http://schemas.openxmlformats.org/officeDocument/2006/relationships/image" Target="../media/image-16-1.png"/><Relationship Id="rId2" Type="http://schemas.openxmlformats.org/officeDocument/2006/relationships/image" Target="../media/image-16-1.png"/><Relationship Id="rId3" Type="http://schemas.openxmlformats.org/officeDocument/2006/relationships/image" Target="../media/image-16-1.png"/><Relationship Id="rId4" Type="http://schemas.openxmlformats.org/officeDocument/2006/relationships/image" Target="../media/image-16-1.png"/><Relationship Id="rId5" Type="http://schemas.openxmlformats.org/officeDocument/2006/relationships/image" Target="../media/image-16-1.png"/><Relationship Id="rId6" Type="http://schemas.openxmlformats.org/officeDocument/2006/relationships/image" Target="../media/image-16-1.png"/><Relationship Id="rId8" Type="http://schemas.openxmlformats.org/officeDocument/2006/relationships/slideLayout" Target="../slideLayouts/slideLayout2.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4.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2.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3.png"/><Relationship Id="rId5" Type="http://schemas.openxmlformats.org/officeDocument/2006/relationships/image" Target="../media/image-20-5.png"/><Relationship Id="rId6" Type="http://schemas.openxmlformats.org/officeDocument/2006/relationships/slideLayout" Target="../slideLayouts/slideLayout2.xml"/><Relationship Id="rId7"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2.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hyperlink" Target="https://www.instagram.com/meutipfakultesi/" TargetMode="External"/><Relationship Id="rId4" Type="http://schemas.openxmlformats.org/officeDocument/2006/relationships/hyperlink" Target="https://x.com/meutipfakultesi" TargetMode="External"/><Relationship Id="rId6" Type="http://schemas.openxmlformats.org/officeDocument/2006/relationships/hyperlink" Target="https://www.facebook.com/profile.php?id=61590886325318" TargetMode="External"/><Relationship Id="rId8" Type="http://schemas.openxmlformats.org/officeDocument/2006/relationships/hyperlink" Target="https://www.youtube.com/@meutipfakultesi" TargetMode="External"/><Relationship Id="rId10" Type="http://schemas.openxmlformats.org/officeDocument/2006/relationships/hyperlink" Target="https://www.linkedin.com/company/meutipfakultesi/" TargetMode="External"/><Relationship Id="rId11" Type="http://schemas.openxmlformats.org/officeDocument/2006/relationships/hyperlink" Target="https://nsosyal.com/meutipfakultesi" TargetMode="External"/><Relationship Id="rId14" Type="http://schemas.openxmlformats.org/officeDocument/2006/relationships/hyperlink" Target="https://www2.mersin.edu.tr/tr/akademik/tip-fakultesi/" TargetMode="External"/><Relationship Id="rId1" Type="http://schemas.openxmlformats.org/officeDocument/2006/relationships/image" Target="../media/image-22-1.png"/><Relationship Id="rId3" Type="http://schemas.openxmlformats.org/officeDocument/2006/relationships/image" Target="../media/image-22-2.png"/><Relationship Id="rId5" Type="http://schemas.openxmlformats.org/officeDocument/2006/relationships/image" Target="../media/image-22-3.png"/><Relationship Id="rId7" Type="http://schemas.openxmlformats.org/officeDocument/2006/relationships/image" Target="../media/image-22-4.png"/><Relationship Id="rId9" Type="http://schemas.openxmlformats.org/officeDocument/2006/relationships/image" Target="../media/image-22-5.png"/><Relationship Id="rId12" Type="http://schemas.openxmlformats.org/officeDocument/2006/relationships/image" Target="../media/image-22-6.png"/><Relationship Id="rId13" Type="http://schemas.openxmlformats.org/officeDocument/2006/relationships/image" Target="../media/image-22-7.png"/><Relationship Id="rId15" Type="http://schemas.openxmlformats.org/officeDocument/2006/relationships/slideLayout" Target="../slideLayouts/slideLayout2.xml"/><Relationship Id="rId1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slideLayout" Target="../slideLayouts/slideLayout7.xml"/><Relationship Id="rId5"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Tıp Fakültesi binası">    </p:cNvPr>
          <p:cNvPicPr>
            <a:picLocks noChangeAspect="1"/>
          </p:cNvPicPr>
          <p:nvPr/>
        </p:nvPicPr>
        <p:blipFill>
          <a:blip r:embed="rId1"/>
          <a:stretch>
            <a:fillRect/>
          </a:stretch>
        </p:blipFill>
        <p:spPr>
          <a:xfrm>
            <a:off x="4937760" y="0"/>
            <a:ext cx="7253935" cy="6858000"/>
          </a:xfrm>
          <a:prstGeom prst="rect">
            <a:avLst/>
          </a:prstGeom>
        </p:spPr>
      </p:pic>
      <p:pic>
        <p:nvPicPr>
          <p:cNvPr id="3" name="Image 1" descr="/home/claude/tanitim/deck/img/grad_navy_lr.png">    </p:cNvPr>
          <p:cNvPicPr>
            <a:picLocks noChangeAspect="1"/>
          </p:cNvPicPr>
          <p:nvPr/>
        </p:nvPicPr>
        <p:blipFill>
          <a:blip r:embed="rId2"/>
          <a:stretch>
            <a:fillRect/>
          </a:stretch>
        </p:blipFill>
        <p:spPr>
          <a:xfrm>
            <a:off x="4928616" y="0"/>
            <a:ext cx="2468880" cy="6858000"/>
          </a:xfrm>
          <a:prstGeom prst="rect">
            <a:avLst/>
          </a:prstGeom>
        </p:spPr>
      </p:pic>
      <p:sp>
        <p:nvSpPr>
          <p:cNvPr id="4" name="Shape 0"/>
          <p:cNvSpPr/>
          <p:nvPr/>
        </p:nvSpPr>
        <p:spPr>
          <a:xfrm>
            <a:off x="548640" y="566928"/>
            <a:ext cx="2011680" cy="914400"/>
          </a:xfrm>
          <a:prstGeom prst="roundRect">
            <a:avLst>
              <a:gd name="adj" fmla="val 16000"/>
            </a:avLst>
          </a:prstGeom>
          <a:solidFill>
            <a:srgbClr val="FFFFFF"/>
          </a:solidFill>
          <a:ln w="12700">
            <a:solidFill>
              <a:srgbClr val="FFFFFF"/>
            </a:solidFill>
            <a:prstDash val="solid"/>
          </a:ln>
        </p:spPr>
      </p:sp>
      <p:pic>
        <p:nvPicPr>
          <p:cNvPr id="5" name="Image 2" descr="Mersin Üniversitesi logosu">    </p:cNvPr>
          <p:cNvPicPr>
            <a:picLocks noChangeAspect="1"/>
          </p:cNvPicPr>
          <p:nvPr/>
        </p:nvPicPr>
        <p:blipFill>
          <a:blip r:embed="rId3"/>
          <a:stretch>
            <a:fillRect/>
          </a:stretch>
        </p:blipFill>
        <p:spPr>
          <a:xfrm>
            <a:off x="676656" y="644652"/>
            <a:ext cx="859536" cy="761695"/>
          </a:xfrm>
          <a:prstGeom prst="rect">
            <a:avLst/>
          </a:prstGeom>
        </p:spPr>
      </p:pic>
      <p:pic>
        <p:nvPicPr>
          <p:cNvPr id="6" name="Image 3" descr="Tıp Fakültesi amblemi">    </p:cNvPr>
          <p:cNvPicPr>
            <a:picLocks noChangeAspect="1"/>
          </p:cNvPicPr>
          <p:nvPr/>
        </p:nvPicPr>
        <p:blipFill>
          <a:blip r:embed="rId4"/>
          <a:stretch>
            <a:fillRect/>
          </a:stretch>
        </p:blipFill>
        <p:spPr>
          <a:xfrm>
            <a:off x="1645920" y="630936"/>
            <a:ext cx="804672" cy="782726"/>
          </a:xfrm>
          <a:prstGeom prst="rect">
            <a:avLst/>
          </a:prstGeom>
        </p:spPr>
      </p:pic>
      <p:sp>
        <p:nvSpPr>
          <p:cNvPr id="7" name="Text 1"/>
          <p:cNvSpPr txBox="1"/>
          <p:nvPr/>
        </p:nvSpPr>
        <p:spPr>
          <a:xfrm>
            <a:off x="548640" y="2103120"/>
            <a:ext cx="5120640" cy="320040"/>
          </a:xfrm>
          <a:prstGeom prst="rect">
            <a:avLst/>
          </a:prstGeom>
          <a:noFill/>
          <a:ln/>
        </p:spPr>
        <p:txBody>
          <a:bodyPr wrap="square" lIns="0" tIns="0" rIns="0" bIns="0" rtlCol="0" anchor="t"/>
          <a:lstStyle/>
          <a:p>
            <a:pPr indent="0" marL="0">
              <a:buNone/>
            </a:pPr>
            <a:r>
              <a:rPr lang="en-US" sz="1600" b="1" spc="400" kern="0" dirty="0">
                <a:solidFill>
                  <a:srgbClr val="E8731F"/>
                </a:solidFill>
                <a:latin typeface="Calibri" pitchFamily="34" charset="0"/>
                <a:ea typeface="Calibri" pitchFamily="34" charset="-122"/>
                <a:cs typeface="Calibri" pitchFamily="34" charset="-120"/>
              </a:rPr>
              <a:t>MERSİN ÜNİVERSİTESİ</a:t>
            </a:r>
            <a:endParaRPr lang="en-US" sz="1600" dirty="0"/>
          </a:p>
        </p:txBody>
      </p:sp>
      <p:sp>
        <p:nvSpPr>
          <p:cNvPr id="8" name="Text 0"/>
          <p:cNvSpPr/>
          <p:nvPr>
            <p:ph idx="100" type="title" hasCustomPrompt="1"/>
          </p:nvPr>
        </p:nvSpPr>
        <p:spPr>
          <a:xfrm>
            <a:off x="548640" y="2487168"/>
            <a:ext cx="5120640" cy="960120"/>
          </a:xfrm>
          <a:prstGeom prst="rect">
            <a:avLst/>
          </a:prstGeom>
          <a:noFill/>
          <a:ln/>
        </p:spPr>
        <p:txBody>
          <a:bodyPr wrap="square" lIns="0" tIns="0" rIns="0" bIns="0" rtlCol="0" anchor="t"/>
          <a:lstStyle/>
          <a:p>
            <a:pPr algn="l" indent="0" marL="0">
              <a:buNone/>
            </a:pPr>
            <a:r>
              <a:rPr lang="en-US" sz="6000" b="1" dirty="0">
                <a:solidFill>
                  <a:srgbClr val="FFFFFF"/>
                </a:solidFill>
                <a:latin typeface="Cambria" pitchFamily="34" charset="0"/>
                <a:ea typeface="Cambria" pitchFamily="34" charset="-122"/>
                <a:cs typeface="Cambria" pitchFamily="34" charset="-120"/>
              </a:rPr>
              <a:t>Tıp Fakültesi</a:t>
            </a:r>
            <a:endParaRPr lang="en-US" sz="6000" dirty="0"/>
          </a:p>
        </p:txBody>
      </p:sp>
      <p:sp>
        <p:nvSpPr>
          <p:cNvPr id="9" name="Text 0"/>
          <p:cNvSpPr txBox="1"/>
          <p:nvPr>
            <p:ph idx="101" type="body" hasCustomPrompt="1"/>
          </p:nvPr>
        </p:nvSpPr>
        <p:spPr>
          <a:xfrm>
            <a:off x="548640" y="3566160"/>
            <a:ext cx="5120640" cy="502920"/>
          </a:xfrm>
          <a:prstGeom prst="rect">
            <a:avLst/>
          </a:prstGeom>
          <a:noFill/>
          <a:ln/>
        </p:spPr>
        <p:txBody>
          <a:bodyPr wrap="square" lIns="0" tIns="0" rIns="0" bIns="0" rtlCol="0" anchor="t"/>
          <a:lstStyle/>
          <a:p>
            <a:pPr algn="l" indent="0" marL="0">
              <a:buNone/>
            </a:pPr>
            <a:r>
              <a:rPr lang="en-US" sz="2600" dirty="0">
                <a:solidFill>
                  <a:srgbClr val="FFFFFF"/>
                </a:solidFill>
                <a:latin typeface="Calibri" pitchFamily="34" charset="0"/>
                <a:ea typeface="Calibri" pitchFamily="34" charset="-122"/>
                <a:cs typeface="Calibri" pitchFamily="34" charset="-120"/>
              </a:rPr>
              <a:t>Tanıtım Sunumu 2026</a:t>
            </a:r>
            <a:endParaRPr lang="en-US" sz="2600" dirty="0"/>
          </a:p>
        </p:txBody>
      </p:sp>
      <p:sp>
        <p:nvSpPr>
          <p:cNvPr id="10" name="Text 4"/>
          <p:cNvSpPr txBox="1"/>
          <p:nvPr/>
        </p:nvSpPr>
        <p:spPr>
          <a:xfrm>
            <a:off x="548640" y="4224528"/>
            <a:ext cx="5120640" cy="411480"/>
          </a:xfrm>
          <a:prstGeom prst="rect">
            <a:avLst/>
          </a:prstGeom>
          <a:noFill/>
          <a:ln/>
        </p:spPr>
        <p:txBody>
          <a:bodyPr wrap="square" lIns="0" tIns="0" rIns="0" bIns="0" rtlCol="0" anchor="t"/>
          <a:lstStyle/>
          <a:p>
            <a:pPr indent="0" marL="0">
              <a:buNone/>
            </a:pPr>
            <a:r>
              <a:rPr lang="en-US" sz="2000" i="1" dirty="0">
                <a:solidFill>
                  <a:srgbClr val="E8731F"/>
                </a:solidFill>
                <a:latin typeface="Cambria" pitchFamily="34" charset="0"/>
                <a:ea typeface="Cambria" pitchFamily="34" charset="-122"/>
                <a:cs typeface="Cambria" pitchFamily="34" charset="-120"/>
              </a:rPr>
              <a:t>Doğru tercih, sağlıklı bir gelecek</a:t>
            </a:r>
            <a:endParaRPr lang="en-US" sz="2000" dirty="0"/>
          </a:p>
        </p:txBody>
      </p:sp>
      <p:sp>
        <p:nvSpPr>
          <p:cNvPr id="11" name="Text 5"/>
          <p:cNvSpPr txBox="1"/>
          <p:nvPr/>
        </p:nvSpPr>
        <p:spPr>
          <a:xfrm>
            <a:off x="548640" y="6172200"/>
            <a:ext cx="2743200" cy="274320"/>
          </a:xfrm>
          <a:prstGeom prst="rect">
            <a:avLst/>
          </a:prstGeom>
          <a:noFill/>
          <a:ln/>
        </p:spPr>
        <p:txBody>
          <a:bodyPr wrap="square" lIns="0" tIns="0" rIns="0" bIns="0" rtlCol="0" anchor="t"/>
          <a:lstStyle/>
          <a:p>
            <a:pPr indent="0" marL="0">
              <a:buNone/>
            </a:pPr>
            <a:r>
              <a:rPr lang="en-US" sz="1200" dirty="0">
                <a:solidFill>
                  <a:srgbClr val="C9D2E3"/>
                </a:solidFill>
                <a:latin typeface="Calibri" pitchFamily="34" charset="0"/>
                <a:ea typeface="Calibri" pitchFamily="34" charset="-122"/>
                <a:cs typeface="Calibri" pitchFamily="34" charset="-120"/>
              </a:rPr>
              <a:t>Ekim 2026</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Dekan Prof. Dr. Murat Ünal">    </p:cNvPr>
          <p:cNvPicPr>
            <a:picLocks noChangeAspect="1"/>
          </p:cNvPicPr>
          <p:nvPr/>
        </p:nvPicPr>
        <p:blipFill>
          <a:blip r:embed="rId1"/>
          <a:stretch>
            <a:fillRect/>
          </a:stretch>
        </p:blipFill>
        <p:spPr>
          <a:xfrm>
            <a:off x="0" y="0"/>
            <a:ext cx="3840480" cy="6858000"/>
          </a:xfrm>
          <a:prstGeom prst="rect">
            <a:avLst/>
          </a:prstGeom>
        </p:spPr>
      </p:pic>
      <p:sp>
        <p:nvSpPr>
          <p:cNvPr id="3" name="Shape 0"/>
          <p:cNvSpPr/>
          <p:nvPr/>
        </p:nvSpPr>
        <p:spPr>
          <a:xfrm>
            <a:off x="0" y="5870448"/>
            <a:ext cx="3840480" cy="987552"/>
          </a:xfrm>
          <a:prstGeom prst="rect">
            <a:avLst/>
          </a:prstGeom>
          <a:solidFill>
            <a:srgbClr val="1C2A52"/>
          </a:solidFill>
          <a:ln w="12700">
            <a:solidFill>
              <a:srgbClr val="1C2A52"/>
            </a:solidFill>
            <a:prstDash val="solid"/>
          </a:ln>
        </p:spPr>
      </p:sp>
      <p:sp>
        <p:nvSpPr>
          <p:cNvPr id="4" name="Text 1"/>
          <p:cNvSpPr txBox="1"/>
          <p:nvPr/>
        </p:nvSpPr>
        <p:spPr>
          <a:xfrm>
            <a:off x="320040" y="5989320"/>
            <a:ext cx="3291840" cy="384048"/>
          </a:xfrm>
          <a:prstGeom prst="rect">
            <a:avLst/>
          </a:prstGeom>
          <a:noFill/>
          <a:ln/>
        </p:spPr>
        <p:txBody>
          <a:bodyPr wrap="square" lIns="0" tIns="0" rIns="0" bIns="0" rtlCol="0" anchor="t"/>
          <a:lstStyle/>
          <a:p>
            <a:pPr indent="0" marL="0">
              <a:buNone/>
            </a:pPr>
            <a:r>
              <a:rPr lang="en-US" sz="1900" b="1" dirty="0">
                <a:solidFill>
                  <a:srgbClr val="FFFFFF"/>
                </a:solidFill>
                <a:latin typeface="Cambria" pitchFamily="34" charset="0"/>
                <a:ea typeface="Cambria" pitchFamily="34" charset="-122"/>
                <a:cs typeface="Cambria" pitchFamily="34" charset="-120"/>
              </a:rPr>
              <a:t>Prof. Dr. Murat Ünal</a:t>
            </a:r>
            <a:endParaRPr lang="en-US" sz="1900" dirty="0"/>
          </a:p>
        </p:txBody>
      </p:sp>
      <p:sp>
        <p:nvSpPr>
          <p:cNvPr id="5" name="Text 2"/>
          <p:cNvSpPr txBox="1"/>
          <p:nvPr/>
        </p:nvSpPr>
        <p:spPr>
          <a:xfrm>
            <a:off x="320040" y="6382512"/>
            <a:ext cx="3291840" cy="292608"/>
          </a:xfrm>
          <a:prstGeom prst="rect">
            <a:avLst/>
          </a:prstGeom>
          <a:noFill/>
          <a:ln/>
        </p:spPr>
        <p:txBody>
          <a:bodyPr wrap="square" lIns="0" tIns="0" rIns="0" bIns="0" rtlCol="0" anchor="t"/>
          <a:lstStyle/>
          <a:p>
            <a:pPr indent="0" marL="0">
              <a:buNone/>
            </a:pPr>
            <a:r>
              <a:rPr lang="en-US" sz="1300" dirty="0">
                <a:solidFill>
                  <a:srgbClr val="C9D2E3"/>
                </a:solidFill>
                <a:latin typeface="Calibri" pitchFamily="34" charset="0"/>
                <a:ea typeface="Calibri" pitchFamily="34" charset="-122"/>
                <a:cs typeface="Calibri" pitchFamily="34" charset="-120"/>
              </a:rPr>
              <a:t>Dekan</a:t>
            </a:r>
            <a:endParaRPr lang="en-US" sz="1300" dirty="0"/>
          </a:p>
        </p:txBody>
      </p:sp>
      <p:sp>
        <p:nvSpPr>
          <p:cNvPr id="6" name="Text 0"/>
          <p:cNvSpPr txBox="1"/>
          <p:nvPr>
            <p:ph idx="100" type="body" hasCustomPrompt="1"/>
          </p:nvPr>
        </p:nvSpPr>
        <p:spPr>
          <a:xfrm>
            <a:off x="4343400" y="365760"/>
            <a:ext cx="658368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DEKANIN MESAJI</a:t>
            </a:r>
            <a:endParaRPr lang="en-US" sz="1200" dirty="0"/>
          </a:p>
        </p:txBody>
      </p:sp>
      <p:sp>
        <p:nvSpPr>
          <p:cNvPr id="7" name="Text 0"/>
          <p:cNvSpPr/>
          <p:nvPr>
            <p:ph idx="101" type="title" hasCustomPrompt="1"/>
          </p:nvPr>
        </p:nvSpPr>
        <p:spPr>
          <a:xfrm>
            <a:off x="4343400" y="640080"/>
            <a:ext cx="667512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Bilim ve insan odağında hekimlik</a:t>
            </a:r>
            <a:endParaRPr lang="en-US" sz="2800" dirty="0"/>
          </a:p>
        </p:txBody>
      </p:sp>
      <p:pic>
        <p:nvPicPr>
          <p:cNvPr id="8" name="Image 1" descr="/home/claude/tanitim/deck/icons/FaQuoteLeft_o.png">    </p:cNvPr>
          <p:cNvPicPr>
            <a:picLocks noChangeAspect="1"/>
          </p:cNvPicPr>
          <p:nvPr/>
        </p:nvPicPr>
        <p:blipFill>
          <a:blip r:embed="rId2"/>
          <a:stretch>
            <a:fillRect/>
          </a:stretch>
        </p:blipFill>
        <p:spPr>
          <a:xfrm>
            <a:off x="4343400" y="1572768"/>
            <a:ext cx="384048" cy="384048"/>
          </a:xfrm>
          <a:prstGeom prst="rect">
            <a:avLst/>
          </a:prstGeom>
        </p:spPr>
      </p:pic>
      <p:sp>
        <p:nvSpPr>
          <p:cNvPr id="9" name="Text 5"/>
          <p:cNvSpPr txBox="1"/>
          <p:nvPr/>
        </p:nvSpPr>
        <p:spPr>
          <a:xfrm>
            <a:off x="4892040" y="1517904"/>
            <a:ext cx="6720840" cy="1188720"/>
          </a:xfrm>
          <a:prstGeom prst="rect">
            <a:avLst/>
          </a:prstGeom>
          <a:noFill/>
          <a:ln/>
        </p:spPr>
        <p:txBody>
          <a:bodyPr wrap="square" lIns="0" tIns="0" rIns="0" bIns="0" rtlCol="0" anchor="t"/>
          <a:lstStyle/>
          <a:p>
            <a:pPr indent="0" marL="0">
              <a:buNone/>
            </a:pPr>
            <a:r>
              <a:rPr lang="en-US" sz="1900" i="1" dirty="0">
                <a:solidFill>
                  <a:srgbClr val="1C2A52"/>
                </a:solidFill>
                <a:latin typeface="Cambria" pitchFamily="34" charset="0"/>
                <a:ea typeface="Cambria" pitchFamily="34" charset="-122"/>
                <a:cs typeface="Cambria" pitchFamily="34" charset="-120"/>
              </a:rPr>
              <a:t>Mersin Üniversitesi Tıp Fakültesi olarak tıp eğitimine bakışımızı, bilimin rehberliği ve insanı merkeze alan bir hekimlik anlayışı üzerine inşa ediyoruz.</a:t>
            </a:r>
            <a:endParaRPr lang="en-US" sz="1900" dirty="0"/>
          </a:p>
        </p:txBody>
      </p:sp>
      <p:sp>
        <p:nvSpPr>
          <p:cNvPr id="10" name="Text 6"/>
          <p:cNvSpPr txBox="1"/>
          <p:nvPr/>
        </p:nvSpPr>
        <p:spPr>
          <a:xfrm>
            <a:off x="4343400" y="2926080"/>
            <a:ext cx="7223760" cy="292608"/>
          </a:xfrm>
          <a:prstGeom prst="rect">
            <a:avLst/>
          </a:prstGeom>
          <a:noFill/>
          <a:ln/>
        </p:spPr>
        <p:txBody>
          <a:bodyPr wrap="square" lIns="0" tIns="0" rIns="0" bIns="0" rtlCol="0" anchor="t"/>
          <a:lstStyle/>
          <a:p>
            <a:pPr indent="0" marL="0">
              <a:buNone/>
            </a:pPr>
            <a:r>
              <a:rPr lang="en-US" sz="1400" b="1" spc="50" kern="0" dirty="0">
                <a:solidFill>
                  <a:srgbClr val="C2560F"/>
                </a:solidFill>
                <a:latin typeface="Calibri" pitchFamily="34" charset="0"/>
                <a:ea typeface="Calibri" pitchFamily="34" charset="-122"/>
                <a:cs typeface="Calibri" pitchFamily="34" charset="-120"/>
              </a:rPr>
              <a:t>Eğitim ve sağlık hizmeti ilkelerimiz</a:t>
            </a:r>
            <a:endParaRPr lang="en-US" sz="1400" dirty="0"/>
          </a:p>
        </p:txBody>
      </p:sp>
      <p:sp>
        <p:nvSpPr>
          <p:cNvPr id="11" name="Shape 7"/>
          <p:cNvSpPr/>
          <p:nvPr/>
        </p:nvSpPr>
        <p:spPr>
          <a:xfrm>
            <a:off x="4343400" y="3346704"/>
            <a:ext cx="566928" cy="566928"/>
          </a:xfrm>
          <a:prstGeom prst="ellipse">
            <a:avLst/>
          </a:prstGeom>
          <a:solidFill>
            <a:srgbClr val="1C2A52"/>
          </a:solidFill>
          <a:ln w="12700">
            <a:solidFill>
              <a:srgbClr val="1C2A52"/>
            </a:solidFill>
            <a:prstDash val="solid"/>
          </a:ln>
        </p:spPr>
      </p:sp>
      <p:pic>
        <p:nvPicPr>
          <p:cNvPr id="12" name="Image 2" descr="/home/claude/tanitim/deck/icons/FaHeartPulse_w.png">    </p:cNvPr>
          <p:cNvPicPr>
            <a:picLocks noChangeAspect="1"/>
          </p:cNvPicPr>
          <p:nvPr/>
        </p:nvPicPr>
        <p:blipFill>
          <a:blip r:embed="rId3"/>
          <a:stretch>
            <a:fillRect/>
          </a:stretch>
        </p:blipFill>
        <p:spPr>
          <a:xfrm>
            <a:off x="4485132" y="3488436"/>
            <a:ext cx="283464" cy="283464"/>
          </a:xfrm>
          <a:prstGeom prst="rect">
            <a:avLst/>
          </a:prstGeom>
        </p:spPr>
      </p:pic>
      <p:sp>
        <p:nvSpPr>
          <p:cNvPr id="13" name="Text 8"/>
          <p:cNvSpPr txBox="1"/>
          <p:nvPr/>
        </p:nvSpPr>
        <p:spPr>
          <a:xfrm>
            <a:off x="5120640" y="3328416"/>
            <a:ext cx="6492240" cy="310896"/>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Bütüncül tıp anlayışı</a:t>
            </a:r>
            <a:endParaRPr lang="en-US" sz="1700" dirty="0"/>
          </a:p>
        </p:txBody>
      </p:sp>
      <p:sp>
        <p:nvSpPr>
          <p:cNvPr id="14" name="Text 9"/>
          <p:cNvSpPr txBox="1"/>
          <p:nvPr/>
        </p:nvSpPr>
        <p:spPr>
          <a:xfrm>
            <a:off x="5120640" y="3639312"/>
            <a:ext cx="6492240"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Eğitim, bilimsel araştırma ve sağlık hizmeti birbirini besleyen ve güçlendiren bir bütündür.</a:t>
            </a:r>
            <a:endParaRPr lang="en-US" sz="1400" dirty="0"/>
          </a:p>
        </p:txBody>
      </p:sp>
      <p:sp>
        <p:nvSpPr>
          <p:cNvPr id="15" name="Shape 10"/>
          <p:cNvSpPr/>
          <p:nvPr/>
        </p:nvSpPr>
        <p:spPr>
          <a:xfrm>
            <a:off x="4343400" y="4242816"/>
            <a:ext cx="566928" cy="566928"/>
          </a:xfrm>
          <a:prstGeom prst="ellipse">
            <a:avLst/>
          </a:prstGeom>
          <a:solidFill>
            <a:srgbClr val="1C2A52"/>
          </a:solidFill>
          <a:ln w="12700">
            <a:solidFill>
              <a:srgbClr val="1C2A52"/>
            </a:solidFill>
            <a:prstDash val="solid"/>
          </a:ln>
        </p:spPr>
      </p:sp>
      <p:pic>
        <p:nvPicPr>
          <p:cNvPr id="16" name="Image 3" descr="/home/claude/tanitim/deck/icons/FaHandshake_w.png">    </p:cNvPr>
          <p:cNvPicPr>
            <a:picLocks noChangeAspect="1"/>
          </p:cNvPicPr>
          <p:nvPr/>
        </p:nvPicPr>
        <p:blipFill>
          <a:blip r:embed="rId4"/>
          <a:stretch>
            <a:fillRect/>
          </a:stretch>
        </p:blipFill>
        <p:spPr>
          <a:xfrm>
            <a:off x="4485132" y="4384548"/>
            <a:ext cx="283464" cy="283464"/>
          </a:xfrm>
          <a:prstGeom prst="rect">
            <a:avLst/>
          </a:prstGeom>
        </p:spPr>
      </p:pic>
      <p:sp>
        <p:nvSpPr>
          <p:cNvPr id="17" name="Text 11"/>
          <p:cNvSpPr txBox="1"/>
          <p:nvPr/>
        </p:nvSpPr>
        <p:spPr>
          <a:xfrm>
            <a:off x="5120640" y="4224528"/>
            <a:ext cx="6492240" cy="310896"/>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Etik ve iletişim odaklılık</a:t>
            </a:r>
            <a:endParaRPr lang="en-US" sz="1700" dirty="0"/>
          </a:p>
        </p:txBody>
      </p:sp>
      <p:sp>
        <p:nvSpPr>
          <p:cNvPr id="18" name="Text 12"/>
          <p:cNvSpPr txBox="1"/>
          <p:nvPr/>
        </p:nvSpPr>
        <p:spPr>
          <a:xfrm>
            <a:off x="5120640" y="4535424"/>
            <a:ext cx="6492240"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Bilimsel kanıtı eleştirel değerlendiren, hastayı dinleyen, etik değerlere bağlı ve toplum sağlığına duyarlı hekimler yetiştiriyoruz.</a:t>
            </a:r>
            <a:endParaRPr lang="en-US" sz="1400" dirty="0"/>
          </a:p>
        </p:txBody>
      </p:sp>
      <p:sp>
        <p:nvSpPr>
          <p:cNvPr id="19" name="Shape 13"/>
          <p:cNvSpPr/>
          <p:nvPr/>
        </p:nvSpPr>
        <p:spPr>
          <a:xfrm>
            <a:off x="4343400" y="5138928"/>
            <a:ext cx="566928" cy="566928"/>
          </a:xfrm>
          <a:prstGeom prst="ellipse">
            <a:avLst/>
          </a:prstGeom>
          <a:solidFill>
            <a:srgbClr val="1C2A52"/>
          </a:solidFill>
          <a:ln w="12700">
            <a:solidFill>
              <a:srgbClr val="1C2A52"/>
            </a:solidFill>
            <a:prstDash val="solid"/>
          </a:ln>
        </p:spPr>
      </p:sp>
      <p:pic>
        <p:nvPicPr>
          <p:cNvPr id="20" name="Image 4" descr="/home/claude/tanitim/deck/icons/FaLightbulb_w.png">    </p:cNvPr>
          <p:cNvPicPr>
            <a:picLocks noChangeAspect="1"/>
          </p:cNvPicPr>
          <p:nvPr/>
        </p:nvPicPr>
        <p:blipFill>
          <a:blip r:embed="rId5"/>
          <a:stretch>
            <a:fillRect/>
          </a:stretch>
        </p:blipFill>
        <p:spPr>
          <a:xfrm>
            <a:off x="4485132" y="5280660"/>
            <a:ext cx="283464" cy="283464"/>
          </a:xfrm>
          <a:prstGeom prst="rect">
            <a:avLst/>
          </a:prstGeom>
        </p:spPr>
      </p:pic>
      <p:sp>
        <p:nvSpPr>
          <p:cNvPr id="21" name="Text 14"/>
          <p:cNvSpPr txBox="1"/>
          <p:nvPr/>
        </p:nvSpPr>
        <p:spPr>
          <a:xfrm>
            <a:off x="5120640" y="5120640"/>
            <a:ext cx="6492240" cy="310896"/>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Sürekli öğrenme kültürü</a:t>
            </a:r>
            <a:endParaRPr lang="en-US" sz="1700" dirty="0"/>
          </a:p>
        </p:txBody>
      </p:sp>
      <p:sp>
        <p:nvSpPr>
          <p:cNvPr id="22" name="Text 15"/>
          <p:cNvSpPr txBox="1"/>
          <p:nvPr/>
        </p:nvSpPr>
        <p:spPr>
          <a:xfrm>
            <a:off x="5120640" y="5431536"/>
            <a:ext cx="6492240"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Merakı, araştırmayı ve yaşam boyu öğrenmeyi merkeze alan bir hekimlik kimliğini destekliyoruz.</a:t>
            </a:r>
            <a:endParaRPr lang="en-US" sz="1400" dirty="0"/>
          </a:p>
        </p:txBody>
      </p:sp>
      <p:sp>
        <p:nvSpPr>
          <p:cNvPr id="23" name="Text 16"/>
          <p:cNvSpPr txBox="1"/>
          <p:nvPr/>
        </p:nvSpPr>
        <p:spPr>
          <a:xfrm>
            <a:off x="4343400" y="6053328"/>
            <a:ext cx="7223760" cy="274320"/>
          </a:xfrm>
          <a:prstGeom prst="rect">
            <a:avLst/>
          </a:prstGeom>
          <a:noFill/>
          <a:ln/>
        </p:spPr>
        <p:txBody>
          <a:bodyPr wrap="square" lIns="0" tIns="0" rIns="0" bIns="0" rtlCol="0" anchor="t"/>
          <a:lstStyle/>
          <a:p>
            <a:pPr indent="0" marL="0">
              <a:buNone/>
            </a:pPr>
            <a:r>
              <a:rPr lang="en-US" sz="1100" i="1" dirty="0">
                <a:solidFill>
                  <a:srgbClr val="5C667A"/>
                </a:solidFill>
                <a:latin typeface="Calibri" pitchFamily="34" charset="0"/>
                <a:ea typeface="Calibri" pitchFamily="34" charset="-122"/>
                <a:cs typeface="Calibri" pitchFamily="34" charset="-120"/>
              </a:rPr>
              <a:t>Mesajın tamamı web sitemizde: Fakültemiz &gt; Dekanın Mesajı</a:t>
            </a:r>
            <a:endParaRPr lang="en-US" sz="11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NEDEN MERSİN TIP?</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Fakültemizi tercih etmeniz için altı neden</a:t>
            </a:r>
            <a:endParaRPr lang="en-US" sz="2800" dirty="0"/>
          </a:p>
        </p:txBody>
      </p:sp>
      <p:sp>
        <p:nvSpPr>
          <p:cNvPr id="4" name="Shape 2"/>
          <p:cNvSpPr/>
          <p:nvPr/>
        </p:nvSpPr>
        <p:spPr>
          <a:xfrm>
            <a:off x="548640" y="1600200"/>
            <a:ext cx="3575304" cy="1938528"/>
          </a:xfrm>
          <a:prstGeom prst="roundRect">
            <a:avLst>
              <a:gd name="adj" fmla="val 5660"/>
            </a:avLst>
          </a:prstGeom>
          <a:solidFill>
            <a:srgbClr val="EEF1F7"/>
          </a:solidFill>
          <a:ln w="12700">
            <a:solidFill>
              <a:srgbClr val="EEF1F7"/>
            </a:solidFill>
            <a:prstDash val="solid"/>
          </a:ln>
        </p:spPr>
      </p:sp>
      <p:sp>
        <p:nvSpPr>
          <p:cNvPr id="5" name="Shape 3"/>
          <p:cNvSpPr/>
          <p:nvPr/>
        </p:nvSpPr>
        <p:spPr>
          <a:xfrm>
            <a:off x="822960" y="1874520"/>
            <a:ext cx="640080" cy="640080"/>
          </a:xfrm>
          <a:prstGeom prst="ellipse">
            <a:avLst/>
          </a:prstGeom>
          <a:solidFill>
            <a:srgbClr val="E8731F"/>
          </a:solidFill>
          <a:ln w="12700">
            <a:solidFill>
              <a:srgbClr val="E8731F"/>
            </a:solidFill>
            <a:prstDash val="solid"/>
          </a:ln>
        </p:spPr>
      </p:sp>
      <p:pic>
        <p:nvPicPr>
          <p:cNvPr id="6" name="Image 0" descr="/home/claude/tanitim/deck/icons/FaGraduationCap_w.png">    </p:cNvPr>
          <p:cNvPicPr>
            <a:picLocks noChangeAspect="1"/>
          </p:cNvPicPr>
          <p:nvPr/>
        </p:nvPicPr>
        <p:blipFill>
          <a:blip r:embed="rId1"/>
          <a:stretch>
            <a:fillRect/>
          </a:stretch>
        </p:blipFill>
        <p:spPr>
          <a:xfrm>
            <a:off x="982980" y="2034540"/>
            <a:ext cx="320040" cy="320040"/>
          </a:xfrm>
          <a:prstGeom prst="rect">
            <a:avLst/>
          </a:prstGeom>
        </p:spPr>
      </p:pic>
      <p:sp>
        <p:nvSpPr>
          <p:cNvPr id="7" name="Text 4"/>
          <p:cNvSpPr txBox="1"/>
          <p:nvPr/>
        </p:nvSpPr>
        <p:spPr>
          <a:xfrm>
            <a:off x="822960" y="2569464"/>
            <a:ext cx="3026664" cy="329184"/>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Nitelikli eğitim</a:t>
            </a:r>
            <a:endParaRPr lang="en-US" sz="1700" dirty="0"/>
          </a:p>
        </p:txBody>
      </p:sp>
      <p:sp>
        <p:nvSpPr>
          <p:cNvPr id="8" name="Text 5"/>
          <p:cNvSpPr txBox="1"/>
          <p:nvPr/>
        </p:nvSpPr>
        <p:spPr>
          <a:xfrm>
            <a:off x="822960" y="2898648"/>
            <a:ext cx="3026664" cy="566928"/>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Yatay, dikey ve sarmal entegrasyona dayalı, UÇEP 2020 ile uyumlu çağdaş program</a:t>
            </a:r>
            <a:endParaRPr lang="en-US" sz="1350" dirty="0"/>
          </a:p>
        </p:txBody>
      </p:sp>
      <p:sp>
        <p:nvSpPr>
          <p:cNvPr id="9" name="Shape 6"/>
          <p:cNvSpPr/>
          <p:nvPr/>
        </p:nvSpPr>
        <p:spPr>
          <a:xfrm>
            <a:off x="4306824" y="1600200"/>
            <a:ext cx="3575304" cy="1938528"/>
          </a:xfrm>
          <a:prstGeom prst="roundRect">
            <a:avLst>
              <a:gd name="adj" fmla="val 5660"/>
            </a:avLst>
          </a:prstGeom>
          <a:solidFill>
            <a:srgbClr val="EEF1F7"/>
          </a:solidFill>
          <a:ln w="12700">
            <a:solidFill>
              <a:srgbClr val="EEF1F7"/>
            </a:solidFill>
            <a:prstDash val="solid"/>
          </a:ln>
        </p:spPr>
      </p:sp>
      <p:sp>
        <p:nvSpPr>
          <p:cNvPr id="10" name="Shape 7"/>
          <p:cNvSpPr/>
          <p:nvPr/>
        </p:nvSpPr>
        <p:spPr>
          <a:xfrm>
            <a:off x="4581144" y="1874520"/>
            <a:ext cx="640080" cy="640080"/>
          </a:xfrm>
          <a:prstGeom prst="ellipse">
            <a:avLst/>
          </a:prstGeom>
          <a:solidFill>
            <a:srgbClr val="E8731F"/>
          </a:solidFill>
          <a:ln w="12700">
            <a:solidFill>
              <a:srgbClr val="E8731F"/>
            </a:solidFill>
            <a:prstDash val="solid"/>
          </a:ln>
        </p:spPr>
      </p:sp>
      <p:pic>
        <p:nvPicPr>
          <p:cNvPr id="11" name="Image 1" descr="/home/claude/tanitim/deck/icons/FaHospital_w.png">    </p:cNvPr>
          <p:cNvPicPr>
            <a:picLocks noChangeAspect="1"/>
          </p:cNvPicPr>
          <p:nvPr/>
        </p:nvPicPr>
        <p:blipFill>
          <a:blip r:embed="rId2"/>
          <a:stretch>
            <a:fillRect/>
          </a:stretch>
        </p:blipFill>
        <p:spPr>
          <a:xfrm>
            <a:off x="4741164" y="2034540"/>
            <a:ext cx="320040" cy="320040"/>
          </a:xfrm>
          <a:prstGeom prst="rect">
            <a:avLst/>
          </a:prstGeom>
        </p:spPr>
      </p:pic>
      <p:sp>
        <p:nvSpPr>
          <p:cNvPr id="12" name="Text 8"/>
          <p:cNvSpPr txBox="1"/>
          <p:nvPr/>
        </p:nvSpPr>
        <p:spPr>
          <a:xfrm>
            <a:off x="4581144" y="2569464"/>
            <a:ext cx="3026664" cy="329184"/>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Güçlü uygulama olanakları</a:t>
            </a:r>
            <a:endParaRPr lang="en-US" sz="1700" dirty="0"/>
          </a:p>
        </p:txBody>
      </p:sp>
      <p:sp>
        <p:nvSpPr>
          <p:cNvPr id="13" name="Text 9"/>
          <p:cNvSpPr txBox="1"/>
          <p:nvPr/>
        </p:nvSpPr>
        <p:spPr>
          <a:xfrm>
            <a:off x="4581144" y="2898648"/>
            <a:ext cx="3026664" cy="566928"/>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840 yataklı Mersin Üniversitesi Hastanesi’nde geniş hasta çeşitliliği</a:t>
            </a:r>
            <a:endParaRPr lang="en-US" sz="1350" dirty="0"/>
          </a:p>
        </p:txBody>
      </p:sp>
      <p:sp>
        <p:nvSpPr>
          <p:cNvPr id="14" name="Shape 10"/>
          <p:cNvSpPr/>
          <p:nvPr/>
        </p:nvSpPr>
        <p:spPr>
          <a:xfrm>
            <a:off x="8065008" y="1600200"/>
            <a:ext cx="3575304" cy="1938528"/>
          </a:xfrm>
          <a:prstGeom prst="roundRect">
            <a:avLst>
              <a:gd name="adj" fmla="val 5660"/>
            </a:avLst>
          </a:prstGeom>
          <a:solidFill>
            <a:srgbClr val="EEF1F7"/>
          </a:solidFill>
          <a:ln w="12700">
            <a:solidFill>
              <a:srgbClr val="EEF1F7"/>
            </a:solidFill>
            <a:prstDash val="solid"/>
          </a:ln>
        </p:spPr>
      </p:sp>
      <p:sp>
        <p:nvSpPr>
          <p:cNvPr id="15" name="Shape 11"/>
          <p:cNvSpPr/>
          <p:nvPr/>
        </p:nvSpPr>
        <p:spPr>
          <a:xfrm>
            <a:off x="8339328" y="1874520"/>
            <a:ext cx="640080" cy="640080"/>
          </a:xfrm>
          <a:prstGeom prst="ellipse">
            <a:avLst/>
          </a:prstGeom>
          <a:solidFill>
            <a:srgbClr val="E8731F"/>
          </a:solidFill>
          <a:ln w="12700">
            <a:solidFill>
              <a:srgbClr val="E8731F"/>
            </a:solidFill>
            <a:prstDash val="solid"/>
          </a:ln>
        </p:spPr>
      </p:sp>
      <p:pic>
        <p:nvPicPr>
          <p:cNvPr id="16" name="Image 2" descr="/home/claude/tanitim/deck/icons/FaMicroscope_w.png">    </p:cNvPr>
          <p:cNvPicPr>
            <a:picLocks noChangeAspect="1"/>
          </p:cNvPicPr>
          <p:nvPr/>
        </p:nvPicPr>
        <p:blipFill>
          <a:blip r:embed="rId3"/>
          <a:stretch>
            <a:fillRect/>
          </a:stretch>
        </p:blipFill>
        <p:spPr>
          <a:xfrm>
            <a:off x="8499348" y="2034540"/>
            <a:ext cx="320040" cy="320040"/>
          </a:xfrm>
          <a:prstGeom prst="rect">
            <a:avLst/>
          </a:prstGeom>
        </p:spPr>
      </p:pic>
      <p:sp>
        <p:nvSpPr>
          <p:cNvPr id="17" name="Text 12"/>
          <p:cNvSpPr txBox="1"/>
          <p:nvPr/>
        </p:nvSpPr>
        <p:spPr>
          <a:xfrm>
            <a:off x="8339328" y="2569464"/>
            <a:ext cx="3026664" cy="329184"/>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Araştırma ve gelişim</a:t>
            </a:r>
            <a:endParaRPr lang="en-US" sz="1700" dirty="0"/>
          </a:p>
        </p:txBody>
      </p:sp>
      <p:sp>
        <p:nvSpPr>
          <p:cNvPr id="18" name="Text 13"/>
          <p:cNvSpPr txBox="1"/>
          <p:nvPr/>
        </p:nvSpPr>
        <p:spPr>
          <a:xfrm>
            <a:off x="8339328" y="2898648"/>
            <a:ext cx="3026664" cy="566928"/>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Modern laboratuvarlar, ulusal ve uluslararası projeler</a:t>
            </a:r>
            <a:endParaRPr lang="en-US" sz="1350" dirty="0"/>
          </a:p>
        </p:txBody>
      </p:sp>
      <p:sp>
        <p:nvSpPr>
          <p:cNvPr id="19" name="Shape 14"/>
          <p:cNvSpPr/>
          <p:nvPr/>
        </p:nvSpPr>
        <p:spPr>
          <a:xfrm>
            <a:off x="548640" y="3721608"/>
            <a:ext cx="3575304" cy="1938528"/>
          </a:xfrm>
          <a:prstGeom prst="roundRect">
            <a:avLst>
              <a:gd name="adj" fmla="val 5660"/>
            </a:avLst>
          </a:prstGeom>
          <a:solidFill>
            <a:srgbClr val="EEF1F7"/>
          </a:solidFill>
          <a:ln w="12700">
            <a:solidFill>
              <a:srgbClr val="EEF1F7"/>
            </a:solidFill>
            <a:prstDash val="solid"/>
          </a:ln>
        </p:spPr>
      </p:sp>
      <p:sp>
        <p:nvSpPr>
          <p:cNvPr id="20" name="Shape 15"/>
          <p:cNvSpPr/>
          <p:nvPr/>
        </p:nvSpPr>
        <p:spPr>
          <a:xfrm>
            <a:off x="822960" y="3995928"/>
            <a:ext cx="640080" cy="640080"/>
          </a:xfrm>
          <a:prstGeom prst="ellipse">
            <a:avLst/>
          </a:prstGeom>
          <a:solidFill>
            <a:srgbClr val="E8731F"/>
          </a:solidFill>
          <a:ln w="12700">
            <a:solidFill>
              <a:srgbClr val="E8731F"/>
            </a:solidFill>
            <a:prstDash val="solid"/>
          </a:ln>
        </p:spPr>
      </p:sp>
      <p:pic>
        <p:nvPicPr>
          <p:cNvPr id="21" name="Image 3" descr="/home/claude/tanitim/deck/icons/FaUserDoctor_w.png">    </p:cNvPr>
          <p:cNvPicPr>
            <a:picLocks noChangeAspect="1"/>
          </p:cNvPicPr>
          <p:nvPr/>
        </p:nvPicPr>
        <p:blipFill>
          <a:blip r:embed="rId4"/>
          <a:stretch>
            <a:fillRect/>
          </a:stretch>
        </p:blipFill>
        <p:spPr>
          <a:xfrm>
            <a:off x="982980" y="4155948"/>
            <a:ext cx="320040" cy="320040"/>
          </a:xfrm>
          <a:prstGeom prst="rect">
            <a:avLst/>
          </a:prstGeom>
        </p:spPr>
      </p:pic>
      <p:sp>
        <p:nvSpPr>
          <p:cNvPr id="22" name="Text 16"/>
          <p:cNvSpPr txBox="1"/>
          <p:nvPr/>
        </p:nvSpPr>
        <p:spPr>
          <a:xfrm>
            <a:off x="822960" y="4690872"/>
            <a:ext cx="3026664" cy="329184"/>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Deneyimli akademik kadro</a:t>
            </a:r>
            <a:endParaRPr lang="en-US" sz="1700" dirty="0"/>
          </a:p>
        </p:txBody>
      </p:sp>
      <p:sp>
        <p:nvSpPr>
          <p:cNvPr id="23" name="Text 17"/>
          <p:cNvSpPr txBox="1"/>
          <p:nvPr/>
        </p:nvSpPr>
        <p:spPr>
          <a:xfrm>
            <a:off x="822960" y="5020056"/>
            <a:ext cx="3026664" cy="566928"/>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Alanında uzman, dinamik ve öğrenci odaklı öğretim üyeleri</a:t>
            </a:r>
            <a:endParaRPr lang="en-US" sz="1350" dirty="0"/>
          </a:p>
        </p:txBody>
      </p:sp>
      <p:sp>
        <p:nvSpPr>
          <p:cNvPr id="24" name="Shape 18"/>
          <p:cNvSpPr/>
          <p:nvPr/>
        </p:nvSpPr>
        <p:spPr>
          <a:xfrm>
            <a:off x="4306824" y="3721608"/>
            <a:ext cx="3575304" cy="1938528"/>
          </a:xfrm>
          <a:prstGeom prst="roundRect">
            <a:avLst>
              <a:gd name="adj" fmla="val 5660"/>
            </a:avLst>
          </a:prstGeom>
          <a:solidFill>
            <a:srgbClr val="EEF1F7"/>
          </a:solidFill>
          <a:ln w="12700">
            <a:solidFill>
              <a:srgbClr val="EEF1F7"/>
            </a:solidFill>
            <a:prstDash val="solid"/>
          </a:ln>
        </p:spPr>
      </p:sp>
      <p:sp>
        <p:nvSpPr>
          <p:cNvPr id="25" name="Shape 19"/>
          <p:cNvSpPr/>
          <p:nvPr/>
        </p:nvSpPr>
        <p:spPr>
          <a:xfrm>
            <a:off x="4581144" y="3995928"/>
            <a:ext cx="640080" cy="640080"/>
          </a:xfrm>
          <a:prstGeom prst="ellipse">
            <a:avLst/>
          </a:prstGeom>
          <a:solidFill>
            <a:srgbClr val="E8731F"/>
          </a:solidFill>
          <a:ln w="12700">
            <a:solidFill>
              <a:srgbClr val="E8731F"/>
            </a:solidFill>
            <a:prstDash val="solid"/>
          </a:ln>
        </p:spPr>
      </p:sp>
      <p:pic>
        <p:nvPicPr>
          <p:cNvPr id="26" name="Image 4" descr="/home/claude/tanitim/deck/icons/FaEarthEurope_w.png">    </p:cNvPr>
          <p:cNvPicPr>
            <a:picLocks noChangeAspect="1"/>
          </p:cNvPicPr>
          <p:nvPr/>
        </p:nvPicPr>
        <p:blipFill>
          <a:blip r:embed="rId5"/>
          <a:stretch>
            <a:fillRect/>
          </a:stretch>
        </p:blipFill>
        <p:spPr>
          <a:xfrm>
            <a:off x="4741164" y="4155948"/>
            <a:ext cx="320040" cy="320040"/>
          </a:xfrm>
          <a:prstGeom prst="rect">
            <a:avLst/>
          </a:prstGeom>
        </p:spPr>
      </p:pic>
      <p:sp>
        <p:nvSpPr>
          <p:cNvPr id="27" name="Text 20"/>
          <p:cNvSpPr txBox="1"/>
          <p:nvPr/>
        </p:nvSpPr>
        <p:spPr>
          <a:xfrm>
            <a:off x="4581144" y="4690872"/>
            <a:ext cx="3026664" cy="329184"/>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Uluslararası imkânlar</a:t>
            </a:r>
            <a:endParaRPr lang="en-US" sz="1700" dirty="0"/>
          </a:p>
        </p:txBody>
      </p:sp>
      <p:sp>
        <p:nvSpPr>
          <p:cNvPr id="28" name="Text 21"/>
          <p:cNvSpPr txBox="1"/>
          <p:nvPr/>
        </p:nvSpPr>
        <p:spPr>
          <a:xfrm>
            <a:off x="4581144" y="5020056"/>
            <a:ext cx="3026664" cy="566928"/>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Erasmus ve ikili anlaşmalarla 6 ülkede 10 tıp fakültesiyle iş birliği</a:t>
            </a:r>
            <a:endParaRPr lang="en-US" sz="1350" dirty="0"/>
          </a:p>
        </p:txBody>
      </p:sp>
      <p:sp>
        <p:nvSpPr>
          <p:cNvPr id="29" name="Shape 22"/>
          <p:cNvSpPr/>
          <p:nvPr/>
        </p:nvSpPr>
        <p:spPr>
          <a:xfrm>
            <a:off x="8065008" y="3721608"/>
            <a:ext cx="3575304" cy="1938528"/>
          </a:xfrm>
          <a:prstGeom prst="roundRect">
            <a:avLst>
              <a:gd name="adj" fmla="val 5660"/>
            </a:avLst>
          </a:prstGeom>
          <a:solidFill>
            <a:srgbClr val="EEF1F7"/>
          </a:solidFill>
          <a:ln w="12700">
            <a:solidFill>
              <a:srgbClr val="EEF1F7"/>
            </a:solidFill>
            <a:prstDash val="solid"/>
          </a:ln>
        </p:spPr>
      </p:sp>
      <p:sp>
        <p:nvSpPr>
          <p:cNvPr id="30" name="Shape 23"/>
          <p:cNvSpPr/>
          <p:nvPr/>
        </p:nvSpPr>
        <p:spPr>
          <a:xfrm>
            <a:off x="8339328" y="3995928"/>
            <a:ext cx="640080" cy="640080"/>
          </a:xfrm>
          <a:prstGeom prst="ellipse">
            <a:avLst/>
          </a:prstGeom>
          <a:solidFill>
            <a:srgbClr val="E8731F"/>
          </a:solidFill>
          <a:ln w="12700">
            <a:solidFill>
              <a:srgbClr val="E8731F"/>
            </a:solidFill>
            <a:prstDash val="solid"/>
          </a:ln>
        </p:spPr>
      </p:sp>
      <p:pic>
        <p:nvPicPr>
          <p:cNvPr id="31" name="Image 5" descr="/home/claude/tanitim/deck/icons/FaAward_w.png">    </p:cNvPr>
          <p:cNvPicPr>
            <a:picLocks noChangeAspect="1"/>
          </p:cNvPicPr>
          <p:nvPr/>
        </p:nvPicPr>
        <p:blipFill>
          <a:blip r:embed="rId6"/>
          <a:stretch>
            <a:fillRect/>
          </a:stretch>
        </p:blipFill>
        <p:spPr>
          <a:xfrm>
            <a:off x="8499348" y="4155948"/>
            <a:ext cx="320040" cy="320040"/>
          </a:xfrm>
          <a:prstGeom prst="rect">
            <a:avLst/>
          </a:prstGeom>
        </p:spPr>
      </p:pic>
      <p:sp>
        <p:nvSpPr>
          <p:cNvPr id="32" name="Text 24"/>
          <p:cNvSpPr txBox="1"/>
          <p:nvPr/>
        </p:nvSpPr>
        <p:spPr>
          <a:xfrm>
            <a:off x="8339328" y="4690872"/>
            <a:ext cx="3026664" cy="329184"/>
          </a:xfrm>
          <a:prstGeom prst="rect">
            <a:avLst/>
          </a:prstGeom>
          <a:noFill/>
          <a:ln/>
        </p:spPr>
        <p:txBody>
          <a:bodyPr wrap="square" lIns="0" tIns="0" rIns="0" bIns="0" rtlCol="0" anchor="t"/>
          <a:lstStyle/>
          <a:p>
            <a:pPr indent="0" marL="0">
              <a:buNone/>
            </a:pPr>
            <a:r>
              <a:rPr lang="en-US" sz="1700" b="1" dirty="0">
                <a:solidFill>
                  <a:srgbClr val="1C2A52"/>
                </a:solidFill>
                <a:latin typeface="Calibri" pitchFamily="34" charset="0"/>
                <a:ea typeface="Calibri" pitchFamily="34" charset="-122"/>
                <a:cs typeface="Calibri" pitchFamily="34" charset="-120"/>
              </a:rPr>
              <a:t>Kalite güvencesi</a:t>
            </a:r>
            <a:endParaRPr lang="en-US" sz="1700" dirty="0"/>
          </a:p>
        </p:txBody>
      </p:sp>
      <p:sp>
        <p:nvSpPr>
          <p:cNvPr id="33" name="Text 25"/>
          <p:cNvSpPr txBox="1"/>
          <p:nvPr/>
        </p:nvSpPr>
        <p:spPr>
          <a:xfrm>
            <a:off x="8339328" y="5020056"/>
            <a:ext cx="3026664" cy="566928"/>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2003’ten beri ISO 9001; 2031’e kadar geçerli ulusal akreditasyon</a:t>
            </a:r>
            <a:endParaRPr lang="en-US" sz="1350" dirty="0"/>
          </a:p>
        </p:txBody>
      </p:sp>
      <p:pic>
        <p:nvPicPr>
          <p:cNvPr id="34" name="Image 6" descr="/home/claude/tanitim/deck/icons/FaLocationDot_o.png">    </p:cNvPr>
          <p:cNvPicPr>
            <a:picLocks noChangeAspect="1"/>
          </p:cNvPicPr>
          <p:nvPr/>
        </p:nvPicPr>
        <p:blipFill>
          <a:blip r:embed="rId7"/>
          <a:stretch>
            <a:fillRect/>
          </a:stretch>
        </p:blipFill>
        <p:spPr>
          <a:xfrm>
            <a:off x="548640" y="5943600"/>
            <a:ext cx="274320" cy="274320"/>
          </a:xfrm>
          <a:prstGeom prst="rect">
            <a:avLst/>
          </a:prstGeom>
        </p:spPr>
      </p:pic>
      <p:sp>
        <p:nvSpPr>
          <p:cNvPr id="35" name="Text 26"/>
          <p:cNvSpPr txBox="1"/>
          <p:nvPr/>
        </p:nvSpPr>
        <p:spPr>
          <a:xfrm>
            <a:off x="932688" y="5916168"/>
            <a:ext cx="9144000" cy="329184"/>
          </a:xfrm>
          <a:prstGeom prst="rect">
            <a:avLst/>
          </a:prstGeom>
          <a:noFill/>
          <a:ln/>
        </p:spPr>
        <p:txBody>
          <a:bodyPr wrap="square" lIns="0" tIns="0" rIns="0" bIns="0" rtlCol="0" anchor="ctr"/>
          <a:lstStyle/>
          <a:p>
            <a:pPr indent="0" marL="0">
              <a:buNone/>
            </a:pPr>
            <a:r>
              <a:rPr lang="en-US" sz="1600" i="1" dirty="0">
                <a:solidFill>
                  <a:srgbClr val="1C2A52"/>
                </a:solidFill>
                <a:latin typeface="Cambria" pitchFamily="34" charset="0"/>
                <a:ea typeface="Cambria" pitchFamily="34" charset="-122"/>
                <a:cs typeface="Cambria" pitchFamily="34" charset="-120"/>
              </a:rPr>
              <a:t>Akdeniz’in kalbinde, yaşanabilir bir şehir: Mersin</a:t>
            </a:r>
            <a:endParaRPr lang="en-US" sz="16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Mezuniyet korteji">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C2A52">
              <a:alpha val="91000"/>
            </a:srgbClr>
          </a:solidFill>
          <a:ln w="12700">
            <a:solidFill>
              <a:srgbClr val="1C2A52"/>
            </a:solidFill>
            <a:prstDash val="solid"/>
          </a:ln>
        </p:spPr>
      </p:sp>
      <p:sp>
        <p:nvSpPr>
          <p:cNvPr id="4"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E8731F"/>
                </a:solidFill>
                <a:latin typeface="Calibri" pitchFamily="34" charset="0"/>
                <a:ea typeface="Calibri" pitchFamily="34" charset="-122"/>
                <a:cs typeface="Calibri" pitchFamily="34" charset="-120"/>
              </a:rPr>
              <a:t>BİR BAKIŞTA</a:t>
            </a:r>
            <a:endParaRPr lang="en-US" sz="1200" dirty="0"/>
          </a:p>
        </p:txBody>
      </p:sp>
      <p:sp>
        <p:nvSpPr>
          <p:cNvPr id="5"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FFFFFF"/>
                </a:solidFill>
                <a:latin typeface="Cambria" pitchFamily="34" charset="0"/>
                <a:ea typeface="Cambria" pitchFamily="34" charset="-122"/>
                <a:cs typeface="Cambria" pitchFamily="34" charset="-120"/>
              </a:rPr>
              <a:t>Sayılarla fakültemiz</a:t>
            </a:r>
            <a:endParaRPr lang="en-US" sz="2800" dirty="0"/>
          </a:p>
        </p:txBody>
      </p:sp>
      <p:sp>
        <p:nvSpPr>
          <p:cNvPr id="6" name="Text 3"/>
          <p:cNvSpPr txBox="1"/>
          <p:nvPr/>
        </p:nvSpPr>
        <p:spPr>
          <a:xfrm>
            <a:off x="548640" y="178308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1998</a:t>
            </a:r>
            <a:endParaRPr lang="en-US" sz="4400" dirty="0"/>
          </a:p>
        </p:txBody>
      </p:sp>
      <p:sp>
        <p:nvSpPr>
          <p:cNvPr id="7" name="Text 4"/>
          <p:cNvSpPr txBox="1"/>
          <p:nvPr/>
        </p:nvSpPr>
        <p:spPr>
          <a:xfrm>
            <a:off x="548640" y="265176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faaliyete geçtik, ilk öğrencilerimizi kabul ettik</a:t>
            </a:r>
            <a:endParaRPr lang="en-US" sz="1500" dirty="0"/>
          </a:p>
        </p:txBody>
      </p:sp>
      <p:sp>
        <p:nvSpPr>
          <p:cNvPr id="8" name="Text 5"/>
          <p:cNvSpPr txBox="1"/>
          <p:nvPr/>
        </p:nvSpPr>
        <p:spPr>
          <a:xfrm>
            <a:off x="3374136" y="178308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3.056</a:t>
            </a:r>
            <a:endParaRPr lang="en-US" sz="4400" dirty="0"/>
          </a:p>
        </p:txBody>
      </p:sp>
      <p:sp>
        <p:nvSpPr>
          <p:cNvPr id="9" name="Text 6"/>
          <p:cNvSpPr txBox="1"/>
          <p:nvPr/>
        </p:nvSpPr>
        <p:spPr>
          <a:xfrm>
            <a:off x="3374136" y="265176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mezun hekim (23 dönem)</a:t>
            </a:r>
            <a:endParaRPr lang="en-US" sz="1500" dirty="0"/>
          </a:p>
        </p:txBody>
      </p:sp>
      <p:sp>
        <p:nvSpPr>
          <p:cNvPr id="10" name="Text 7"/>
          <p:cNvSpPr txBox="1"/>
          <p:nvPr/>
        </p:nvSpPr>
        <p:spPr>
          <a:xfrm>
            <a:off x="6199632" y="178308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1.645</a:t>
            </a:r>
            <a:endParaRPr lang="en-US" sz="4400" dirty="0"/>
          </a:p>
        </p:txBody>
      </p:sp>
      <p:sp>
        <p:nvSpPr>
          <p:cNvPr id="11" name="Text 8"/>
          <p:cNvSpPr txBox="1"/>
          <p:nvPr/>
        </p:nvSpPr>
        <p:spPr>
          <a:xfrm>
            <a:off x="6199632" y="265176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öğrenci</a:t>
            </a:r>
            <a:endParaRPr lang="en-US" sz="1500" dirty="0"/>
          </a:p>
        </p:txBody>
      </p:sp>
      <p:sp>
        <p:nvSpPr>
          <p:cNvPr id="12" name="Text 9"/>
          <p:cNvSpPr txBox="1"/>
          <p:nvPr/>
        </p:nvSpPr>
        <p:spPr>
          <a:xfrm>
            <a:off x="9025128" y="178308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164</a:t>
            </a:r>
            <a:endParaRPr lang="en-US" sz="4400" dirty="0"/>
          </a:p>
        </p:txBody>
      </p:sp>
      <p:sp>
        <p:nvSpPr>
          <p:cNvPr id="13" name="Text 10"/>
          <p:cNvSpPr txBox="1"/>
          <p:nvPr/>
        </p:nvSpPr>
        <p:spPr>
          <a:xfrm>
            <a:off x="9025128" y="265176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profesör, 42 doçent, 44 doktor öğretim üyesi</a:t>
            </a:r>
            <a:endParaRPr lang="en-US" sz="1500" dirty="0"/>
          </a:p>
        </p:txBody>
      </p:sp>
      <p:sp>
        <p:nvSpPr>
          <p:cNvPr id="14" name="Text 11"/>
          <p:cNvSpPr txBox="1"/>
          <p:nvPr/>
        </p:nvSpPr>
        <p:spPr>
          <a:xfrm>
            <a:off x="548640" y="393192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42</a:t>
            </a:r>
            <a:endParaRPr lang="en-US" sz="4400" dirty="0"/>
          </a:p>
        </p:txBody>
      </p:sp>
      <p:sp>
        <p:nvSpPr>
          <p:cNvPr id="15" name="Text 12"/>
          <p:cNvSpPr txBox="1"/>
          <p:nvPr/>
        </p:nvSpPr>
        <p:spPr>
          <a:xfrm>
            <a:off x="548640" y="480060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anabilim dalı ve 33 bilim dalı</a:t>
            </a:r>
            <a:endParaRPr lang="en-US" sz="1500" dirty="0"/>
          </a:p>
        </p:txBody>
      </p:sp>
      <p:sp>
        <p:nvSpPr>
          <p:cNvPr id="16" name="Text 13"/>
          <p:cNvSpPr txBox="1"/>
          <p:nvPr/>
        </p:nvSpPr>
        <p:spPr>
          <a:xfrm>
            <a:off x="3374136" y="393192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840</a:t>
            </a:r>
            <a:endParaRPr lang="en-US" sz="4400" dirty="0"/>
          </a:p>
        </p:txBody>
      </p:sp>
      <p:sp>
        <p:nvSpPr>
          <p:cNvPr id="17" name="Text 14"/>
          <p:cNvSpPr txBox="1"/>
          <p:nvPr/>
        </p:nvSpPr>
        <p:spPr>
          <a:xfrm>
            <a:off x="3374136" y="480060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yataklı uygulama hastanesi</a:t>
            </a:r>
            <a:endParaRPr lang="en-US" sz="1500" dirty="0"/>
          </a:p>
        </p:txBody>
      </p:sp>
      <p:sp>
        <p:nvSpPr>
          <p:cNvPr id="18" name="Text 15"/>
          <p:cNvSpPr txBox="1"/>
          <p:nvPr/>
        </p:nvSpPr>
        <p:spPr>
          <a:xfrm>
            <a:off x="6199632" y="393192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27</a:t>
            </a:r>
            <a:endParaRPr lang="en-US" sz="4400" dirty="0"/>
          </a:p>
        </p:txBody>
      </p:sp>
      <p:sp>
        <p:nvSpPr>
          <p:cNvPr id="19" name="Text 16"/>
          <p:cNvSpPr txBox="1"/>
          <p:nvPr/>
        </p:nvSpPr>
        <p:spPr>
          <a:xfrm>
            <a:off x="6199632" y="480060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ülkeden 204 uluslararası öğrenci</a:t>
            </a:r>
            <a:endParaRPr lang="en-US" sz="1500" dirty="0"/>
          </a:p>
        </p:txBody>
      </p:sp>
      <p:sp>
        <p:nvSpPr>
          <p:cNvPr id="20" name="Text 17"/>
          <p:cNvSpPr txBox="1"/>
          <p:nvPr/>
        </p:nvSpPr>
        <p:spPr>
          <a:xfrm>
            <a:off x="9025128" y="3931920"/>
            <a:ext cx="2615184" cy="777240"/>
          </a:xfrm>
          <a:prstGeom prst="rect">
            <a:avLst/>
          </a:prstGeom>
          <a:noFill/>
          <a:ln/>
        </p:spPr>
        <p:txBody>
          <a:bodyPr wrap="square" lIns="0" tIns="0" rIns="0" bIns="0" rtlCol="0" anchor="b"/>
          <a:lstStyle/>
          <a:p>
            <a:pPr indent="0" marL="0">
              <a:buNone/>
            </a:pPr>
            <a:r>
              <a:rPr lang="en-US" sz="4400" b="1" dirty="0">
                <a:solidFill>
                  <a:srgbClr val="E8731F"/>
                </a:solidFill>
                <a:latin typeface="Cambria" pitchFamily="34" charset="0"/>
                <a:ea typeface="Cambria" pitchFamily="34" charset="-122"/>
                <a:cs typeface="Cambria" pitchFamily="34" charset="-120"/>
              </a:rPr>
              <a:t>2031</a:t>
            </a:r>
            <a:endParaRPr lang="en-US" sz="4400" dirty="0"/>
          </a:p>
        </p:txBody>
      </p:sp>
      <p:sp>
        <p:nvSpPr>
          <p:cNvPr id="21" name="Text 18"/>
          <p:cNvSpPr txBox="1"/>
          <p:nvPr/>
        </p:nvSpPr>
        <p:spPr>
          <a:xfrm>
            <a:off x="9025128" y="4800600"/>
            <a:ext cx="2523744" cy="77724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yılına kadar geçerli ulusal akreditasyon</a:t>
            </a:r>
            <a:endParaRPr lang="en-US" sz="1500" dirty="0"/>
          </a:p>
        </p:txBody>
      </p:sp>
      <p:sp>
        <p:nvSpPr>
          <p:cNvPr id="22" name="Text 19"/>
          <p:cNvSpPr txBox="1"/>
          <p:nvPr/>
        </p:nvSpPr>
        <p:spPr>
          <a:xfrm>
            <a:off x="548640" y="6053328"/>
            <a:ext cx="7315200" cy="256032"/>
          </a:xfrm>
          <a:prstGeom prst="rect">
            <a:avLst/>
          </a:prstGeom>
          <a:noFill/>
          <a:ln/>
        </p:spPr>
        <p:txBody>
          <a:bodyPr wrap="square" lIns="0" tIns="0" rIns="0" bIns="0" rtlCol="0" anchor="t"/>
          <a:lstStyle/>
          <a:p>
            <a:pPr indent="0" marL="0">
              <a:buNone/>
            </a:pPr>
            <a:r>
              <a:rPr lang="en-US" sz="1050" i="1" dirty="0">
                <a:solidFill>
                  <a:srgbClr val="C9D2E3"/>
                </a:solidFill>
                <a:latin typeface="Calibri" pitchFamily="34" charset="0"/>
                <a:ea typeface="Calibri" pitchFamily="34" charset="-122"/>
                <a:cs typeface="Calibri" pitchFamily="34" charset="-120"/>
              </a:rPr>
              <a:t>Fakülte verileri, Ekim 2026</a:t>
            </a:r>
            <a:endParaRPr lang="en-US" sz="1050" dirty="0"/>
          </a:p>
        </p:txBody>
      </p:sp>
      <p:sp>
        <p:nvSpPr>
          <p:cNvPr id="23" name="Text 20"/>
          <p:cNvSpPr txBox="1"/>
          <p:nvPr/>
        </p:nvSpPr>
        <p:spPr>
          <a:xfrm>
            <a:off x="548640" y="6428232"/>
            <a:ext cx="7315200" cy="237744"/>
          </a:xfrm>
          <a:prstGeom prst="rect">
            <a:avLst/>
          </a:prstGeom>
          <a:noFill/>
          <a:ln/>
        </p:spPr>
        <p:txBody>
          <a:bodyPr wrap="square" lIns="0" tIns="0" rIns="0" bIns="0" rtlCol="0" anchor="ctr"/>
          <a:lstStyle/>
          <a:p>
            <a:pPr indent="0" marL="0">
              <a:buNone/>
            </a:pPr>
            <a:r>
              <a:rPr lang="en-US" sz="1000" dirty="0">
                <a:solidFill>
                  <a:srgbClr val="C9D2E3"/>
                </a:solidFill>
                <a:latin typeface="Calibri" pitchFamily="34" charset="0"/>
                <a:ea typeface="Calibri" pitchFamily="34" charset="-122"/>
                <a:cs typeface="Calibri" pitchFamily="34" charset="-120"/>
              </a:rPr>
              <a:t>Mersin Üniversitesi Tıp Fakültesi  ·  Tanıtım Sunumu 2026</a:t>
            </a:r>
            <a:endParaRPr lang="en-US" sz="10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C9D2E3"/>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TARİHÇE</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Kuruluştan bugüne</a:t>
            </a:r>
            <a:endParaRPr lang="en-US" sz="2800" dirty="0"/>
          </a:p>
        </p:txBody>
      </p:sp>
      <p:sp>
        <p:nvSpPr>
          <p:cNvPr id="4" name="Shape 2"/>
          <p:cNvSpPr/>
          <p:nvPr/>
        </p:nvSpPr>
        <p:spPr>
          <a:xfrm>
            <a:off x="1325880" y="3840480"/>
            <a:ext cx="9537192" cy="0"/>
          </a:xfrm>
          <a:prstGeom prst="line">
            <a:avLst/>
          </a:prstGeom>
          <a:noFill/>
          <a:ln w="25400">
            <a:solidFill>
              <a:srgbClr val="1C2A52"/>
            </a:solidFill>
            <a:prstDash val="solid"/>
          </a:ln>
        </p:spPr>
      </p:sp>
      <p:sp>
        <p:nvSpPr>
          <p:cNvPr id="5" name="Shape 3"/>
          <p:cNvSpPr/>
          <p:nvPr/>
        </p:nvSpPr>
        <p:spPr>
          <a:xfrm>
            <a:off x="1216152" y="3730752"/>
            <a:ext cx="219456" cy="219456"/>
          </a:xfrm>
          <a:prstGeom prst="ellipse">
            <a:avLst/>
          </a:prstGeom>
          <a:solidFill>
            <a:srgbClr val="FFFFFF"/>
          </a:solidFill>
          <a:ln w="25400">
            <a:solidFill>
              <a:srgbClr val="1C2A52"/>
            </a:solidFill>
            <a:prstDash val="solid"/>
          </a:ln>
        </p:spPr>
      </p:sp>
      <p:sp>
        <p:nvSpPr>
          <p:cNvPr id="6" name="Shape 4"/>
          <p:cNvSpPr/>
          <p:nvPr/>
        </p:nvSpPr>
        <p:spPr>
          <a:xfrm>
            <a:off x="1325880" y="3337560"/>
            <a:ext cx="0" cy="384048"/>
          </a:xfrm>
          <a:prstGeom prst="line">
            <a:avLst/>
          </a:prstGeom>
          <a:noFill/>
          <a:ln w="12700">
            <a:solidFill>
              <a:srgbClr val="D5DAE5"/>
            </a:solidFill>
            <a:prstDash val="solid"/>
          </a:ln>
        </p:spPr>
      </p:sp>
      <p:sp>
        <p:nvSpPr>
          <p:cNvPr id="7" name="Text 5"/>
          <p:cNvSpPr txBox="1"/>
          <p:nvPr/>
        </p:nvSpPr>
        <p:spPr>
          <a:xfrm>
            <a:off x="548640" y="205740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1992</a:t>
            </a:r>
            <a:endParaRPr lang="en-US" sz="2200" dirty="0"/>
          </a:p>
        </p:txBody>
      </p:sp>
      <p:sp>
        <p:nvSpPr>
          <p:cNvPr id="8" name="Text 6"/>
          <p:cNvSpPr txBox="1"/>
          <p:nvPr/>
        </p:nvSpPr>
        <p:spPr>
          <a:xfrm>
            <a:off x="548640" y="249631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Kuruluş kanunu (3837 sayılı Kanun)</a:t>
            </a:r>
            <a:endParaRPr lang="en-US" sz="1300" dirty="0"/>
          </a:p>
        </p:txBody>
      </p:sp>
      <p:sp>
        <p:nvSpPr>
          <p:cNvPr id="9" name="Shape 7"/>
          <p:cNvSpPr/>
          <p:nvPr/>
        </p:nvSpPr>
        <p:spPr>
          <a:xfrm>
            <a:off x="2275840" y="3730752"/>
            <a:ext cx="219456" cy="219456"/>
          </a:xfrm>
          <a:prstGeom prst="ellipse">
            <a:avLst/>
          </a:prstGeom>
          <a:solidFill>
            <a:srgbClr val="FFFFFF"/>
          </a:solidFill>
          <a:ln w="25400">
            <a:solidFill>
              <a:srgbClr val="1C2A52"/>
            </a:solidFill>
            <a:prstDash val="solid"/>
          </a:ln>
        </p:spPr>
      </p:sp>
      <p:sp>
        <p:nvSpPr>
          <p:cNvPr id="10" name="Shape 8"/>
          <p:cNvSpPr/>
          <p:nvPr/>
        </p:nvSpPr>
        <p:spPr>
          <a:xfrm>
            <a:off x="2385568" y="3959352"/>
            <a:ext cx="0" cy="384048"/>
          </a:xfrm>
          <a:prstGeom prst="line">
            <a:avLst/>
          </a:prstGeom>
          <a:noFill/>
          <a:ln w="12700">
            <a:solidFill>
              <a:srgbClr val="D5DAE5"/>
            </a:solidFill>
            <a:prstDash val="solid"/>
          </a:ln>
        </p:spPr>
      </p:sp>
      <p:sp>
        <p:nvSpPr>
          <p:cNvPr id="11" name="Text 9"/>
          <p:cNvSpPr txBox="1"/>
          <p:nvPr/>
        </p:nvSpPr>
        <p:spPr>
          <a:xfrm>
            <a:off x="1608328" y="438912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1998</a:t>
            </a:r>
            <a:endParaRPr lang="en-US" sz="2200" dirty="0"/>
          </a:p>
        </p:txBody>
      </p:sp>
      <p:sp>
        <p:nvSpPr>
          <p:cNvPr id="12" name="Text 10"/>
          <p:cNvSpPr txBox="1"/>
          <p:nvPr/>
        </p:nvSpPr>
        <p:spPr>
          <a:xfrm>
            <a:off x="1608328" y="482803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Faaliyete geçiş, ilk 28 öğrenci</a:t>
            </a:r>
            <a:endParaRPr lang="en-US" sz="1300" dirty="0"/>
          </a:p>
        </p:txBody>
      </p:sp>
      <p:sp>
        <p:nvSpPr>
          <p:cNvPr id="13" name="Shape 11"/>
          <p:cNvSpPr/>
          <p:nvPr/>
        </p:nvSpPr>
        <p:spPr>
          <a:xfrm>
            <a:off x="3335528" y="3730752"/>
            <a:ext cx="219456" cy="219456"/>
          </a:xfrm>
          <a:prstGeom prst="ellipse">
            <a:avLst/>
          </a:prstGeom>
          <a:solidFill>
            <a:srgbClr val="FFFFFF"/>
          </a:solidFill>
          <a:ln w="25400">
            <a:solidFill>
              <a:srgbClr val="1C2A52"/>
            </a:solidFill>
            <a:prstDash val="solid"/>
          </a:ln>
        </p:spPr>
      </p:sp>
      <p:sp>
        <p:nvSpPr>
          <p:cNvPr id="14" name="Shape 12"/>
          <p:cNvSpPr/>
          <p:nvPr/>
        </p:nvSpPr>
        <p:spPr>
          <a:xfrm>
            <a:off x="3445256" y="3337560"/>
            <a:ext cx="0" cy="384048"/>
          </a:xfrm>
          <a:prstGeom prst="line">
            <a:avLst/>
          </a:prstGeom>
          <a:noFill/>
          <a:ln w="12700">
            <a:solidFill>
              <a:srgbClr val="D5DAE5"/>
            </a:solidFill>
            <a:prstDash val="solid"/>
          </a:ln>
        </p:spPr>
      </p:sp>
      <p:sp>
        <p:nvSpPr>
          <p:cNvPr id="15" name="Text 13"/>
          <p:cNvSpPr txBox="1"/>
          <p:nvPr/>
        </p:nvSpPr>
        <p:spPr>
          <a:xfrm>
            <a:off x="2668016" y="205740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1999</a:t>
            </a:r>
            <a:endParaRPr lang="en-US" sz="2200" dirty="0"/>
          </a:p>
        </p:txBody>
      </p:sp>
      <p:sp>
        <p:nvSpPr>
          <p:cNvPr id="16" name="Text 14"/>
          <p:cNvSpPr txBox="1"/>
          <p:nvPr/>
        </p:nvSpPr>
        <p:spPr>
          <a:xfrm>
            <a:off x="2668016" y="249631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İlk uygulama hastanesi (200 yatak)</a:t>
            </a:r>
            <a:endParaRPr lang="en-US" sz="1300" dirty="0"/>
          </a:p>
        </p:txBody>
      </p:sp>
      <p:sp>
        <p:nvSpPr>
          <p:cNvPr id="17" name="Shape 15"/>
          <p:cNvSpPr/>
          <p:nvPr/>
        </p:nvSpPr>
        <p:spPr>
          <a:xfrm>
            <a:off x="4395216" y="3730752"/>
            <a:ext cx="219456" cy="219456"/>
          </a:xfrm>
          <a:prstGeom prst="ellipse">
            <a:avLst/>
          </a:prstGeom>
          <a:solidFill>
            <a:srgbClr val="FFFFFF"/>
          </a:solidFill>
          <a:ln w="25400">
            <a:solidFill>
              <a:srgbClr val="1C2A52"/>
            </a:solidFill>
            <a:prstDash val="solid"/>
          </a:ln>
        </p:spPr>
      </p:sp>
      <p:sp>
        <p:nvSpPr>
          <p:cNvPr id="18" name="Shape 16"/>
          <p:cNvSpPr/>
          <p:nvPr/>
        </p:nvSpPr>
        <p:spPr>
          <a:xfrm>
            <a:off x="4504944" y="3959352"/>
            <a:ext cx="0" cy="384048"/>
          </a:xfrm>
          <a:prstGeom prst="line">
            <a:avLst/>
          </a:prstGeom>
          <a:noFill/>
          <a:ln w="12700">
            <a:solidFill>
              <a:srgbClr val="D5DAE5"/>
            </a:solidFill>
            <a:prstDash val="solid"/>
          </a:ln>
        </p:spPr>
      </p:sp>
      <p:sp>
        <p:nvSpPr>
          <p:cNvPr id="19" name="Text 17"/>
          <p:cNvSpPr txBox="1"/>
          <p:nvPr/>
        </p:nvSpPr>
        <p:spPr>
          <a:xfrm>
            <a:off x="3727704" y="438912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2003</a:t>
            </a:r>
            <a:endParaRPr lang="en-US" sz="2200" dirty="0"/>
          </a:p>
        </p:txBody>
      </p:sp>
      <p:sp>
        <p:nvSpPr>
          <p:cNvPr id="20" name="Text 18"/>
          <p:cNvSpPr txBox="1"/>
          <p:nvPr/>
        </p:nvSpPr>
        <p:spPr>
          <a:xfrm>
            <a:off x="3727704" y="482803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ISO 9001 Kalite Yönetim Sistemi Belgesi</a:t>
            </a:r>
            <a:endParaRPr lang="en-US" sz="1300" dirty="0"/>
          </a:p>
        </p:txBody>
      </p:sp>
      <p:sp>
        <p:nvSpPr>
          <p:cNvPr id="21" name="Shape 19"/>
          <p:cNvSpPr/>
          <p:nvPr/>
        </p:nvSpPr>
        <p:spPr>
          <a:xfrm>
            <a:off x="5454904" y="3730752"/>
            <a:ext cx="219456" cy="219456"/>
          </a:xfrm>
          <a:prstGeom prst="ellipse">
            <a:avLst/>
          </a:prstGeom>
          <a:solidFill>
            <a:srgbClr val="FFFFFF"/>
          </a:solidFill>
          <a:ln w="25400">
            <a:solidFill>
              <a:srgbClr val="1C2A52"/>
            </a:solidFill>
            <a:prstDash val="solid"/>
          </a:ln>
        </p:spPr>
      </p:sp>
      <p:sp>
        <p:nvSpPr>
          <p:cNvPr id="22" name="Shape 20"/>
          <p:cNvSpPr/>
          <p:nvPr/>
        </p:nvSpPr>
        <p:spPr>
          <a:xfrm>
            <a:off x="5564632" y="3337560"/>
            <a:ext cx="0" cy="384048"/>
          </a:xfrm>
          <a:prstGeom prst="line">
            <a:avLst/>
          </a:prstGeom>
          <a:noFill/>
          <a:ln w="12700">
            <a:solidFill>
              <a:srgbClr val="D5DAE5"/>
            </a:solidFill>
            <a:prstDash val="solid"/>
          </a:ln>
        </p:spPr>
      </p:sp>
      <p:sp>
        <p:nvSpPr>
          <p:cNvPr id="23" name="Text 21"/>
          <p:cNvSpPr txBox="1"/>
          <p:nvPr/>
        </p:nvSpPr>
        <p:spPr>
          <a:xfrm>
            <a:off x="4787392" y="205740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2004</a:t>
            </a:r>
            <a:endParaRPr lang="en-US" sz="2200" dirty="0"/>
          </a:p>
        </p:txBody>
      </p:sp>
      <p:sp>
        <p:nvSpPr>
          <p:cNvPr id="24" name="Text 22"/>
          <p:cNvSpPr txBox="1"/>
          <p:nvPr/>
        </p:nvSpPr>
        <p:spPr>
          <a:xfrm>
            <a:off x="4787392" y="249631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İlk mezunlarımız</a:t>
            </a:r>
            <a:endParaRPr lang="en-US" sz="1300" dirty="0"/>
          </a:p>
        </p:txBody>
      </p:sp>
      <p:sp>
        <p:nvSpPr>
          <p:cNvPr id="25" name="Shape 23"/>
          <p:cNvSpPr/>
          <p:nvPr/>
        </p:nvSpPr>
        <p:spPr>
          <a:xfrm>
            <a:off x="6514592" y="3730752"/>
            <a:ext cx="219456" cy="219456"/>
          </a:xfrm>
          <a:prstGeom prst="ellipse">
            <a:avLst/>
          </a:prstGeom>
          <a:solidFill>
            <a:srgbClr val="FFFFFF"/>
          </a:solidFill>
          <a:ln w="25400">
            <a:solidFill>
              <a:srgbClr val="1C2A52"/>
            </a:solidFill>
            <a:prstDash val="solid"/>
          </a:ln>
        </p:spPr>
      </p:sp>
      <p:sp>
        <p:nvSpPr>
          <p:cNvPr id="26" name="Shape 24"/>
          <p:cNvSpPr/>
          <p:nvPr/>
        </p:nvSpPr>
        <p:spPr>
          <a:xfrm>
            <a:off x="6624320" y="3959352"/>
            <a:ext cx="0" cy="384048"/>
          </a:xfrm>
          <a:prstGeom prst="line">
            <a:avLst/>
          </a:prstGeom>
          <a:noFill/>
          <a:ln w="12700">
            <a:solidFill>
              <a:srgbClr val="D5DAE5"/>
            </a:solidFill>
            <a:prstDash val="solid"/>
          </a:ln>
        </p:spPr>
      </p:sp>
      <p:sp>
        <p:nvSpPr>
          <p:cNvPr id="27" name="Text 25"/>
          <p:cNvSpPr txBox="1"/>
          <p:nvPr/>
        </p:nvSpPr>
        <p:spPr>
          <a:xfrm>
            <a:off x="5847080" y="438912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2012</a:t>
            </a:r>
            <a:endParaRPr lang="en-US" sz="2200" dirty="0"/>
          </a:p>
        </p:txBody>
      </p:sp>
      <p:sp>
        <p:nvSpPr>
          <p:cNvPr id="28" name="Text 26"/>
          <p:cNvSpPr txBox="1"/>
          <p:nvPr/>
        </p:nvSpPr>
        <p:spPr>
          <a:xfrm>
            <a:off x="5847080" y="482803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İlk ulusal akreditasyon (UTEAK)</a:t>
            </a:r>
            <a:endParaRPr lang="en-US" sz="1300" dirty="0"/>
          </a:p>
        </p:txBody>
      </p:sp>
      <p:sp>
        <p:nvSpPr>
          <p:cNvPr id="29" name="Shape 27"/>
          <p:cNvSpPr/>
          <p:nvPr/>
        </p:nvSpPr>
        <p:spPr>
          <a:xfrm>
            <a:off x="7574280" y="3730752"/>
            <a:ext cx="219456" cy="219456"/>
          </a:xfrm>
          <a:prstGeom prst="ellipse">
            <a:avLst/>
          </a:prstGeom>
          <a:solidFill>
            <a:srgbClr val="FFFFFF"/>
          </a:solidFill>
          <a:ln w="25400">
            <a:solidFill>
              <a:srgbClr val="1C2A52"/>
            </a:solidFill>
            <a:prstDash val="solid"/>
          </a:ln>
        </p:spPr>
      </p:sp>
      <p:sp>
        <p:nvSpPr>
          <p:cNvPr id="30" name="Shape 28"/>
          <p:cNvSpPr/>
          <p:nvPr/>
        </p:nvSpPr>
        <p:spPr>
          <a:xfrm>
            <a:off x="7684008" y="3337560"/>
            <a:ext cx="0" cy="384048"/>
          </a:xfrm>
          <a:prstGeom prst="line">
            <a:avLst/>
          </a:prstGeom>
          <a:noFill/>
          <a:ln w="12700">
            <a:solidFill>
              <a:srgbClr val="D5DAE5"/>
            </a:solidFill>
            <a:prstDash val="solid"/>
          </a:ln>
        </p:spPr>
      </p:sp>
      <p:sp>
        <p:nvSpPr>
          <p:cNvPr id="31" name="Text 29"/>
          <p:cNvSpPr txBox="1"/>
          <p:nvPr/>
        </p:nvSpPr>
        <p:spPr>
          <a:xfrm>
            <a:off x="6906768" y="205740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2014</a:t>
            </a:r>
            <a:endParaRPr lang="en-US" sz="2200" dirty="0"/>
          </a:p>
        </p:txBody>
      </p:sp>
      <p:sp>
        <p:nvSpPr>
          <p:cNvPr id="32" name="Text 30"/>
          <p:cNvSpPr txBox="1"/>
          <p:nvPr/>
        </p:nvSpPr>
        <p:spPr>
          <a:xfrm>
            <a:off x="6906768" y="249631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Çiftlikköy’de yeni hastane binası</a:t>
            </a:r>
            <a:endParaRPr lang="en-US" sz="1300" dirty="0"/>
          </a:p>
        </p:txBody>
      </p:sp>
      <p:sp>
        <p:nvSpPr>
          <p:cNvPr id="33" name="Shape 31"/>
          <p:cNvSpPr/>
          <p:nvPr/>
        </p:nvSpPr>
        <p:spPr>
          <a:xfrm>
            <a:off x="8633968" y="3730752"/>
            <a:ext cx="219456" cy="219456"/>
          </a:xfrm>
          <a:prstGeom prst="ellipse">
            <a:avLst/>
          </a:prstGeom>
          <a:solidFill>
            <a:srgbClr val="FFFFFF"/>
          </a:solidFill>
          <a:ln w="25400">
            <a:solidFill>
              <a:srgbClr val="1C2A52"/>
            </a:solidFill>
            <a:prstDash val="solid"/>
          </a:ln>
        </p:spPr>
      </p:sp>
      <p:sp>
        <p:nvSpPr>
          <p:cNvPr id="34" name="Shape 32"/>
          <p:cNvSpPr/>
          <p:nvPr/>
        </p:nvSpPr>
        <p:spPr>
          <a:xfrm>
            <a:off x="8743696" y="3959352"/>
            <a:ext cx="0" cy="384048"/>
          </a:xfrm>
          <a:prstGeom prst="line">
            <a:avLst/>
          </a:prstGeom>
          <a:noFill/>
          <a:ln w="12700">
            <a:solidFill>
              <a:srgbClr val="D5DAE5"/>
            </a:solidFill>
            <a:prstDash val="solid"/>
          </a:ln>
        </p:spPr>
      </p:sp>
      <p:sp>
        <p:nvSpPr>
          <p:cNvPr id="35" name="Text 33"/>
          <p:cNvSpPr txBox="1"/>
          <p:nvPr/>
        </p:nvSpPr>
        <p:spPr>
          <a:xfrm>
            <a:off x="7966456" y="438912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2020</a:t>
            </a:r>
            <a:endParaRPr lang="en-US" sz="2200" dirty="0"/>
          </a:p>
        </p:txBody>
      </p:sp>
      <p:sp>
        <p:nvSpPr>
          <p:cNvPr id="36" name="Text 34"/>
          <p:cNvSpPr txBox="1"/>
          <p:nvPr/>
        </p:nvSpPr>
        <p:spPr>
          <a:xfrm>
            <a:off x="7966456" y="482803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Onkoloji Hastanesi</a:t>
            </a:r>
            <a:endParaRPr lang="en-US" sz="1300" dirty="0"/>
          </a:p>
        </p:txBody>
      </p:sp>
      <p:sp>
        <p:nvSpPr>
          <p:cNvPr id="37" name="Shape 35"/>
          <p:cNvSpPr/>
          <p:nvPr/>
        </p:nvSpPr>
        <p:spPr>
          <a:xfrm>
            <a:off x="9693656" y="3730752"/>
            <a:ext cx="219456" cy="219456"/>
          </a:xfrm>
          <a:prstGeom prst="ellipse">
            <a:avLst/>
          </a:prstGeom>
          <a:solidFill>
            <a:srgbClr val="FFFFFF"/>
          </a:solidFill>
          <a:ln w="25400">
            <a:solidFill>
              <a:srgbClr val="1C2A52"/>
            </a:solidFill>
            <a:prstDash val="solid"/>
          </a:ln>
        </p:spPr>
      </p:sp>
      <p:sp>
        <p:nvSpPr>
          <p:cNvPr id="38" name="Shape 36"/>
          <p:cNvSpPr/>
          <p:nvPr/>
        </p:nvSpPr>
        <p:spPr>
          <a:xfrm>
            <a:off x="9803384" y="3337560"/>
            <a:ext cx="0" cy="384048"/>
          </a:xfrm>
          <a:prstGeom prst="line">
            <a:avLst/>
          </a:prstGeom>
          <a:noFill/>
          <a:ln w="12700">
            <a:solidFill>
              <a:srgbClr val="D5DAE5"/>
            </a:solidFill>
            <a:prstDash val="solid"/>
          </a:ln>
        </p:spPr>
      </p:sp>
      <p:sp>
        <p:nvSpPr>
          <p:cNvPr id="39" name="Text 37"/>
          <p:cNvSpPr txBox="1"/>
          <p:nvPr/>
        </p:nvSpPr>
        <p:spPr>
          <a:xfrm>
            <a:off x="9026144" y="2057400"/>
            <a:ext cx="1554480" cy="411480"/>
          </a:xfrm>
          <a:prstGeom prst="rect">
            <a:avLst/>
          </a:prstGeom>
          <a:noFill/>
          <a:ln/>
        </p:spPr>
        <p:txBody>
          <a:bodyPr wrap="square" lIns="0" tIns="0" rIns="0" bIns="0" rtlCol="0" anchor="ctr"/>
          <a:lstStyle/>
          <a:p>
            <a:pPr algn="ctr" indent="0" marL="0">
              <a:buNone/>
            </a:pPr>
            <a:r>
              <a:rPr lang="en-US" sz="2200" b="1" dirty="0">
                <a:solidFill>
                  <a:srgbClr val="1C2A52"/>
                </a:solidFill>
                <a:latin typeface="Cambria" pitchFamily="34" charset="0"/>
                <a:ea typeface="Cambria" pitchFamily="34" charset="-122"/>
                <a:cs typeface="Cambria" pitchFamily="34" charset="-120"/>
              </a:rPr>
              <a:t>2025</a:t>
            </a:r>
            <a:endParaRPr lang="en-US" sz="2200" dirty="0"/>
          </a:p>
        </p:txBody>
      </p:sp>
      <p:sp>
        <p:nvSpPr>
          <p:cNvPr id="40" name="Text 38"/>
          <p:cNvSpPr txBox="1"/>
          <p:nvPr/>
        </p:nvSpPr>
        <p:spPr>
          <a:xfrm>
            <a:off x="9026144" y="249631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Üçüncü akreditasyon, 2031’e kadar</a:t>
            </a:r>
            <a:endParaRPr lang="en-US" sz="1300" dirty="0"/>
          </a:p>
        </p:txBody>
      </p:sp>
      <p:sp>
        <p:nvSpPr>
          <p:cNvPr id="41" name="Shape 39"/>
          <p:cNvSpPr/>
          <p:nvPr/>
        </p:nvSpPr>
        <p:spPr>
          <a:xfrm>
            <a:off x="10753344" y="3730752"/>
            <a:ext cx="219456" cy="219456"/>
          </a:xfrm>
          <a:prstGeom prst="ellipse">
            <a:avLst/>
          </a:prstGeom>
          <a:solidFill>
            <a:srgbClr val="E8731F"/>
          </a:solidFill>
          <a:ln w="25400">
            <a:solidFill>
              <a:srgbClr val="E8731F"/>
            </a:solidFill>
            <a:prstDash val="solid"/>
          </a:ln>
        </p:spPr>
      </p:sp>
      <p:sp>
        <p:nvSpPr>
          <p:cNvPr id="42" name="Shape 40"/>
          <p:cNvSpPr/>
          <p:nvPr/>
        </p:nvSpPr>
        <p:spPr>
          <a:xfrm>
            <a:off x="10863072" y="3959352"/>
            <a:ext cx="0" cy="384048"/>
          </a:xfrm>
          <a:prstGeom prst="line">
            <a:avLst/>
          </a:prstGeom>
          <a:noFill/>
          <a:ln w="12700">
            <a:solidFill>
              <a:srgbClr val="D5DAE5"/>
            </a:solidFill>
            <a:prstDash val="solid"/>
          </a:ln>
        </p:spPr>
      </p:sp>
      <p:sp>
        <p:nvSpPr>
          <p:cNvPr id="43" name="Text 41"/>
          <p:cNvSpPr txBox="1"/>
          <p:nvPr/>
        </p:nvSpPr>
        <p:spPr>
          <a:xfrm>
            <a:off x="10085832" y="4389120"/>
            <a:ext cx="1554480" cy="411480"/>
          </a:xfrm>
          <a:prstGeom prst="rect">
            <a:avLst/>
          </a:prstGeom>
          <a:noFill/>
          <a:ln/>
        </p:spPr>
        <p:txBody>
          <a:bodyPr wrap="square" lIns="0" tIns="0" rIns="0" bIns="0" rtlCol="0" anchor="ctr"/>
          <a:lstStyle/>
          <a:p>
            <a:pPr algn="ctr" indent="0" marL="0">
              <a:buNone/>
            </a:pPr>
            <a:r>
              <a:rPr lang="en-US" sz="2200" b="1" dirty="0">
                <a:solidFill>
                  <a:srgbClr val="C2560F"/>
                </a:solidFill>
                <a:latin typeface="Cambria" pitchFamily="34" charset="0"/>
                <a:ea typeface="Cambria" pitchFamily="34" charset="-122"/>
                <a:cs typeface="Cambria" pitchFamily="34" charset="-120"/>
              </a:rPr>
              <a:t>2026</a:t>
            </a:r>
            <a:endParaRPr lang="en-US" sz="2200" dirty="0"/>
          </a:p>
        </p:txBody>
      </p:sp>
      <p:sp>
        <p:nvSpPr>
          <p:cNvPr id="44" name="Text 42"/>
          <p:cNvSpPr txBox="1"/>
          <p:nvPr/>
        </p:nvSpPr>
        <p:spPr>
          <a:xfrm>
            <a:off x="10085832" y="4828032"/>
            <a:ext cx="1554480" cy="777240"/>
          </a:xfrm>
          <a:prstGeom prst="rect">
            <a:avLst/>
          </a:prstGeom>
          <a:noFill/>
          <a:ln/>
        </p:spPr>
        <p:txBody>
          <a:bodyPr wrap="square" lIns="0" tIns="0" rIns="0" bIns="0" rtlCol="0" anchor="t"/>
          <a:lstStyle/>
          <a:p>
            <a:pPr algn="ctr" indent="0" marL="0">
              <a:buNone/>
            </a:pPr>
            <a:r>
              <a:rPr lang="en-US" sz="1300" dirty="0">
                <a:solidFill>
                  <a:srgbClr val="1F2533"/>
                </a:solidFill>
                <a:latin typeface="Calibri" pitchFamily="34" charset="0"/>
                <a:ea typeface="Calibri" pitchFamily="34" charset="-122"/>
                <a:cs typeface="Calibri" pitchFamily="34" charset="-120"/>
              </a:rPr>
              <a:t>23. dönem: 253 yeni hekim, toplam 3.056 mezun</a:t>
            </a:r>
            <a:endParaRPr lang="en-US" sz="13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KALİTE VE AKREDİTASYON</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Kalitede süreklilik</a:t>
            </a:r>
            <a:endParaRPr lang="en-US" sz="2800" dirty="0"/>
          </a:p>
        </p:txBody>
      </p:sp>
      <p:sp>
        <p:nvSpPr>
          <p:cNvPr id="4" name="Shape 2"/>
          <p:cNvSpPr/>
          <p:nvPr/>
        </p:nvSpPr>
        <p:spPr>
          <a:xfrm>
            <a:off x="548640" y="1645920"/>
            <a:ext cx="3429000" cy="1572768"/>
          </a:xfrm>
          <a:prstGeom prst="roundRect">
            <a:avLst>
              <a:gd name="adj" fmla="val 6977"/>
            </a:avLst>
          </a:prstGeom>
          <a:solidFill>
            <a:srgbClr val="EEF1F7"/>
          </a:solidFill>
          <a:ln w="12700">
            <a:solidFill>
              <a:srgbClr val="EEF1F7"/>
            </a:solidFill>
            <a:prstDash val="solid"/>
          </a:ln>
        </p:spPr>
      </p:sp>
      <p:sp>
        <p:nvSpPr>
          <p:cNvPr id="5" name="Text 3"/>
          <p:cNvSpPr txBox="1"/>
          <p:nvPr/>
        </p:nvSpPr>
        <p:spPr>
          <a:xfrm>
            <a:off x="822960" y="1810512"/>
            <a:ext cx="2880360" cy="256032"/>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1. DÖNEM</a:t>
            </a:r>
            <a:endParaRPr lang="en-US" sz="1200" dirty="0"/>
          </a:p>
        </p:txBody>
      </p:sp>
      <p:sp>
        <p:nvSpPr>
          <p:cNvPr id="6" name="Text 4"/>
          <p:cNvSpPr txBox="1"/>
          <p:nvPr/>
        </p:nvSpPr>
        <p:spPr>
          <a:xfrm>
            <a:off x="822960" y="2084832"/>
            <a:ext cx="2880360" cy="548640"/>
          </a:xfrm>
          <a:prstGeom prst="rect">
            <a:avLst/>
          </a:prstGeom>
          <a:noFill/>
          <a:ln/>
        </p:spPr>
        <p:txBody>
          <a:bodyPr wrap="square" lIns="0" tIns="0" rIns="0" bIns="0" rtlCol="0" anchor="t"/>
          <a:lstStyle/>
          <a:p>
            <a:pPr indent="0" marL="0">
              <a:buNone/>
            </a:pPr>
            <a:r>
              <a:rPr lang="en-US" sz="3200" b="1" dirty="0">
                <a:solidFill>
                  <a:srgbClr val="1C2A52"/>
                </a:solidFill>
                <a:latin typeface="Cambria" pitchFamily="34" charset="0"/>
                <a:ea typeface="Cambria" pitchFamily="34" charset="-122"/>
                <a:cs typeface="Cambria" pitchFamily="34" charset="-120"/>
              </a:rPr>
              <a:t>2012-2018</a:t>
            </a:r>
            <a:endParaRPr lang="en-US" sz="3200" dirty="0"/>
          </a:p>
        </p:txBody>
      </p:sp>
      <p:sp>
        <p:nvSpPr>
          <p:cNvPr id="7" name="Text 5"/>
          <p:cNvSpPr txBox="1"/>
          <p:nvPr/>
        </p:nvSpPr>
        <p:spPr>
          <a:xfrm>
            <a:off x="822960" y="2670048"/>
            <a:ext cx="2880360" cy="365760"/>
          </a:xfrm>
          <a:prstGeom prst="rect">
            <a:avLst/>
          </a:prstGeom>
          <a:noFill/>
          <a:ln/>
        </p:spPr>
        <p:txBody>
          <a:bodyPr wrap="square" lIns="0" tIns="0" rIns="0" bIns="0" rtlCol="0" anchor="t"/>
          <a:lstStyle/>
          <a:p>
            <a:pPr indent="0" marL="0">
              <a:buNone/>
            </a:pPr>
            <a:r>
              <a:rPr lang="en-US" sz="1500" dirty="0">
                <a:solidFill>
                  <a:srgbClr val="1F2533"/>
                </a:solidFill>
                <a:latin typeface="Calibri" pitchFamily="34" charset="0"/>
                <a:ea typeface="Calibri" pitchFamily="34" charset="-122"/>
                <a:cs typeface="Calibri" pitchFamily="34" charset="-120"/>
              </a:rPr>
              <a:t>İlk ulusal akreditasyon</a:t>
            </a:r>
            <a:endParaRPr lang="en-US" sz="1500" dirty="0"/>
          </a:p>
        </p:txBody>
      </p:sp>
      <p:pic>
        <p:nvPicPr>
          <p:cNvPr id="8" name="Image 0" descr="/home/claude/tanitim/deck/icons/FaArrowRight_o.png">    </p:cNvPr>
          <p:cNvPicPr>
            <a:picLocks noChangeAspect="1"/>
          </p:cNvPicPr>
          <p:nvPr/>
        </p:nvPicPr>
        <p:blipFill>
          <a:blip r:embed="rId1"/>
          <a:stretch>
            <a:fillRect/>
          </a:stretch>
        </p:blipFill>
        <p:spPr>
          <a:xfrm>
            <a:off x="4059936" y="2286000"/>
            <a:ext cx="237744" cy="237744"/>
          </a:xfrm>
          <a:prstGeom prst="rect">
            <a:avLst/>
          </a:prstGeom>
        </p:spPr>
      </p:pic>
      <p:sp>
        <p:nvSpPr>
          <p:cNvPr id="9" name="Shape 6"/>
          <p:cNvSpPr/>
          <p:nvPr/>
        </p:nvSpPr>
        <p:spPr>
          <a:xfrm>
            <a:off x="4379976" y="1645920"/>
            <a:ext cx="3429000" cy="1572768"/>
          </a:xfrm>
          <a:prstGeom prst="roundRect">
            <a:avLst>
              <a:gd name="adj" fmla="val 6977"/>
            </a:avLst>
          </a:prstGeom>
          <a:solidFill>
            <a:srgbClr val="EEF1F7"/>
          </a:solidFill>
          <a:ln w="12700">
            <a:solidFill>
              <a:srgbClr val="EEF1F7"/>
            </a:solidFill>
            <a:prstDash val="solid"/>
          </a:ln>
        </p:spPr>
      </p:sp>
      <p:sp>
        <p:nvSpPr>
          <p:cNvPr id="10" name="Text 7"/>
          <p:cNvSpPr txBox="1"/>
          <p:nvPr/>
        </p:nvSpPr>
        <p:spPr>
          <a:xfrm>
            <a:off x="4654296" y="1810512"/>
            <a:ext cx="2880360" cy="256032"/>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2. DÖNEM</a:t>
            </a:r>
            <a:endParaRPr lang="en-US" sz="1200" dirty="0"/>
          </a:p>
        </p:txBody>
      </p:sp>
      <p:sp>
        <p:nvSpPr>
          <p:cNvPr id="11" name="Text 8"/>
          <p:cNvSpPr txBox="1"/>
          <p:nvPr/>
        </p:nvSpPr>
        <p:spPr>
          <a:xfrm>
            <a:off x="4654296" y="2084832"/>
            <a:ext cx="2880360" cy="548640"/>
          </a:xfrm>
          <a:prstGeom prst="rect">
            <a:avLst/>
          </a:prstGeom>
          <a:noFill/>
          <a:ln/>
        </p:spPr>
        <p:txBody>
          <a:bodyPr wrap="square" lIns="0" tIns="0" rIns="0" bIns="0" rtlCol="0" anchor="t"/>
          <a:lstStyle/>
          <a:p>
            <a:pPr indent="0" marL="0">
              <a:buNone/>
            </a:pPr>
            <a:r>
              <a:rPr lang="en-US" sz="3200" b="1" dirty="0">
                <a:solidFill>
                  <a:srgbClr val="1C2A52"/>
                </a:solidFill>
                <a:latin typeface="Cambria" pitchFamily="34" charset="0"/>
                <a:ea typeface="Cambria" pitchFamily="34" charset="-122"/>
                <a:cs typeface="Cambria" pitchFamily="34" charset="-120"/>
              </a:rPr>
              <a:t>2019-2025</a:t>
            </a:r>
            <a:endParaRPr lang="en-US" sz="3200" dirty="0"/>
          </a:p>
        </p:txBody>
      </p:sp>
      <p:sp>
        <p:nvSpPr>
          <p:cNvPr id="12" name="Text 9"/>
          <p:cNvSpPr txBox="1"/>
          <p:nvPr/>
        </p:nvSpPr>
        <p:spPr>
          <a:xfrm>
            <a:off x="4654296" y="2670048"/>
            <a:ext cx="2880360" cy="365760"/>
          </a:xfrm>
          <a:prstGeom prst="rect">
            <a:avLst/>
          </a:prstGeom>
          <a:noFill/>
          <a:ln/>
        </p:spPr>
        <p:txBody>
          <a:bodyPr wrap="square" lIns="0" tIns="0" rIns="0" bIns="0" rtlCol="0" anchor="t"/>
          <a:lstStyle/>
          <a:p>
            <a:pPr indent="0" marL="0">
              <a:buNone/>
            </a:pPr>
            <a:r>
              <a:rPr lang="en-US" sz="1500" dirty="0">
                <a:solidFill>
                  <a:srgbClr val="1F2533"/>
                </a:solidFill>
                <a:latin typeface="Calibri" pitchFamily="34" charset="0"/>
                <a:ea typeface="Calibri" pitchFamily="34" charset="-122"/>
                <a:cs typeface="Calibri" pitchFamily="34" charset="-120"/>
              </a:rPr>
              <a:t>Yenilenen akreditasyon</a:t>
            </a:r>
            <a:endParaRPr lang="en-US" sz="1500" dirty="0"/>
          </a:p>
        </p:txBody>
      </p:sp>
      <p:pic>
        <p:nvPicPr>
          <p:cNvPr id="13" name="Image 1" descr="/home/claude/tanitim/deck/icons/FaArrowRight_o.png">    </p:cNvPr>
          <p:cNvPicPr>
            <a:picLocks noChangeAspect="1"/>
          </p:cNvPicPr>
          <p:nvPr/>
        </p:nvPicPr>
        <p:blipFill>
          <a:blip r:embed="rId2"/>
          <a:stretch>
            <a:fillRect/>
          </a:stretch>
        </p:blipFill>
        <p:spPr>
          <a:xfrm>
            <a:off x="7891272" y="2286000"/>
            <a:ext cx="237744" cy="237744"/>
          </a:xfrm>
          <a:prstGeom prst="rect">
            <a:avLst/>
          </a:prstGeom>
        </p:spPr>
      </p:pic>
      <p:sp>
        <p:nvSpPr>
          <p:cNvPr id="14" name="Shape 10"/>
          <p:cNvSpPr/>
          <p:nvPr/>
        </p:nvSpPr>
        <p:spPr>
          <a:xfrm>
            <a:off x="8211312" y="1645920"/>
            <a:ext cx="3429000" cy="1572768"/>
          </a:xfrm>
          <a:prstGeom prst="roundRect">
            <a:avLst>
              <a:gd name="adj" fmla="val 6977"/>
            </a:avLst>
          </a:prstGeom>
          <a:solidFill>
            <a:srgbClr val="1C2A52"/>
          </a:solidFill>
          <a:ln w="12700">
            <a:solidFill>
              <a:srgbClr val="1C2A52"/>
            </a:solidFill>
            <a:prstDash val="solid"/>
          </a:ln>
        </p:spPr>
      </p:sp>
      <p:sp>
        <p:nvSpPr>
          <p:cNvPr id="15" name="Text 11"/>
          <p:cNvSpPr txBox="1"/>
          <p:nvPr/>
        </p:nvSpPr>
        <p:spPr>
          <a:xfrm>
            <a:off x="8485632" y="1810512"/>
            <a:ext cx="2880360" cy="256032"/>
          </a:xfrm>
          <a:prstGeom prst="rect">
            <a:avLst/>
          </a:prstGeom>
          <a:noFill/>
          <a:ln/>
        </p:spPr>
        <p:txBody>
          <a:bodyPr wrap="square" lIns="0" tIns="0" rIns="0" bIns="0" rtlCol="0" anchor="t"/>
          <a:lstStyle/>
          <a:p>
            <a:pPr indent="0" marL="0">
              <a:buNone/>
            </a:pPr>
            <a:r>
              <a:rPr lang="en-US" sz="1200" b="1" spc="150" kern="0" dirty="0">
                <a:solidFill>
                  <a:srgbClr val="E8731F"/>
                </a:solidFill>
                <a:latin typeface="Calibri" pitchFamily="34" charset="0"/>
                <a:ea typeface="Calibri" pitchFamily="34" charset="-122"/>
                <a:cs typeface="Calibri" pitchFamily="34" charset="-120"/>
              </a:rPr>
              <a:t>3. DÖNEM</a:t>
            </a:r>
            <a:endParaRPr lang="en-US" sz="1200" dirty="0"/>
          </a:p>
        </p:txBody>
      </p:sp>
      <p:sp>
        <p:nvSpPr>
          <p:cNvPr id="16" name="Text 12"/>
          <p:cNvSpPr txBox="1"/>
          <p:nvPr/>
        </p:nvSpPr>
        <p:spPr>
          <a:xfrm>
            <a:off x="8485632" y="2084832"/>
            <a:ext cx="2880360" cy="548640"/>
          </a:xfrm>
          <a:prstGeom prst="rect">
            <a:avLst/>
          </a:prstGeom>
          <a:noFill/>
          <a:ln/>
        </p:spPr>
        <p:txBody>
          <a:bodyPr wrap="square" lIns="0" tIns="0" rIns="0" bIns="0" rtlCol="0" anchor="t"/>
          <a:lstStyle/>
          <a:p>
            <a:pPr indent="0" marL="0">
              <a:buNone/>
            </a:pPr>
            <a:r>
              <a:rPr lang="en-US" sz="3200" b="1" dirty="0">
                <a:solidFill>
                  <a:srgbClr val="FFFFFF"/>
                </a:solidFill>
                <a:latin typeface="Cambria" pitchFamily="34" charset="0"/>
                <a:ea typeface="Cambria" pitchFamily="34" charset="-122"/>
                <a:cs typeface="Cambria" pitchFamily="34" charset="-120"/>
              </a:rPr>
              <a:t>2025-2031</a:t>
            </a:r>
            <a:endParaRPr lang="en-US" sz="3200" dirty="0"/>
          </a:p>
        </p:txBody>
      </p:sp>
      <p:sp>
        <p:nvSpPr>
          <p:cNvPr id="17" name="Text 13"/>
          <p:cNvSpPr txBox="1"/>
          <p:nvPr/>
        </p:nvSpPr>
        <p:spPr>
          <a:xfrm>
            <a:off x="8485632" y="2670048"/>
            <a:ext cx="2880360" cy="36576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Kesintisiz kalite güvencesi</a:t>
            </a:r>
            <a:endParaRPr lang="en-US" sz="1500" dirty="0"/>
          </a:p>
        </p:txBody>
      </p:sp>
      <p:sp>
        <p:nvSpPr>
          <p:cNvPr id="18" name="Text 14"/>
          <p:cNvSpPr txBox="1"/>
          <p:nvPr/>
        </p:nvSpPr>
        <p:spPr>
          <a:xfrm>
            <a:off x="548640" y="3493008"/>
            <a:ext cx="11064240" cy="868680"/>
          </a:xfrm>
          <a:prstGeom prst="rect">
            <a:avLst/>
          </a:prstGeom>
          <a:noFill/>
          <a:ln/>
        </p:spPr>
        <p:txBody>
          <a:bodyPr wrap="square" lIns="0" tIns="0" rIns="0" bIns="0" rtlCol="0" anchor="t"/>
          <a:lstStyle/>
          <a:p>
            <a:pPr indent="0" marL="0">
              <a:buNone/>
            </a:pPr>
            <a:r>
              <a:rPr lang="en-US" sz="1550" dirty="0">
                <a:solidFill>
                  <a:srgbClr val="1F2533"/>
                </a:solidFill>
                <a:latin typeface="Calibri" pitchFamily="34" charset="0"/>
                <a:ea typeface="Calibri" pitchFamily="34" charset="-122"/>
                <a:cs typeface="Calibri" pitchFamily="34" charset="-120"/>
              </a:rPr>
              <a:t>Mezuniyet öncesi tıp eğitimi programımız, TEPDAD bünyesindeki Ulusal Tıp Eğitimi Akreditasyon Kurulu (UTEAK) tarafından 2012’den bu yana kesintisiz olarak akredite edilmektedir. Fakültemiz, 2022 TEPDAD standartları sonrasında üçüncü kez akredite edilen on üç fakülteden biridir.</a:t>
            </a:r>
            <a:endParaRPr lang="en-US" sz="1550" dirty="0"/>
          </a:p>
        </p:txBody>
      </p:sp>
      <p:sp>
        <p:nvSpPr>
          <p:cNvPr id="19" name="Shape 15"/>
          <p:cNvSpPr/>
          <p:nvPr/>
        </p:nvSpPr>
        <p:spPr>
          <a:xfrm>
            <a:off x="548640" y="4572000"/>
            <a:ext cx="5440680" cy="1417320"/>
          </a:xfrm>
          <a:prstGeom prst="roundRect">
            <a:avLst>
              <a:gd name="adj" fmla="val 7742"/>
            </a:avLst>
          </a:prstGeom>
          <a:solidFill>
            <a:srgbClr val="F6F7FA"/>
          </a:solidFill>
          <a:ln w="12700">
            <a:solidFill>
              <a:srgbClr val="D5DAE5"/>
            </a:solidFill>
            <a:prstDash val="solid"/>
          </a:ln>
        </p:spPr>
      </p:sp>
      <p:sp>
        <p:nvSpPr>
          <p:cNvPr id="20" name="Shape 16"/>
          <p:cNvSpPr/>
          <p:nvPr/>
        </p:nvSpPr>
        <p:spPr>
          <a:xfrm>
            <a:off x="822960" y="4919472"/>
            <a:ext cx="731520" cy="731520"/>
          </a:xfrm>
          <a:prstGeom prst="ellipse">
            <a:avLst/>
          </a:prstGeom>
          <a:solidFill>
            <a:srgbClr val="E8731F"/>
          </a:solidFill>
          <a:ln w="12700">
            <a:solidFill>
              <a:srgbClr val="E8731F"/>
            </a:solidFill>
            <a:prstDash val="solid"/>
          </a:ln>
        </p:spPr>
      </p:sp>
      <p:pic>
        <p:nvPicPr>
          <p:cNvPr id="21" name="Image 2" descr="/home/claude/tanitim/deck/icons/FaCertificate_w.png">    </p:cNvPr>
          <p:cNvPicPr>
            <a:picLocks noChangeAspect="1"/>
          </p:cNvPicPr>
          <p:nvPr/>
        </p:nvPicPr>
        <p:blipFill>
          <a:blip r:embed="rId3"/>
          <a:stretch>
            <a:fillRect/>
          </a:stretch>
        </p:blipFill>
        <p:spPr>
          <a:xfrm>
            <a:off x="1005840" y="5102352"/>
            <a:ext cx="365760" cy="365760"/>
          </a:xfrm>
          <a:prstGeom prst="rect">
            <a:avLst/>
          </a:prstGeom>
        </p:spPr>
      </p:pic>
      <p:sp>
        <p:nvSpPr>
          <p:cNvPr id="22" name="Text 17"/>
          <p:cNvSpPr txBox="1"/>
          <p:nvPr/>
        </p:nvSpPr>
        <p:spPr>
          <a:xfrm>
            <a:off x="1783080" y="4791456"/>
            <a:ext cx="3977640" cy="548640"/>
          </a:xfrm>
          <a:prstGeom prst="rect">
            <a:avLst/>
          </a:prstGeom>
          <a:noFill/>
          <a:ln/>
        </p:spPr>
        <p:txBody>
          <a:bodyPr wrap="square" lIns="0" tIns="0" rIns="0" bIns="0" rtlCol="0" anchor="ctr"/>
          <a:lstStyle/>
          <a:p>
            <a:pPr indent="0" marL="0">
              <a:buNone/>
            </a:pPr>
            <a:r>
              <a:rPr lang="en-US" sz="2800" b="1" dirty="0">
                <a:solidFill>
                  <a:srgbClr val="1C2A52"/>
                </a:solidFill>
                <a:latin typeface="Cambria" pitchFamily="34" charset="0"/>
                <a:ea typeface="Cambria" pitchFamily="34" charset="-122"/>
                <a:cs typeface="Cambria" pitchFamily="34" charset="-120"/>
              </a:rPr>
              <a:t>2003’ten beri</a:t>
            </a:r>
            <a:endParaRPr lang="en-US" sz="2800" dirty="0"/>
          </a:p>
        </p:txBody>
      </p:sp>
      <p:sp>
        <p:nvSpPr>
          <p:cNvPr id="23" name="Text 18"/>
          <p:cNvSpPr txBox="1"/>
          <p:nvPr/>
        </p:nvSpPr>
        <p:spPr>
          <a:xfrm>
            <a:off x="1783080" y="5358384"/>
            <a:ext cx="3977640" cy="50292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TS EN ISO 9001 Kalite Yönetim Sistemi Belgesi</a:t>
            </a:r>
            <a:endParaRPr lang="en-US" sz="1400" dirty="0"/>
          </a:p>
        </p:txBody>
      </p:sp>
      <p:sp>
        <p:nvSpPr>
          <p:cNvPr id="24" name="Shape 19"/>
          <p:cNvSpPr/>
          <p:nvPr/>
        </p:nvSpPr>
        <p:spPr>
          <a:xfrm>
            <a:off x="6190488" y="4572000"/>
            <a:ext cx="5440680" cy="1417320"/>
          </a:xfrm>
          <a:prstGeom prst="roundRect">
            <a:avLst>
              <a:gd name="adj" fmla="val 7742"/>
            </a:avLst>
          </a:prstGeom>
          <a:solidFill>
            <a:srgbClr val="F6F7FA"/>
          </a:solidFill>
          <a:ln w="12700">
            <a:solidFill>
              <a:srgbClr val="D5DAE5"/>
            </a:solidFill>
            <a:prstDash val="solid"/>
          </a:ln>
        </p:spPr>
      </p:sp>
      <p:sp>
        <p:nvSpPr>
          <p:cNvPr id="25" name="Shape 20"/>
          <p:cNvSpPr/>
          <p:nvPr/>
        </p:nvSpPr>
        <p:spPr>
          <a:xfrm>
            <a:off x="6464808" y="4919472"/>
            <a:ext cx="731520" cy="731520"/>
          </a:xfrm>
          <a:prstGeom prst="ellipse">
            <a:avLst/>
          </a:prstGeom>
          <a:solidFill>
            <a:srgbClr val="E8731F"/>
          </a:solidFill>
          <a:ln w="12700">
            <a:solidFill>
              <a:srgbClr val="E8731F"/>
            </a:solidFill>
            <a:prstDash val="solid"/>
          </a:ln>
        </p:spPr>
      </p:sp>
      <p:pic>
        <p:nvPicPr>
          <p:cNvPr id="26" name="Image 3" descr="/home/claude/tanitim/deck/icons/FaUserGraduate_w.png">    </p:cNvPr>
          <p:cNvPicPr>
            <a:picLocks noChangeAspect="1"/>
          </p:cNvPicPr>
          <p:nvPr/>
        </p:nvPicPr>
        <p:blipFill>
          <a:blip r:embed="rId4"/>
          <a:stretch>
            <a:fillRect/>
          </a:stretch>
        </p:blipFill>
        <p:spPr>
          <a:xfrm>
            <a:off x="6647688" y="5102352"/>
            <a:ext cx="365760" cy="365760"/>
          </a:xfrm>
          <a:prstGeom prst="rect">
            <a:avLst/>
          </a:prstGeom>
        </p:spPr>
      </p:pic>
      <p:sp>
        <p:nvSpPr>
          <p:cNvPr id="27" name="Text 21"/>
          <p:cNvSpPr txBox="1"/>
          <p:nvPr/>
        </p:nvSpPr>
        <p:spPr>
          <a:xfrm>
            <a:off x="7424928" y="4791456"/>
            <a:ext cx="3977640" cy="548640"/>
          </a:xfrm>
          <a:prstGeom prst="rect">
            <a:avLst/>
          </a:prstGeom>
          <a:noFill/>
          <a:ln/>
        </p:spPr>
        <p:txBody>
          <a:bodyPr wrap="square" lIns="0" tIns="0" rIns="0" bIns="0" rtlCol="0" anchor="ctr"/>
          <a:lstStyle/>
          <a:p>
            <a:pPr indent="0" marL="0">
              <a:buNone/>
            </a:pPr>
            <a:r>
              <a:rPr lang="en-US" sz="2800" b="1" dirty="0">
                <a:solidFill>
                  <a:srgbClr val="1C2A52"/>
                </a:solidFill>
                <a:latin typeface="Cambria" pitchFamily="34" charset="0"/>
                <a:ea typeface="Cambria" pitchFamily="34" charset="-122"/>
                <a:cs typeface="Cambria" pitchFamily="34" charset="-120"/>
              </a:rPr>
              <a:t>3.056</a:t>
            </a:r>
            <a:endParaRPr lang="en-US" sz="2800" dirty="0"/>
          </a:p>
        </p:txBody>
      </p:sp>
      <p:sp>
        <p:nvSpPr>
          <p:cNvPr id="28" name="Text 22"/>
          <p:cNvSpPr txBox="1"/>
          <p:nvPr/>
        </p:nvSpPr>
        <p:spPr>
          <a:xfrm>
            <a:off x="7424928" y="5358384"/>
            <a:ext cx="3977640" cy="50292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mezun hekim: ilk dönemde 14, 2025-2026’da 253 yeni hekim</a:t>
            </a:r>
            <a:endParaRPr lang="en-US" sz="14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AKADEMİK YAPI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Üç bölüm, 42 anabilim dalı, 33 bilim dalı</a:t>
            </a:r>
            <a:endParaRPr lang="en-US" sz="2800" dirty="0"/>
          </a:p>
        </p:txBody>
      </p:sp>
      <p:graphicFrame>
        <p:nvGraphicFramePr>
          <p:cNvPr id="4" name="Chart 0" descr="Bölümlere göre anabilim dalı dağılımı"/>
          <p:cNvGraphicFramePr/>
          <p:nvPr/>
        </p:nvGraphicFramePr>
        <p:xfrm>
          <a:off x="457200" y="1481328"/>
          <a:ext cx="4663440" cy="4663440"/>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1874520" y="3246120"/>
            <a:ext cx="1828800" cy="685800"/>
          </a:xfrm>
          <a:prstGeom prst="rect">
            <a:avLst/>
          </a:prstGeom>
          <a:noFill/>
          <a:ln/>
        </p:spPr>
        <p:txBody>
          <a:bodyPr wrap="square" lIns="0" tIns="0" rIns="0" bIns="0" rtlCol="0" anchor="ctr"/>
          <a:lstStyle/>
          <a:p>
            <a:pPr algn="ctr" indent="0" marL="0">
              <a:buNone/>
            </a:pPr>
            <a:r>
              <a:rPr lang="en-US" sz="4400" b="1" dirty="0">
                <a:solidFill>
                  <a:srgbClr val="1C2A52"/>
                </a:solidFill>
                <a:latin typeface="Cambria" pitchFamily="34" charset="0"/>
                <a:ea typeface="Cambria" pitchFamily="34" charset="-122"/>
                <a:cs typeface="Cambria" pitchFamily="34" charset="-120"/>
              </a:rPr>
              <a:t>42</a:t>
            </a:r>
            <a:endParaRPr lang="en-US" sz="4400" dirty="0"/>
          </a:p>
        </p:txBody>
      </p:sp>
      <p:sp>
        <p:nvSpPr>
          <p:cNvPr id="6" name="Text 3"/>
          <p:cNvSpPr txBox="1"/>
          <p:nvPr/>
        </p:nvSpPr>
        <p:spPr>
          <a:xfrm>
            <a:off x="1874520" y="3913632"/>
            <a:ext cx="1828800" cy="320040"/>
          </a:xfrm>
          <a:prstGeom prst="rect">
            <a:avLst/>
          </a:prstGeom>
          <a:noFill/>
          <a:ln/>
        </p:spPr>
        <p:txBody>
          <a:bodyPr wrap="square" lIns="0" tIns="0" rIns="0" bIns="0" rtlCol="0" anchor="t"/>
          <a:lstStyle/>
          <a:p>
            <a:pPr algn="ctr" indent="0" marL="0">
              <a:buNone/>
            </a:pPr>
            <a:r>
              <a:rPr lang="en-US" sz="1400" dirty="0">
                <a:solidFill>
                  <a:srgbClr val="5C667A"/>
                </a:solidFill>
                <a:latin typeface="Calibri" pitchFamily="34" charset="0"/>
                <a:ea typeface="Calibri" pitchFamily="34" charset="-122"/>
                <a:cs typeface="Calibri" pitchFamily="34" charset="-120"/>
              </a:rPr>
              <a:t>anabilim dalı</a:t>
            </a:r>
            <a:endParaRPr lang="en-US" sz="1400" dirty="0"/>
          </a:p>
        </p:txBody>
      </p:sp>
      <p:sp>
        <p:nvSpPr>
          <p:cNvPr id="7" name="Shape 4"/>
          <p:cNvSpPr/>
          <p:nvPr/>
        </p:nvSpPr>
        <p:spPr>
          <a:xfrm>
            <a:off x="5669280" y="1783080"/>
            <a:ext cx="237744" cy="237744"/>
          </a:xfrm>
          <a:prstGeom prst="ellipse">
            <a:avLst/>
          </a:prstGeom>
          <a:solidFill>
            <a:srgbClr val="1C2A52"/>
          </a:solidFill>
          <a:ln w="12700">
            <a:solidFill>
              <a:srgbClr val="1C2A52"/>
            </a:solidFill>
            <a:prstDash val="solid"/>
          </a:ln>
        </p:spPr>
      </p:sp>
      <p:sp>
        <p:nvSpPr>
          <p:cNvPr id="8" name="Text 5"/>
          <p:cNvSpPr txBox="1"/>
          <p:nvPr/>
        </p:nvSpPr>
        <p:spPr>
          <a:xfrm>
            <a:off x="6080760" y="1691640"/>
            <a:ext cx="3931920" cy="365760"/>
          </a:xfrm>
          <a:prstGeom prst="rect">
            <a:avLst/>
          </a:prstGeom>
          <a:noFill/>
          <a:ln/>
        </p:spPr>
        <p:txBody>
          <a:bodyPr wrap="square" lIns="0" tIns="0" rIns="0" bIns="0" rtlCol="0" anchor="t"/>
          <a:lstStyle/>
          <a:p>
            <a:pPr indent="0" marL="0">
              <a:buNone/>
            </a:pPr>
            <a:r>
              <a:rPr lang="en-US" sz="1800" b="1" dirty="0">
                <a:solidFill>
                  <a:srgbClr val="1C2A52"/>
                </a:solidFill>
                <a:latin typeface="Calibri" pitchFamily="34" charset="0"/>
                <a:ea typeface="Calibri" pitchFamily="34" charset="-122"/>
                <a:cs typeface="Calibri" pitchFamily="34" charset="-120"/>
              </a:rPr>
              <a:t>Dahili Tıp Bilimleri</a:t>
            </a:r>
            <a:endParaRPr lang="en-US" sz="1800" dirty="0"/>
          </a:p>
        </p:txBody>
      </p:sp>
      <p:sp>
        <p:nvSpPr>
          <p:cNvPr id="9" name="Text 6"/>
          <p:cNvSpPr txBox="1"/>
          <p:nvPr/>
        </p:nvSpPr>
        <p:spPr>
          <a:xfrm>
            <a:off x="6080760" y="2057400"/>
            <a:ext cx="5394960" cy="310896"/>
          </a:xfrm>
          <a:prstGeom prst="rect">
            <a:avLst/>
          </a:prstGeom>
          <a:noFill/>
          <a:ln/>
        </p:spPr>
        <p:txBody>
          <a:bodyPr wrap="square" lIns="0" tIns="0" rIns="0" bIns="0" rtlCol="0" anchor="t"/>
          <a:lstStyle/>
          <a:p>
            <a:pPr indent="0" marL="0">
              <a:buNone/>
            </a:pPr>
            <a:r>
              <a:rPr lang="en-US" sz="1400" dirty="0">
                <a:solidFill>
                  <a:srgbClr val="5C667A"/>
                </a:solidFill>
                <a:latin typeface="Calibri" pitchFamily="34" charset="0"/>
                <a:ea typeface="Calibri" pitchFamily="34" charset="-122"/>
                <a:cs typeface="Calibri" pitchFamily="34" charset="-120"/>
              </a:rPr>
              <a:t>19 anabilim dalı  ·  %45</a:t>
            </a:r>
            <a:endParaRPr lang="en-US" sz="1400" dirty="0"/>
          </a:p>
        </p:txBody>
      </p:sp>
      <p:sp>
        <p:nvSpPr>
          <p:cNvPr id="10" name="Shape 7"/>
          <p:cNvSpPr/>
          <p:nvPr/>
        </p:nvSpPr>
        <p:spPr>
          <a:xfrm>
            <a:off x="5669280" y="2624328"/>
            <a:ext cx="237744" cy="237744"/>
          </a:xfrm>
          <a:prstGeom prst="ellipse">
            <a:avLst/>
          </a:prstGeom>
          <a:solidFill>
            <a:srgbClr val="E8731F"/>
          </a:solidFill>
          <a:ln w="12700">
            <a:solidFill>
              <a:srgbClr val="E8731F"/>
            </a:solidFill>
            <a:prstDash val="solid"/>
          </a:ln>
        </p:spPr>
      </p:sp>
      <p:sp>
        <p:nvSpPr>
          <p:cNvPr id="11" name="Text 8"/>
          <p:cNvSpPr txBox="1"/>
          <p:nvPr/>
        </p:nvSpPr>
        <p:spPr>
          <a:xfrm>
            <a:off x="6080760" y="2532888"/>
            <a:ext cx="3931920" cy="365760"/>
          </a:xfrm>
          <a:prstGeom prst="rect">
            <a:avLst/>
          </a:prstGeom>
          <a:noFill/>
          <a:ln/>
        </p:spPr>
        <p:txBody>
          <a:bodyPr wrap="square" lIns="0" tIns="0" rIns="0" bIns="0" rtlCol="0" anchor="t"/>
          <a:lstStyle/>
          <a:p>
            <a:pPr indent="0" marL="0">
              <a:buNone/>
            </a:pPr>
            <a:r>
              <a:rPr lang="en-US" sz="1800" b="1" dirty="0">
                <a:solidFill>
                  <a:srgbClr val="1C2A52"/>
                </a:solidFill>
                <a:latin typeface="Calibri" pitchFamily="34" charset="0"/>
                <a:ea typeface="Calibri" pitchFamily="34" charset="-122"/>
                <a:cs typeface="Calibri" pitchFamily="34" charset="-120"/>
              </a:rPr>
              <a:t>Cerrahi Tıp Bilimleri</a:t>
            </a:r>
            <a:endParaRPr lang="en-US" sz="1800" dirty="0"/>
          </a:p>
        </p:txBody>
      </p:sp>
      <p:sp>
        <p:nvSpPr>
          <p:cNvPr id="12" name="Text 9"/>
          <p:cNvSpPr txBox="1"/>
          <p:nvPr/>
        </p:nvSpPr>
        <p:spPr>
          <a:xfrm>
            <a:off x="6080760" y="2898648"/>
            <a:ext cx="5394960" cy="310896"/>
          </a:xfrm>
          <a:prstGeom prst="rect">
            <a:avLst/>
          </a:prstGeom>
          <a:noFill/>
          <a:ln/>
        </p:spPr>
        <p:txBody>
          <a:bodyPr wrap="square" lIns="0" tIns="0" rIns="0" bIns="0" rtlCol="0" anchor="t"/>
          <a:lstStyle/>
          <a:p>
            <a:pPr indent="0" marL="0">
              <a:buNone/>
            </a:pPr>
            <a:r>
              <a:rPr lang="en-US" sz="1400" dirty="0">
                <a:solidFill>
                  <a:srgbClr val="5C667A"/>
                </a:solidFill>
                <a:latin typeface="Calibri" pitchFamily="34" charset="0"/>
                <a:ea typeface="Calibri" pitchFamily="34" charset="-122"/>
                <a:cs typeface="Calibri" pitchFamily="34" charset="-120"/>
              </a:rPr>
              <a:t>13 anabilim dalı  ·  %31</a:t>
            </a:r>
            <a:endParaRPr lang="en-US" sz="1400" dirty="0"/>
          </a:p>
        </p:txBody>
      </p:sp>
      <p:sp>
        <p:nvSpPr>
          <p:cNvPr id="13" name="Shape 10"/>
          <p:cNvSpPr/>
          <p:nvPr/>
        </p:nvSpPr>
        <p:spPr>
          <a:xfrm>
            <a:off x="5669280" y="3465576"/>
            <a:ext cx="237744" cy="237744"/>
          </a:xfrm>
          <a:prstGeom prst="ellipse">
            <a:avLst/>
          </a:prstGeom>
          <a:solidFill>
            <a:srgbClr val="4F78B0"/>
          </a:solidFill>
          <a:ln w="12700">
            <a:solidFill>
              <a:srgbClr val="4F78B0"/>
            </a:solidFill>
            <a:prstDash val="solid"/>
          </a:ln>
        </p:spPr>
      </p:sp>
      <p:sp>
        <p:nvSpPr>
          <p:cNvPr id="14" name="Text 11"/>
          <p:cNvSpPr txBox="1"/>
          <p:nvPr/>
        </p:nvSpPr>
        <p:spPr>
          <a:xfrm>
            <a:off x="6080760" y="3374136"/>
            <a:ext cx="3931920" cy="365760"/>
          </a:xfrm>
          <a:prstGeom prst="rect">
            <a:avLst/>
          </a:prstGeom>
          <a:noFill/>
          <a:ln/>
        </p:spPr>
        <p:txBody>
          <a:bodyPr wrap="square" lIns="0" tIns="0" rIns="0" bIns="0" rtlCol="0" anchor="t"/>
          <a:lstStyle/>
          <a:p>
            <a:pPr indent="0" marL="0">
              <a:buNone/>
            </a:pPr>
            <a:r>
              <a:rPr lang="en-US" sz="1800" b="1" dirty="0">
                <a:solidFill>
                  <a:srgbClr val="1C2A52"/>
                </a:solidFill>
                <a:latin typeface="Calibri" pitchFamily="34" charset="0"/>
                <a:ea typeface="Calibri" pitchFamily="34" charset="-122"/>
                <a:cs typeface="Calibri" pitchFamily="34" charset="-120"/>
              </a:rPr>
              <a:t>Temel Tıp Bilimleri</a:t>
            </a:r>
            <a:endParaRPr lang="en-US" sz="1800" dirty="0"/>
          </a:p>
        </p:txBody>
      </p:sp>
      <p:sp>
        <p:nvSpPr>
          <p:cNvPr id="15" name="Text 12"/>
          <p:cNvSpPr txBox="1"/>
          <p:nvPr/>
        </p:nvSpPr>
        <p:spPr>
          <a:xfrm>
            <a:off x="6080760" y="3739896"/>
            <a:ext cx="5394960" cy="310896"/>
          </a:xfrm>
          <a:prstGeom prst="rect">
            <a:avLst/>
          </a:prstGeom>
          <a:noFill/>
          <a:ln/>
        </p:spPr>
        <p:txBody>
          <a:bodyPr wrap="square" lIns="0" tIns="0" rIns="0" bIns="0" rtlCol="0" anchor="t"/>
          <a:lstStyle/>
          <a:p>
            <a:pPr indent="0" marL="0">
              <a:buNone/>
            </a:pPr>
            <a:r>
              <a:rPr lang="en-US" sz="1400" dirty="0">
                <a:solidFill>
                  <a:srgbClr val="5C667A"/>
                </a:solidFill>
                <a:latin typeface="Calibri" pitchFamily="34" charset="0"/>
                <a:ea typeface="Calibri" pitchFamily="34" charset="-122"/>
                <a:cs typeface="Calibri" pitchFamily="34" charset="-120"/>
              </a:rPr>
              <a:t>10 anabilim dalı  ·  %24</a:t>
            </a:r>
            <a:endParaRPr lang="en-US" sz="1400" dirty="0"/>
          </a:p>
        </p:txBody>
      </p:sp>
      <p:sp>
        <p:nvSpPr>
          <p:cNvPr id="16" name="Shape 13"/>
          <p:cNvSpPr/>
          <p:nvPr/>
        </p:nvSpPr>
        <p:spPr>
          <a:xfrm>
            <a:off x="5669280" y="4343400"/>
            <a:ext cx="5971032" cy="1691640"/>
          </a:xfrm>
          <a:prstGeom prst="roundRect">
            <a:avLst>
              <a:gd name="adj" fmla="val 6486"/>
            </a:avLst>
          </a:prstGeom>
          <a:solidFill>
            <a:srgbClr val="EEF1F7"/>
          </a:solidFill>
          <a:ln w="12700">
            <a:solidFill>
              <a:srgbClr val="EEF1F7"/>
            </a:solidFill>
            <a:prstDash val="solid"/>
          </a:ln>
        </p:spPr>
      </p:sp>
      <p:sp>
        <p:nvSpPr>
          <p:cNvPr id="17" name="Text 14"/>
          <p:cNvSpPr txBox="1"/>
          <p:nvPr/>
        </p:nvSpPr>
        <p:spPr>
          <a:xfrm>
            <a:off x="5943600" y="4507992"/>
            <a:ext cx="5486400" cy="274320"/>
          </a:xfrm>
          <a:prstGeom prst="rect">
            <a:avLst/>
          </a:prstGeom>
          <a:noFill/>
          <a:ln/>
        </p:spPr>
        <p:txBody>
          <a:bodyPr wrap="square" lIns="0" tIns="0" rIns="0" bIns="0" rtlCol="0" anchor="t"/>
          <a:lstStyle/>
          <a:p>
            <a:pPr indent="0" marL="0">
              <a:buNone/>
            </a:pPr>
            <a:r>
              <a:rPr lang="en-US" sz="1300" b="1" spc="50" kern="0" dirty="0">
                <a:solidFill>
                  <a:srgbClr val="C2560F"/>
                </a:solidFill>
                <a:latin typeface="Calibri" pitchFamily="34" charset="0"/>
                <a:ea typeface="Calibri" pitchFamily="34" charset="-122"/>
                <a:cs typeface="Calibri" pitchFamily="34" charset="-120"/>
              </a:rPr>
              <a:t>Akademik kadro</a:t>
            </a:r>
            <a:endParaRPr lang="en-US" sz="1300" dirty="0"/>
          </a:p>
        </p:txBody>
      </p:sp>
      <p:sp>
        <p:nvSpPr>
          <p:cNvPr id="18" name="Text 15"/>
          <p:cNvSpPr txBox="1"/>
          <p:nvPr/>
        </p:nvSpPr>
        <p:spPr>
          <a:xfrm>
            <a:off x="5943600" y="4800600"/>
            <a:ext cx="1737360" cy="594360"/>
          </a:xfrm>
          <a:prstGeom prst="rect">
            <a:avLst/>
          </a:prstGeom>
          <a:noFill/>
          <a:ln/>
        </p:spPr>
        <p:txBody>
          <a:bodyPr wrap="square" lIns="0" tIns="0" rIns="0" bIns="0" rtlCol="0" anchor="ctr"/>
          <a:lstStyle/>
          <a:p>
            <a:pPr indent="0" marL="0">
              <a:buNone/>
            </a:pPr>
            <a:r>
              <a:rPr lang="en-US" sz="3400" b="1" dirty="0">
                <a:solidFill>
                  <a:srgbClr val="1C2A52"/>
                </a:solidFill>
                <a:latin typeface="Cambria" pitchFamily="34" charset="0"/>
                <a:ea typeface="Cambria" pitchFamily="34" charset="-122"/>
                <a:cs typeface="Cambria" pitchFamily="34" charset="-120"/>
              </a:rPr>
              <a:t>164</a:t>
            </a:r>
            <a:endParaRPr lang="en-US" sz="3400" dirty="0"/>
          </a:p>
        </p:txBody>
      </p:sp>
      <p:sp>
        <p:nvSpPr>
          <p:cNvPr id="19" name="Text 16"/>
          <p:cNvSpPr txBox="1"/>
          <p:nvPr/>
        </p:nvSpPr>
        <p:spPr>
          <a:xfrm>
            <a:off x="5943600" y="5394960"/>
            <a:ext cx="1783080" cy="502920"/>
          </a:xfrm>
          <a:prstGeom prst="rect">
            <a:avLst/>
          </a:prstGeom>
          <a:noFill/>
          <a:ln/>
        </p:spPr>
        <p:txBody>
          <a:bodyPr wrap="square" lIns="0" tIns="0" rIns="0" bIns="0" rtlCol="0" anchor="t"/>
          <a:lstStyle/>
          <a:p>
            <a:pPr indent="0" marL="0">
              <a:buNone/>
            </a:pPr>
            <a:r>
              <a:rPr lang="en-US" sz="1300" dirty="0">
                <a:solidFill>
                  <a:srgbClr val="1F2533"/>
                </a:solidFill>
                <a:latin typeface="Calibri" pitchFamily="34" charset="0"/>
                <a:ea typeface="Calibri" pitchFamily="34" charset="-122"/>
                <a:cs typeface="Calibri" pitchFamily="34" charset="-120"/>
              </a:rPr>
              <a:t>profesör</a:t>
            </a:r>
            <a:endParaRPr lang="en-US" sz="1300" dirty="0"/>
          </a:p>
        </p:txBody>
      </p:sp>
      <p:sp>
        <p:nvSpPr>
          <p:cNvPr id="20" name="Text 17"/>
          <p:cNvSpPr txBox="1"/>
          <p:nvPr/>
        </p:nvSpPr>
        <p:spPr>
          <a:xfrm>
            <a:off x="7863840" y="4800600"/>
            <a:ext cx="1737360" cy="594360"/>
          </a:xfrm>
          <a:prstGeom prst="rect">
            <a:avLst/>
          </a:prstGeom>
          <a:noFill/>
          <a:ln/>
        </p:spPr>
        <p:txBody>
          <a:bodyPr wrap="square" lIns="0" tIns="0" rIns="0" bIns="0" rtlCol="0" anchor="ctr"/>
          <a:lstStyle/>
          <a:p>
            <a:pPr indent="0" marL="0">
              <a:buNone/>
            </a:pPr>
            <a:r>
              <a:rPr lang="en-US" sz="3400" b="1" dirty="0">
                <a:solidFill>
                  <a:srgbClr val="1C2A52"/>
                </a:solidFill>
                <a:latin typeface="Cambria" pitchFamily="34" charset="0"/>
                <a:ea typeface="Cambria" pitchFamily="34" charset="-122"/>
                <a:cs typeface="Cambria" pitchFamily="34" charset="-120"/>
              </a:rPr>
              <a:t>42</a:t>
            </a:r>
            <a:endParaRPr lang="en-US" sz="3400" dirty="0"/>
          </a:p>
        </p:txBody>
      </p:sp>
      <p:sp>
        <p:nvSpPr>
          <p:cNvPr id="21" name="Text 18"/>
          <p:cNvSpPr txBox="1"/>
          <p:nvPr/>
        </p:nvSpPr>
        <p:spPr>
          <a:xfrm>
            <a:off x="7863840" y="5394960"/>
            <a:ext cx="1783080" cy="502920"/>
          </a:xfrm>
          <a:prstGeom prst="rect">
            <a:avLst/>
          </a:prstGeom>
          <a:noFill/>
          <a:ln/>
        </p:spPr>
        <p:txBody>
          <a:bodyPr wrap="square" lIns="0" tIns="0" rIns="0" bIns="0" rtlCol="0" anchor="t"/>
          <a:lstStyle/>
          <a:p>
            <a:pPr indent="0" marL="0">
              <a:buNone/>
            </a:pPr>
            <a:r>
              <a:rPr lang="en-US" sz="1300" dirty="0">
                <a:solidFill>
                  <a:srgbClr val="1F2533"/>
                </a:solidFill>
                <a:latin typeface="Calibri" pitchFamily="34" charset="0"/>
                <a:ea typeface="Calibri" pitchFamily="34" charset="-122"/>
                <a:cs typeface="Calibri" pitchFamily="34" charset="-120"/>
              </a:rPr>
              <a:t>doçent</a:t>
            </a:r>
            <a:endParaRPr lang="en-US" sz="1300" dirty="0"/>
          </a:p>
        </p:txBody>
      </p:sp>
      <p:sp>
        <p:nvSpPr>
          <p:cNvPr id="22" name="Text 19"/>
          <p:cNvSpPr txBox="1"/>
          <p:nvPr/>
        </p:nvSpPr>
        <p:spPr>
          <a:xfrm>
            <a:off x="9784080" y="4800600"/>
            <a:ext cx="1737360" cy="594360"/>
          </a:xfrm>
          <a:prstGeom prst="rect">
            <a:avLst/>
          </a:prstGeom>
          <a:noFill/>
          <a:ln/>
        </p:spPr>
        <p:txBody>
          <a:bodyPr wrap="square" lIns="0" tIns="0" rIns="0" bIns="0" rtlCol="0" anchor="ctr"/>
          <a:lstStyle/>
          <a:p>
            <a:pPr indent="0" marL="0">
              <a:buNone/>
            </a:pPr>
            <a:r>
              <a:rPr lang="en-US" sz="3400" b="1" dirty="0">
                <a:solidFill>
                  <a:srgbClr val="1C2A52"/>
                </a:solidFill>
                <a:latin typeface="Cambria" pitchFamily="34" charset="0"/>
                <a:ea typeface="Cambria" pitchFamily="34" charset="-122"/>
                <a:cs typeface="Cambria" pitchFamily="34" charset="-120"/>
              </a:rPr>
              <a:t>44</a:t>
            </a:r>
            <a:endParaRPr lang="en-US" sz="3400" dirty="0"/>
          </a:p>
        </p:txBody>
      </p:sp>
      <p:sp>
        <p:nvSpPr>
          <p:cNvPr id="23" name="Text 20"/>
          <p:cNvSpPr txBox="1"/>
          <p:nvPr/>
        </p:nvSpPr>
        <p:spPr>
          <a:xfrm>
            <a:off x="9784080" y="5394960"/>
            <a:ext cx="1783080" cy="502920"/>
          </a:xfrm>
          <a:prstGeom prst="rect">
            <a:avLst/>
          </a:prstGeom>
          <a:noFill/>
          <a:ln/>
        </p:spPr>
        <p:txBody>
          <a:bodyPr wrap="square" lIns="0" tIns="0" rIns="0" bIns="0" rtlCol="0" anchor="t"/>
          <a:lstStyle/>
          <a:p>
            <a:pPr indent="0" marL="0">
              <a:buNone/>
            </a:pPr>
            <a:r>
              <a:rPr lang="en-US" sz="1300" dirty="0">
                <a:solidFill>
                  <a:srgbClr val="1F2533"/>
                </a:solidFill>
                <a:latin typeface="Calibri" pitchFamily="34" charset="0"/>
                <a:ea typeface="Calibri" pitchFamily="34" charset="-122"/>
                <a:cs typeface="Calibri" pitchFamily="34" charset="-120"/>
              </a:rPr>
              <a:t>doktor öğretim üyesi</a:t>
            </a:r>
            <a:endParaRPr lang="en-US" sz="13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Mesleki beceri eğitimi">    </p:cNvPr>
          <p:cNvPicPr>
            <a:picLocks noChangeAspect="1"/>
          </p:cNvPicPr>
          <p:nvPr/>
        </p:nvPicPr>
        <p:blipFill>
          <a:blip r:embed="rId1"/>
          <a:stretch>
            <a:fillRect/>
          </a:stretch>
        </p:blipFill>
        <p:spPr>
          <a:xfrm>
            <a:off x="7863840" y="0"/>
            <a:ext cx="4327855" cy="6858000"/>
          </a:xfrm>
          <a:prstGeom prst="rect">
            <a:avLst/>
          </a:prstGeom>
        </p:spPr>
      </p:pic>
      <p:sp>
        <p:nvSpPr>
          <p:cNvPr id="3" name="Shape 0"/>
          <p:cNvSpPr/>
          <p:nvPr/>
        </p:nvSpPr>
        <p:spPr>
          <a:xfrm>
            <a:off x="8092440" y="6172200"/>
            <a:ext cx="1892808" cy="329184"/>
          </a:xfrm>
          <a:prstGeom prst="roundRect">
            <a:avLst>
              <a:gd name="adj" fmla="val 22222"/>
            </a:avLst>
          </a:prstGeom>
          <a:solidFill>
            <a:srgbClr val="1C2A52">
              <a:alpha val="85000"/>
            </a:srgbClr>
          </a:solidFill>
          <a:ln w="12700">
            <a:solidFill>
              <a:srgbClr val="1C2A52"/>
            </a:solidFill>
            <a:prstDash val="solid"/>
          </a:ln>
        </p:spPr>
      </p:sp>
      <p:sp>
        <p:nvSpPr>
          <p:cNvPr id="4" name="Text 1"/>
          <p:cNvSpPr txBox="1"/>
          <p:nvPr/>
        </p:nvSpPr>
        <p:spPr>
          <a:xfrm>
            <a:off x="8202168" y="6172200"/>
            <a:ext cx="1709928" cy="329184"/>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Mesleki beceri eğitimi</a:t>
            </a:r>
            <a:endParaRPr lang="en-US" sz="1200" dirty="0"/>
          </a:p>
        </p:txBody>
      </p:sp>
      <p:sp>
        <p:nvSpPr>
          <p:cNvPr id="5" name="Text 0"/>
          <p:cNvSpPr txBox="1"/>
          <p:nvPr>
            <p:ph idx="100" type="body" hasCustomPrompt="1"/>
          </p:nvPr>
        </p:nvSpPr>
        <p:spPr>
          <a:xfrm>
            <a:off x="548640" y="365760"/>
            <a:ext cx="685800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EĞİTİM</a:t>
            </a:r>
            <a:endParaRPr lang="en-US" sz="1200" dirty="0"/>
          </a:p>
        </p:txBody>
      </p:sp>
      <p:sp>
        <p:nvSpPr>
          <p:cNvPr id="6" name="Text 0"/>
          <p:cNvSpPr/>
          <p:nvPr>
            <p:ph idx="101" type="title" hasCustomPrompt="1"/>
          </p:nvPr>
        </p:nvSpPr>
        <p:spPr>
          <a:xfrm>
            <a:off x="548640" y="640080"/>
            <a:ext cx="694944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Altı yıllık entegre tıp eğitimi</a:t>
            </a:r>
            <a:endParaRPr lang="en-US" sz="2800" dirty="0"/>
          </a:p>
        </p:txBody>
      </p:sp>
      <p:sp>
        <p:nvSpPr>
          <p:cNvPr id="7" name="Shape 4"/>
          <p:cNvSpPr/>
          <p:nvPr/>
        </p:nvSpPr>
        <p:spPr>
          <a:xfrm>
            <a:off x="548640" y="1600200"/>
            <a:ext cx="6903720" cy="1024128"/>
          </a:xfrm>
          <a:prstGeom prst="roundRect">
            <a:avLst>
              <a:gd name="adj" fmla="val 10714"/>
            </a:avLst>
          </a:prstGeom>
          <a:solidFill>
            <a:srgbClr val="F6F7FA"/>
          </a:solidFill>
          <a:ln w="12700">
            <a:solidFill>
              <a:srgbClr val="D5DAE5"/>
            </a:solidFill>
            <a:prstDash val="solid"/>
          </a:ln>
        </p:spPr>
      </p:sp>
      <p:sp>
        <p:nvSpPr>
          <p:cNvPr id="8" name="Text 5"/>
          <p:cNvSpPr txBox="1"/>
          <p:nvPr/>
        </p:nvSpPr>
        <p:spPr>
          <a:xfrm>
            <a:off x="822960" y="1755648"/>
            <a:ext cx="1737360" cy="274320"/>
          </a:xfrm>
          <a:prstGeom prst="rect">
            <a:avLst/>
          </a:prstGeom>
          <a:noFill/>
          <a:ln/>
        </p:spPr>
        <p:txBody>
          <a:bodyPr wrap="square" lIns="0" tIns="0" rIns="0" bIns="0" rtlCol="0" anchor="t"/>
          <a:lstStyle/>
          <a:p>
            <a:pPr indent="0" marL="0">
              <a:buNone/>
            </a:pPr>
            <a:r>
              <a:rPr lang="en-US" sz="1200" b="1" spc="100" kern="0" dirty="0">
                <a:solidFill>
                  <a:srgbClr val="C2560F"/>
                </a:solidFill>
                <a:latin typeface="Calibri" pitchFamily="34" charset="0"/>
                <a:ea typeface="Calibri" pitchFamily="34" charset="-122"/>
                <a:cs typeface="Calibri" pitchFamily="34" charset="-120"/>
              </a:rPr>
              <a:t>DÖNEM I-III</a:t>
            </a:r>
            <a:endParaRPr lang="en-US" sz="1200" dirty="0"/>
          </a:p>
        </p:txBody>
      </p:sp>
      <p:sp>
        <p:nvSpPr>
          <p:cNvPr id="9" name="Text 6"/>
          <p:cNvSpPr txBox="1"/>
          <p:nvPr/>
        </p:nvSpPr>
        <p:spPr>
          <a:xfrm>
            <a:off x="822960" y="2011680"/>
            <a:ext cx="1783080" cy="548640"/>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Temel ve klinik öncesi eğitim</a:t>
            </a:r>
            <a:endParaRPr lang="en-US" sz="1500" dirty="0"/>
          </a:p>
        </p:txBody>
      </p:sp>
      <p:sp>
        <p:nvSpPr>
          <p:cNvPr id="10" name="Text 7"/>
          <p:cNvSpPr txBox="1"/>
          <p:nvPr/>
        </p:nvSpPr>
        <p:spPr>
          <a:xfrm>
            <a:off x="2743200" y="1755648"/>
            <a:ext cx="4526280" cy="777240"/>
          </a:xfrm>
          <a:prstGeom prst="rect">
            <a:avLst/>
          </a:prstGeom>
          <a:noFill/>
          <a:ln/>
        </p:spPr>
        <p:txBody>
          <a:bodyPr wrap="square" lIns="0" tIns="0" rIns="0" bIns="0" rtlCol="0" anchor="ctr"/>
          <a:lstStyle/>
          <a:p>
            <a:pPr indent="0" marL="0">
              <a:buNone/>
            </a:pPr>
            <a:r>
              <a:rPr lang="en-US" sz="1400" dirty="0">
                <a:solidFill>
                  <a:srgbClr val="1F2533"/>
                </a:solidFill>
                <a:latin typeface="Calibri" pitchFamily="34" charset="0"/>
                <a:ea typeface="Calibri" pitchFamily="34" charset="-122"/>
                <a:cs typeface="Calibri" pitchFamily="34" charset="-120"/>
              </a:rPr>
              <a:t>Sistem temelli, entegre ders kurulları; mesleki beceri ve iletişim becerileri uygulamaları</a:t>
            </a:r>
            <a:endParaRPr lang="en-US" sz="1400" dirty="0"/>
          </a:p>
        </p:txBody>
      </p:sp>
      <p:sp>
        <p:nvSpPr>
          <p:cNvPr id="11" name="Shape 8"/>
          <p:cNvSpPr/>
          <p:nvPr/>
        </p:nvSpPr>
        <p:spPr>
          <a:xfrm>
            <a:off x="548640" y="2788920"/>
            <a:ext cx="6903720" cy="1024128"/>
          </a:xfrm>
          <a:prstGeom prst="roundRect">
            <a:avLst>
              <a:gd name="adj" fmla="val 10714"/>
            </a:avLst>
          </a:prstGeom>
          <a:solidFill>
            <a:srgbClr val="EEF1F7"/>
          </a:solidFill>
          <a:ln w="12700">
            <a:solidFill>
              <a:srgbClr val="EEF1F7"/>
            </a:solidFill>
            <a:prstDash val="solid"/>
          </a:ln>
        </p:spPr>
      </p:sp>
      <p:sp>
        <p:nvSpPr>
          <p:cNvPr id="12" name="Text 9"/>
          <p:cNvSpPr txBox="1"/>
          <p:nvPr/>
        </p:nvSpPr>
        <p:spPr>
          <a:xfrm>
            <a:off x="822960" y="2944368"/>
            <a:ext cx="1737360" cy="274320"/>
          </a:xfrm>
          <a:prstGeom prst="rect">
            <a:avLst/>
          </a:prstGeom>
          <a:noFill/>
          <a:ln/>
        </p:spPr>
        <p:txBody>
          <a:bodyPr wrap="square" lIns="0" tIns="0" rIns="0" bIns="0" rtlCol="0" anchor="t"/>
          <a:lstStyle/>
          <a:p>
            <a:pPr indent="0" marL="0">
              <a:buNone/>
            </a:pPr>
            <a:r>
              <a:rPr lang="en-US" sz="1200" b="1" spc="100" kern="0" dirty="0">
                <a:solidFill>
                  <a:srgbClr val="C2560F"/>
                </a:solidFill>
                <a:latin typeface="Calibri" pitchFamily="34" charset="0"/>
                <a:ea typeface="Calibri" pitchFamily="34" charset="-122"/>
                <a:cs typeface="Calibri" pitchFamily="34" charset="-120"/>
              </a:rPr>
              <a:t>DÖNEM IV-V</a:t>
            </a:r>
            <a:endParaRPr lang="en-US" sz="1200" dirty="0"/>
          </a:p>
        </p:txBody>
      </p:sp>
      <p:sp>
        <p:nvSpPr>
          <p:cNvPr id="13" name="Text 10"/>
          <p:cNvSpPr txBox="1"/>
          <p:nvPr/>
        </p:nvSpPr>
        <p:spPr>
          <a:xfrm>
            <a:off x="822960" y="3200400"/>
            <a:ext cx="1783080" cy="548640"/>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Klinik stajlar</a:t>
            </a:r>
            <a:endParaRPr lang="en-US" sz="1500" dirty="0"/>
          </a:p>
        </p:txBody>
      </p:sp>
      <p:sp>
        <p:nvSpPr>
          <p:cNvPr id="14" name="Text 11"/>
          <p:cNvSpPr txBox="1"/>
          <p:nvPr/>
        </p:nvSpPr>
        <p:spPr>
          <a:xfrm>
            <a:off x="2743200" y="2944368"/>
            <a:ext cx="4526280" cy="777240"/>
          </a:xfrm>
          <a:prstGeom prst="rect">
            <a:avLst/>
          </a:prstGeom>
          <a:noFill/>
          <a:ln/>
        </p:spPr>
        <p:txBody>
          <a:bodyPr wrap="square" lIns="0" tIns="0" rIns="0" bIns="0" rtlCol="0" anchor="ctr"/>
          <a:lstStyle/>
          <a:p>
            <a:pPr indent="0" marL="0">
              <a:buNone/>
            </a:pPr>
            <a:r>
              <a:rPr lang="en-US" sz="1400" dirty="0">
                <a:solidFill>
                  <a:srgbClr val="1F2533"/>
                </a:solidFill>
                <a:latin typeface="Calibri" pitchFamily="34" charset="0"/>
                <a:ea typeface="Calibri" pitchFamily="34" charset="-122"/>
                <a:cs typeface="Calibri" pitchFamily="34" charset="-120"/>
              </a:rPr>
              <a:t>Dahili ve cerrahi bilimlerde stajlar; hasta başında ve ekip içinde öğrenme</a:t>
            </a:r>
            <a:endParaRPr lang="en-US" sz="1400" dirty="0"/>
          </a:p>
        </p:txBody>
      </p:sp>
      <p:sp>
        <p:nvSpPr>
          <p:cNvPr id="15" name="Shape 12"/>
          <p:cNvSpPr/>
          <p:nvPr/>
        </p:nvSpPr>
        <p:spPr>
          <a:xfrm>
            <a:off x="548640" y="3977640"/>
            <a:ext cx="6903720" cy="1024128"/>
          </a:xfrm>
          <a:prstGeom prst="roundRect">
            <a:avLst>
              <a:gd name="adj" fmla="val 10714"/>
            </a:avLst>
          </a:prstGeom>
          <a:solidFill>
            <a:srgbClr val="F6F7FA"/>
          </a:solidFill>
          <a:ln w="12700">
            <a:solidFill>
              <a:srgbClr val="D5DAE5"/>
            </a:solidFill>
            <a:prstDash val="solid"/>
          </a:ln>
        </p:spPr>
      </p:sp>
      <p:sp>
        <p:nvSpPr>
          <p:cNvPr id="16" name="Text 13"/>
          <p:cNvSpPr txBox="1"/>
          <p:nvPr/>
        </p:nvSpPr>
        <p:spPr>
          <a:xfrm>
            <a:off x="822960" y="4133088"/>
            <a:ext cx="1737360" cy="274320"/>
          </a:xfrm>
          <a:prstGeom prst="rect">
            <a:avLst/>
          </a:prstGeom>
          <a:noFill/>
          <a:ln/>
        </p:spPr>
        <p:txBody>
          <a:bodyPr wrap="square" lIns="0" tIns="0" rIns="0" bIns="0" rtlCol="0" anchor="t"/>
          <a:lstStyle/>
          <a:p>
            <a:pPr indent="0" marL="0">
              <a:buNone/>
            </a:pPr>
            <a:r>
              <a:rPr lang="en-US" sz="1200" b="1" spc="100" kern="0" dirty="0">
                <a:solidFill>
                  <a:srgbClr val="C2560F"/>
                </a:solidFill>
                <a:latin typeface="Calibri" pitchFamily="34" charset="0"/>
                <a:ea typeface="Calibri" pitchFamily="34" charset="-122"/>
                <a:cs typeface="Calibri" pitchFamily="34" charset="-120"/>
              </a:rPr>
              <a:t>DÖNEM VI</a:t>
            </a:r>
            <a:endParaRPr lang="en-US" sz="1200" dirty="0"/>
          </a:p>
        </p:txBody>
      </p:sp>
      <p:sp>
        <p:nvSpPr>
          <p:cNvPr id="17" name="Text 14"/>
          <p:cNvSpPr txBox="1"/>
          <p:nvPr/>
        </p:nvSpPr>
        <p:spPr>
          <a:xfrm>
            <a:off x="822960" y="4389120"/>
            <a:ext cx="1783080" cy="548640"/>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İntörn hekimlik</a:t>
            </a:r>
            <a:endParaRPr lang="en-US" sz="1500" dirty="0"/>
          </a:p>
        </p:txBody>
      </p:sp>
      <p:sp>
        <p:nvSpPr>
          <p:cNvPr id="18" name="Text 15"/>
          <p:cNvSpPr txBox="1"/>
          <p:nvPr/>
        </p:nvSpPr>
        <p:spPr>
          <a:xfrm>
            <a:off x="2743200" y="4133088"/>
            <a:ext cx="4526280" cy="777240"/>
          </a:xfrm>
          <a:prstGeom prst="rect">
            <a:avLst/>
          </a:prstGeom>
          <a:noFill/>
          <a:ln/>
        </p:spPr>
        <p:txBody>
          <a:bodyPr wrap="square" lIns="0" tIns="0" rIns="0" bIns="0" rtlCol="0" anchor="ctr"/>
          <a:lstStyle/>
          <a:p>
            <a:pPr indent="0" marL="0">
              <a:buNone/>
            </a:pPr>
            <a:r>
              <a:rPr lang="en-US" sz="1400" dirty="0">
                <a:solidFill>
                  <a:srgbClr val="1F2533"/>
                </a:solidFill>
                <a:latin typeface="Calibri" pitchFamily="34" charset="0"/>
                <a:ea typeface="Calibri" pitchFamily="34" charset="-122"/>
                <a:cs typeface="Calibri" pitchFamily="34" charset="-120"/>
              </a:rPr>
              <a:t>Acil tıp, aile hekimliği ve halk sağlığı dâhil stajlarda sorumluluk alarak uygulama</a:t>
            </a:r>
            <a:endParaRPr lang="en-US" sz="1400" dirty="0"/>
          </a:p>
        </p:txBody>
      </p:sp>
      <p:sp>
        <p:nvSpPr>
          <p:cNvPr id="19" name="Shape 16"/>
          <p:cNvSpPr/>
          <p:nvPr/>
        </p:nvSpPr>
        <p:spPr>
          <a:xfrm>
            <a:off x="548640" y="5321808"/>
            <a:ext cx="2403043" cy="365760"/>
          </a:xfrm>
          <a:prstGeom prst="roundRect">
            <a:avLst>
              <a:gd name="adj" fmla="val 50000"/>
            </a:avLst>
          </a:prstGeom>
          <a:solidFill>
            <a:srgbClr val="FFFFFF"/>
          </a:solidFill>
          <a:ln w="12700">
            <a:solidFill>
              <a:srgbClr val="1C2A52"/>
            </a:solidFill>
            <a:prstDash val="solid"/>
          </a:ln>
        </p:spPr>
      </p:sp>
      <p:sp>
        <p:nvSpPr>
          <p:cNvPr id="20" name="Text 17"/>
          <p:cNvSpPr txBox="1"/>
          <p:nvPr/>
        </p:nvSpPr>
        <p:spPr>
          <a:xfrm>
            <a:off x="548640" y="5321808"/>
            <a:ext cx="2403043" cy="365760"/>
          </a:xfrm>
          <a:prstGeom prst="rect">
            <a:avLst/>
          </a:prstGeom>
          <a:noFill/>
          <a:ln/>
        </p:spPr>
        <p:txBody>
          <a:bodyPr wrap="square" lIns="0" tIns="0" rIns="0" bIns="0" rtlCol="0" anchor="ctr"/>
          <a:lstStyle/>
          <a:p>
            <a:pPr algn="ctr" indent="0" marL="0">
              <a:buNone/>
            </a:pPr>
            <a:r>
              <a:rPr lang="en-US" sz="1250" b="1" dirty="0">
                <a:solidFill>
                  <a:srgbClr val="1C2A52"/>
                </a:solidFill>
                <a:latin typeface="Calibri" pitchFamily="34" charset="0"/>
                <a:ea typeface="Calibri" pitchFamily="34" charset="-122"/>
                <a:cs typeface="Calibri" pitchFamily="34" charset="-120"/>
              </a:rPr>
              <a:t>UÇEP 2020 ile tam uyumlu</a:t>
            </a:r>
            <a:endParaRPr lang="en-US" sz="1250" dirty="0"/>
          </a:p>
        </p:txBody>
      </p:sp>
      <p:sp>
        <p:nvSpPr>
          <p:cNvPr id="21" name="Shape 18"/>
          <p:cNvSpPr/>
          <p:nvPr/>
        </p:nvSpPr>
        <p:spPr>
          <a:xfrm>
            <a:off x="3079699" y="5321808"/>
            <a:ext cx="2318918" cy="365760"/>
          </a:xfrm>
          <a:prstGeom prst="roundRect">
            <a:avLst>
              <a:gd name="adj" fmla="val 50000"/>
            </a:avLst>
          </a:prstGeom>
          <a:solidFill>
            <a:srgbClr val="FFFFFF"/>
          </a:solidFill>
          <a:ln w="12700">
            <a:solidFill>
              <a:srgbClr val="1C2A52"/>
            </a:solidFill>
            <a:prstDash val="solid"/>
          </a:ln>
        </p:spPr>
      </p:sp>
      <p:sp>
        <p:nvSpPr>
          <p:cNvPr id="22" name="Text 19"/>
          <p:cNvSpPr txBox="1"/>
          <p:nvPr/>
        </p:nvSpPr>
        <p:spPr>
          <a:xfrm>
            <a:off x="3079699" y="5321808"/>
            <a:ext cx="2318918" cy="365760"/>
          </a:xfrm>
          <a:prstGeom prst="rect">
            <a:avLst/>
          </a:prstGeom>
          <a:noFill/>
          <a:ln/>
        </p:spPr>
        <p:txBody>
          <a:bodyPr wrap="square" lIns="0" tIns="0" rIns="0" bIns="0" rtlCol="0" anchor="ctr"/>
          <a:lstStyle/>
          <a:p>
            <a:pPr algn="ctr" indent="0" marL="0">
              <a:buNone/>
            </a:pPr>
            <a:r>
              <a:rPr lang="en-US" sz="1250" b="1" dirty="0">
                <a:solidFill>
                  <a:srgbClr val="1C2A52"/>
                </a:solidFill>
                <a:latin typeface="Calibri" pitchFamily="34" charset="0"/>
                <a:ea typeface="Calibri" pitchFamily="34" charset="-122"/>
                <a:cs typeface="Calibri" pitchFamily="34" charset="-120"/>
              </a:rPr>
              <a:t>Probleme dayalı öğrenim</a:t>
            </a:r>
            <a:endParaRPr lang="en-US" sz="1250" dirty="0"/>
          </a:p>
        </p:txBody>
      </p:sp>
      <p:sp>
        <p:nvSpPr>
          <p:cNvPr id="23" name="Shape 20"/>
          <p:cNvSpPr/>
          <p:nvPr/>
        </p:nvSpPr>
        <p:spPr>
          <a:xfrm>
            <a:off x="548640" y="5797296"/>
            <a:ext cx="2739542" cy="365760"/>
          </a:xfrm>
          <a:prstGeom prst="roundRect">
            <a:avLst>
              <a:gd name="adj" fmla="val 50000"/>
            </a:avLst>
          </a:prstGeom>
          <a:solidFill>
            <a:srgbClr val="FFFFFF"/>
          </a:solidFill>
          <a:ln w="12700">
            <a:solidFill>
              <a:srgbClr val="1C2A52"/>
            </a:solidFill>
            <a:prstDash val="solid"/>
          </a:ln>
        </p:spPr>
      </p:sp>
      <p:sp>
        <p:nvSpPr>
          <p:cNvPr id="24" name="Text 21"/>
          <p:cNvSpPr txBox="1"/>
          <p:nvPr/>
        </p:nvSpPr>
        <p:spPr>
          <a:xfrm>
            <a:off x="548640" y="5797296"/>
            <a:ext cx="2739542" cy="365760"/>
          </a:xfrm>
          <a:prstGeom prst="rect">
            <a:avLst/>
          </a:prstGeom>
          <a:noFill/>
          <a:ln/>
        </p:spPr>
        <p:txBody>
          <a:bodyPr wrap="square" lIns="0" tIns="0" rIns="0" bIns="0" rtlCol="0" anchor="ctr"/>
          <a:lstStyle/>
          <a:p>
            <a:pPr algn="ctr" indent="0" marL="0">
              <a:buNone/>
            </a:pPr>
            <a:r>
              <a:rPr lang="en-US" sz="1250" b="1" dirty="0">
                <a:solidFill>
                  <a:srgbClr val="1C2A52"/>
                </a:solidFill>
                <a:latin typeface="Calibri" pitchFamily="34" charset="0"/>
                <a:ea typeface="Calibri" pitchFamily="34" charset="-122"/>
                <a:cs typeface="Calibri" pitchFamily="34" charset="-120"/>
              </a:rPr>
              <a:t>Kanıta ve topluma dayalı tıp</a:t>
            </a:r>
            <a:endParaRPr lang="en-US" sz="1250" dirty="0"/>
          </a:p>
        </p:txBody>
      </p:sp>
      <p:sp>
        <p:nvSpPr>
          <p:cNvPr id="25" name="Shape 22"/>
          <p:cNvSpPr/>
          <p:nvPr/>
        </p:nvSpPr>
        <p:spPr>
          <a:xfrm>
            <a:off x="3416198" y="5797296"/>
            <a:ext cx="2234794" cy="365760"/>
          </a:xfrm>
          <a:prstGeom prst="roundRect">
            <a:avLst>
              <a:gd name="adj" fmla="val 50000"/>
            </a:avLst>
          </a:prstGeom>
          <a:solidFill>
            <a:srgbClr val="FFFFFF"/>
          </a:solidFill>
          <a:ln w="12700">
            <a:solidFill>
              <a:srgbClr val="1C2A52"/>
            </a:solidFill>
            <a:prstDash val="solid"/>
          </a:ln>
        </p:spPr>
      </p:sp>
      <p:sp>
        <p:nvSpPr>
          <p:cNvPr id="26" name="Text 23"/>
          <p:cNvSpPr txBox="1"/>
          <p:nvPr/>
        </p:nvSpPr>
        <p:spPr>
          <a:xfrm>
            <a:off x="3416198" y="5797296"/>
            <a:ext cx="2234794" cy="365760"/>
          </a:xfrm>
          <a:prstGeom prst="rect">
            <a:avLst/>
          </a:prstGeom>
          <a:noFill/>
          <a:ln/>
        </p:spPr>
        <p:txBody>
          <a:bodyPr wrap="square" lIns="0" tIns="0" rIns="0" bIns="0" rtlCol="0" anchor="ctr"/>
          <a:lstStyle/>
          <a:p>
            <a:pPr algn="ctr" indent="0" marL="0">
              <a:buNone/>
            </a:pPr>
            <a:r>
              <a:rPr lang="en-US" sz="1250" b="1" dirty="0">
                <a:solidFill>
                  <a:srgbClr val="1C2A52"/>
                </a:solidFill>
                <a:latin typeface="Calibri" pitchFamily="34" charset="0"/>
                <a:ea typeface="Calibri" pitchFamily="34" charset="-122"/>
                <a:cs typeface="Calibri" pitchFamily="34" charset="-120"/>
              </a:rPr>
              <a:t>Mesleki beceri eğitimi</a:t>
            </a:r>
            <a:endParaRPr lang="en-US" sz="1250" dirty="0"/>
          </a:p>
        </p:txBody>
      </p:sp>
      <p:sp>
        <p:nvSpPr>
          <p:cNvPr id="25" name="Slide Number Placeholder 0"/>
          <p:cNvSpPr>
            <a:spLocks noGrp="1"/>
          </p:cNvSpPr>
          <p:nvPr>
            <p:ph type="sldNum" sz="quarter" idx="4294967295"/>
          </p:nvPr>
        </p:nvSpPr>
        <p:spPr>
          <a:xfrm>
            <a:off x="6858000"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DİJİTAL EĞİTİM YÖNETİMİ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TEAD: eğitim süreçleri tek dijital sistemde</a:t>
            </a:r>
            <a:endParaRPr lang="en-US" sz="2800" dirty="0"/>
          </a:p>
        </p:txBody>
      </p:sp>
      <p:sp>
        <p:nvSpPr>
          <p:cNvPr id="4" name="Text 2"/>
          <p:cNvSpPr txBox="1"/>
          <p:nvPr/>
        </p:nvSpPr>
        <p:spPr>
          <a:xfrm>
            <a:off x="548640" y="1389888"/>
            <a:ext cx="7315200" cy="310896"/>
          </a:xfrm>
          <a:prstGeom prst="rect">
            <a:avLst/>
          </a:prstGeom>
          <a:noFill/>
          <a:ln/>
        </p:spPr>
        <p:txBody>
          <a:bodyPr wrap="square" lIns="0" tIns="0" rIns="0" bIns="0" rtlCol="0" anchor="t"/>
          <a:lstStyle/>
          <a:p>
            <a:pPr indent="0" marL="0">
              <a:buNone/>
            </a:pPr>
            <a:r>
              <a:rPr lang="en-US" sz="1500" dirty="0">
                <a:solidFill>
                  <a:srgbClr val="5C667A"/>
                </a:solidFill>
                <a:latin typeface="Calibri" pitchFamily="34" charset="0"/>
                <a:ea typeface="Calibri" pitchFamily="34" charset="-122"/>
                <a:cs typeface="Calibri" pitchFamily="34" charset="-120"/>
              </a:rPr>
              <a:t>4 modül grubunda 32 modül</a:t>
            </a:r>
            <a:endParaRPr lang="en-US" sz="1500" dirty="0"/>
          </a:p>
        </p:txBody>
      </p:sp>
      <p:sp>
        <p:nvSpPr>
          <p:cNvPr id="5" name="Shape 3"/>
          <p:cNvSpPr/>
          <p:nvPr/>
        </p:nvSpPr>
        <p:spPr>
          <a:xfrm>
            <a:off x="548640" y="1828800"/>
            <a:ext cx="2651760" cy="3611880"/>
          </a:xfrm>
          <a:prstGeom prst="roundRect">
            <a:avLst>
              <a:gd name="adj" fmla="val 4138"/>
            </a:avLst>
          </a:prstGeom>
          <a:solidFill>
            <a:srgbClr val="EEF1F7"/>
          </a:solidFill>
          <a:ln w="12700">
            <a:solidFill>
              <a:srgbClr val="EEF1F7"/>
            </a:solidFill>
            <a:prstDash val="solid"/>
          </a:ln>
        </p:spPr>
      </p:sp>
      <p:sp>
        <p:nvSpPr>
          <p:cNvPr id="6" name="Shape 4"/>
          <p:cNvSpPr/>
          <p:nvPr/>
        </p:nvSpPr>
        <p:spPr>
          <a:xfrm>
            <a:off x="777240" y="2084832"/>
            <a:ext cx="603504" cy="603504"/>
          </a:xfrm>
          <a:prstGeom prst="ellipse">
            <a:avLst/>
          </a:prstGeom>
          <a:solidFill>
            <a:srgbClr val="1C2A52"/>
          </a:solidFill>
          <a:ln w="12700">
            <a:solidFill>
              <a:srgbClr val="1C2A52"/>
            </a:solidFill>
            <a:prstDash val="solid"/>
          </a:ln>
        </p:spPr>
      </p:sp>
      <p:pic>
        <p:nvPicPr>
          <p:cNvPr id="7" name="Image 0" descr="/home/claude/tanitim/deck/icons/FaBookMedical_w.png">    </p:cNvPr>
          <p:cNvPicPr>
            <a:picLocks noChangeAspect="1"/>
          </p:cNvPicPr>
          <p:nvPr/>
        </p:nvPicPr>
        <p:blipFill>
          <a:blip r:embed="rId1"/>
          <a:stretch>
            <a:fillRect/>
          </a:stretch>
        </p:blipFill>
        <p:spPr>
          <a:xfrm>
            <a:off x="928116" y="2235708"/>
            <a:ext cx="301752" cy="301752"/>
          </a:xfrm>
          <a:prstGeom prst="rect">
            <a:avLst/>
          </a:prstGeom>
        </p:spPr>
      </p:pic>
      <p:sp>
        <p:nvSpPr>
          <p:cNvPr id="8" name="Text 5"/>
          <p:cNvSpPr txBox="1"/>
          <p:nvPr/>
        </p:nvSpPr>
        <p:spPr>
          <a:xfrm>
            <a:off x="1508760" y="2084832"/>
            <a:ext cx="1600200" cy="548640"/>
          </a:xfrm>
          <a:prstGeom prst="rect">
            <a:avLst/>
          </a:prstGeom>
          <a:noFill/>
          <a:ln/>
        </p:spPr>
        <p:txBody>
          <a:bodyPr wrap="square" lIns="0" tIns="0" rIns="0" bIns="0" rtlCol="0" anchor="ctr"/>
          <a:lstStyle/>
          <a:p>
            <a:pPr indent="0" marL="0">
              <a:buNone/>
            </a:pPr>
            <a:r>
              <a:rPr lang="en-US" sz="3000" b="1" dirty="0">
                <a:solidFill>
                  <a:srgbClr val="1C2A52"/>
                </a:solidFill>
                <a:latin typeface="Cambria" pitchFamily="34" charset="0"/>
                <a:ea typeface="Cambria" pitchFamily="34" charset="-122"/>
                <a:cs typeface="Cambria" pitchFamily="34" charset="-120"/>
              </a:rPr>
              <a:t>8 </a:t>
            </a:r>
            <a:pPr indent="0" marL="0">
              <a:buNone/>
            </a:pPr>
            <a:r>
              <a:rPr lang="en-US" sz="1300" dirty="0">
                <a:solidFill>
                  <a:srgbClr val="5C667A"/>
                </a:solidFill>
                <a:latin typeface="Calibri" pitchFamily="34" charset="0"/>
                <a:ea typeface="Calibri" pitchFamily="34" charset="-122"/>
                <a:cs typeface="Calibri" pitchFamily="34" charset="-120"/>
              </a:rPr>
              <a:t>modül</a:t>
            </a:r>
            <a:endParaRPr lang="en-US" sz="1400" dirty="0"/>
          </a:p>
        </p:txBody>
      </p:sp>
      <p:sp>
        <p:nvSpPr>
          <p:cNvPr id="9" name="Text 6"/>
          <p:cNvSpPr txBox="1"/>
          <p:nvPr/>
        </p:nvSpPr>
        <p:spPr>
          <a:xfrm>
            <a:off x="777240" y="2816352"/>
            <a:ext cx="2240280" cy="566928"/>
          </a:xfrm>
          <a:prstGeom prst="rect">
            <a:avLst/>
          </a:prstGeom>
          <a:noFill/>
          <a:ln/>
        </p:spPr>
        <p:txBody>
          <a:bodyPr wrap="square" lIns="0" tIns="0" rIns="0" bIns="0" rtlCol="0" anchor="t"/>
          <a:lstStyle/>
          <a:p>
            <a:pPr indent="0" marL="0">
              <a:buNone/>
            </a:pPr>
            <a:r>
              <a:rPr lang="en-US" sz="1600" b="1" dirty="0">
                <a:solidFill>
                  <a:srgbClr val="1C2A52"/>
                </a:solidFill>
                <a:latin typeface="Calibri" pitchFamily="34" charset="0"/>
                <a:ea typeface="Calibri" pitchFamily="34" charset="-122"/>
                <a:cs typeface="Calibri" pitchFamily="34" charset="-120"/>
              </a:rPr>
              <a:t>Müfredat ve eğitim</a:t>
            </a:r>
            <a:endParaRPr lang="en-US" sz="1600" dirty="0"/>
          </a:p>
        </p:txBody>
      </p:sp>
      <p:sp>
        <p:nvSpPr>
          <p:cNvPr id="10" name="Text 7"/>
          <p:cNvSpPr txBox="1"/>
          <p:nvPr/>
        </p:nvSpPr>
        <p:spPr>
          <a:xfrm>
            <a:off x="749808" y="3456432"/>
            <a:ext cx="2286000" cy="187452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Müfredat yönetimi</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Klinik dönem ve intörn müfredatı</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UÇEP planlama</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Belirtke tablosu</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Eğiticilerin eğitimi</a:t>
            </a:r>
            <a:endParaRPr lang="en-US" sz="1300" dirty="0"/>
          </a:p>
        </p:txBody>
      </p:sp>
      <p:sp>
        <p:nvSpPr>
          <p:cNvPr id="11" name="Shape 8"/>
          <p:cNvSpPr/>
          <p:nvPr/>
        </p:nvSpPr>
        <p:spPr>
          <a:xfrm>
            <a:off x="3362249" y="1828800"/>
            <a:ext cx="2651760" cy="3611880"/>
          </a:xfrm>
          <a:prstGeom prst="roundRect">
            <a:avLst>
              <a:gd name="adj" fmla="val 4138"/>
            </a:avLst>
          </a:prstGeom>
          <a:solidFill>
            <a:srgbClr val="EEF1F7"/>
          </a:solidFill>
          <a:ln w="12700">
            <a:solidFill>
              <a:srgbClr val="EEF1F7"/>
            </a:solidFill>
            <a:prstDash val="solid"/>
          </a:ln>
        </p:spPr>
      </p:sp>
      <p:sp>
        <p:nvSpPr>
          <p:cNvPr id="12" name="Shape 9"/>
          <p:cNvSpPr/>
          <p:nvPr/>
        </p:nvSpPr>
        <p:spPr>
          <a:xfrm>
            <a:off x="3590849" y="2084832"/>
            <a:ext cx="603504" cy="603504"/>
          </a:xfrm>
          <a:prstGeom prst="ellipse">
            <a:avLst/>
          </a:prstGeom>
          <a:solidFill>
            <a:srgbClr val="E8731F"/>
          </a:solidFill>
          <a:ln w="12700">
            <a:solidFill>
              <a:srgbClr val="E8731F"/>
            </a:solidFill>
            <a:prstDash val="solid"/>
          </a:ln>
        </p:spPr>
      </p:sp>
      <p:pic>
        <p:nvPicPr>
          <p:cNvPr id="13" name="Image 1" descr="/home/claude/tanitim/deck/icons/FaClipboardCheck_w.png">    </p:cNvPr>
          <p:cNvPicPr>
            <a:picLocks noChangeAspect="1"/>
          </p:cNvPicPr>
          <p:nvPr/>
        </p:nvPicPr>
        <p:blipFill>
          <a:blip r:embed="rId2"/>
          <a:stretch>
            <a:fillRect/>
          </a:stretch>
        </p:blipFill>
        <p:spPr>
          <a:xfrm>
            <a:off x="3741725" y="2235708"/>
            <a:ext cx="301752" cy="301752"/>
          </a:xfrm>
          <a:prstGeom prst="rect">
            <a:avLst/>
          </a:prstGeom>
        </p:spPr>
      </p:pic>
      <p:sp>
        <p:nvSpPr>
          <p:cNvPr id="14" name="Text 10"/>
          <p:cNvSpPr txBox="1"/>
          <p:nvPr/>
        </p:nvSpPr>
        <p:spPr>
          <a:xfrm>
            <a:off x="4322369" y="2084832"/>
            <a:ext cx="1600200" cy="548640"/>
          </a:xfrm>
          <a:prstGeom prst="rect">
            <a:avLst/>
          </a:prstGeom>
          <a:noFill/>
          <a:ln/>
        </p:spPr>
        <p:txBody>
          <a:bodyPr wrap="square" lIns="0" tIns="0" rIns="0" bIns="0" rtlCol="0" anchor="ctr"/>
          <a:lstStyle/>
          <a:p>
            <a:pPr indent="0" marL="0">
              <a:buNone/>
            </a:pPr>
            <a:r>
              <a:rPr lang="en-US" sz="3000" b="1" dirty="0">
                <a:solidFill>
                  <a:srgbClr val="1C2A52"/>
                </a:solidFill>
                <a:latin typeface="Cambria" pitchFamily="34" charset="0"/>
                <a:ea typeface="Cambria" pitchFamily="34" charset="-122"/>
                <a:cs typeface="Cambria" pitchFamily="34" charset="-120"/>
              </a:rPr>
              <a:t>7 </a:t>
            </a:r>
            <a:pPr indent="0" marL="0">
              <a:buNone/>
            </a:pPr>
            <a:r>
              <a:rPr lang="en-US" sz="1300" dirty="0">
                <a:solidFill>
                  <a:srgbClr val="5C667A"/>
                </a:solidFill>
                <a:latin typeface="Calibri" pitchFamily="34" charset="0"/>
                <a:ea typeface="Calibri" pitchFamily="34" charset="-122"/>
                <a:cs typeface="Calibri" pitchFamily="34" charset="-120"/>
              </a:rPr>
              <a:t>modül</a:t>
            </a:r>
            <a:endParaRPr lang="en-US" sz="1400" dirty="0"/>
          </a:p>
        </p:txBody>
      </p:sp>
      <p:sp>
        <p:nvSpPr>
          <p:cNvPr id="15" name="Text 11"/>
          <p:cNvSpPr txBox="1"/>
          <p:nvPr/>
        </p:nvSpPr>
        <p:spPr>
          <a:xfrm>
            <a:off x="3590849" y="2816352"/>
            <a:ext cx="2240280" cy="566928"/>
          </a:xfrm>
          <a:prstGeom prst="rect">
            <a:avLst/>
          </a:prstGeom>
          <a:noFill/>
          <a:ln/>
        </p:spPr>
        <p:txBody>
          <a:bodyPr wrap="square" lIns="0" tIns="0" rIns="0" bIns="0" rtlCol="0" anchor="t"/>
          <a:lstStyle/>
          <a:p>
            <a:pPr indent="0" marL="0">
              <a:buNone/>
            </a:pPr>
            <a:r>
              <a:rPr lang="en-US" sz="1600" b="1" dirty="0">
                <a:solidFill>
                  <a:srgbClr val="1C2A52"/>
                </a:solidFill>
                <a:latin typeface="Calibri" pitchFamily="34" charset="0"/>
                <a:ea typeface="Calibri" pitchFamily="34" charset="-122"/>
                <a:cs typeface="Calibri" pitchFamily="34" charset="-120"/>
              </a:rPr>
              <a:t>Sınav ve ölçme-değerlendirme</a:t>
            </a:r>
            <a:endParaRPr lang="en-US" sz="1600" dirty="0"/>
          </a:p>
        </p:txBody>
      </p:sp>
      <p:sp>
        <p:nvSpPr>
          <p:cNvPr id="16" name="Text 12"/>
          <p:cNvSpPr txBox="1"/>
          <p:nvPr/>
        </p:nvSpPr>
        <p:spPr>
          <a:xfrm>
            <a:off x="3563417" y="3456432"/>
            <a:ext cx="2286000" cy="187452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Soru bankası</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Sınav yönetimi ve görev atama</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Formatif sınavlar</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Sınav çözümleme ve klinik sınav okuma</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Sınav itirazları</a:t>
            </a:r>
            <a:endParaRPr lang="en-US" sz="1300" dirty="0"/>
          </a:p>
        </p:txBody>
      </p:sp>
      <p:sp>
        <p:nvSpPr>
          <p:cNvPr id="17" name="Shape 13"/>
          <p:cNvSpPr/>
          <p:nvPr/>
        </p:nvSpPr>
        <p:spPr>
          <a:xfrm>
            <a:off x="6175858" y="1828800"/>
            <a:ext cx="2651760" cy="3611880"/>
          </a:xfrm>
          <a:prstGeom prst="roundRect">
            <a:avLst>
              <a:gd name="adj" fmla="val 4138"/>
            </a:avLst>
          </a:prstGeom>
          <a:solidFill>
            <a:srgbClr val="EEF1F7"/>
          </a:solidFill>
          <a:ln w="12700">
            <a:solidFill>
              <a:srgbClr val="EEF1F7"/>
            </a:solidFill>
            <a:prstDash val="solid"/>
          </a:ln>
        </p:spPr>
      </p:sp>
      <p:sp>
        <p:nvSpPr>
          <p:cNvPr id="18" name="Shape 14"/>
          <p:cNvSpPr/>
          <p:nvPr/>
        </p:nvSpPr>
        <p:spPr>
          <a:xfrm>
            <a:off x="6404458" y="2084832"/>
            <a:ext cx="603504" cy="603504"/>
          </a:xfrm>
          <a:prstGeom prst="ellipse">
            <a:avLst/>
          </a:prstGeom>
          <a:solidFill>
            <a:srgbClr val="1C2A52"/>
          </a:solidFill>
          <a:ln w="12700">
            <a:solidFill>
              <a:srgbClr val="1C2A52"/>
            </a:solidFill>
            <a:prstDash val="solid"/>
          </a:ln>
        </p:spPr>
      </p:sp>
      <p:pic>
        <p:nvPicPr>
          <p:cNvPr id="19" name="Image 2" descr="/home/claude/tanitim/deck/icons/FaUsers_w.png">    </p:cNvPr>
          <p:cNvPicPr>
            <a:picLocks noChangeAspect="1"/>
          </p:cNvPicPr>
          <p:nvPr/>
        </p:nvPicPr>
        <p:blipFill>
          <a:blip r:embed="rId3"/>
          <a:stretch>
            <a:fillRect/>
          </a:stretch>
        </p:blipFill>
        <p:spPr>
          <a:xfrm>
            <a:off x="6555334" y="2235708"/>
            <a:ext cx="301752" cy="301752"/>
          </a:xfrm>
          <a:prstGeom prst="rect">
            <a:avLst/>
          </a:prstGeom>
        </p:spPr>
      </p:pic>
      <p:sp>
        <p:nvSpPr>
          <p:cNvPr id="20" name="Text 15"/>
          <p:cNvSpPr txBox="1"/>
          <p:nvPr/>
        </p:nvSpPr>
        <p:spPr>
          <a:xfrm>
            <a:off x="7135978" y="2084832"/>
            <a:ext cx="1600200" cy="548640"/>
          </a:xfrm>
          <a:prstGeom prst="rect">
            <a:avLst/>
          </a:prstGeom>
          <a:noFill/>
          <a:ln/>
        </p:spPr>
        <p:txBody>
          <a:bodyPr wrap="square" lIns="0" tIns="0" rIns="0" bIns="0" rtlCol="0" anchor="ctr"/>
          <a:lstStyle/>
          <a:p>
            <a:pPr indent="0" marL="0">
              <a:buNone/>
            </a:pPr>
            <a:r>
              <a:rPr lang="en-US" sz="3000" b="1" dirty="0">
                <a:solidFill>
                  <a:srgbClr val="1C2A52"/>
                </a:solidFill>
                <a:latin typeface="Cambria" pitchFamily="34" charset="0"/>
                <a:ea typeface="Cambria" pitchFamily="34" charset="-122"/>
                <a:cs typeface="Cambria" pitchFamily="34" charset="-120"/>
              </a:rPr>
              <a:t>8 </a:t>
            </a:r>
            <a:pPr indent="0" marL="0">
              <a:buNone/>
            </a:pPr>
            <a:r>
              <a:rPr lang="en-US" sz="1300" dirty="0">
                <a:solidFill>
                  <a:srgbClr val="5C667A"/>
                </a:solidFill>
                <a:latin typeface="Calibri" pitchFamily="34" charset="0"/>
                <a:ea typeface="Calibri" pitchFamily="34" charset="-122"/>
                <a:cs typeface="Calibri" pitchFamily="34" charset="-120"/>
              </a:rPr>
              <a:t>modül</a:t>
            </a:r>
            <a:endParaRPr lang="en-US" sz="1400" dirty="0"/>
          </a:p>
        </p:txBody>
      </p:sp>
      <p:sp>
        <p:nvSpPr>
          <p:cNvPr id="21" name="Text 16"/>
          <p:cNvSpPr txBox="1"/>
          <p:nvPr/>
        </p:nvSpPr>
        <p:spPr>
          <a:xfrm>
            <a:off x="6404458" y="2816352"/>
            <a:ext cx="2240280" cy="566928"/>
          </a:xfrm>
          <a:prstGeom prst="rect">
            <a:avLst/>
          </a:prstGeom>
          <a:noFill/>
          <a:ln/>
        </p:spPr>
        <p:txBody>
          <a:bodyPr wrap="square" lIns="0" tIns="0" rIns="0" bIns="0" rtlCol="0" anchor="t"/>
          <a:lstStyle/>
          <a:p>
            <a:pPr indent="0" marL="0">
              <a:buNone/>
            </a:pPr>
            <a:r>
              <a:rPr lang="en-US" sz="1600" b="1" dirty="0">
                <a:solidFill>
                  <a:srgbClr val="1C2A52"/>
                </a:solidFill>
                <a:latin typeface="Calibri" pitchFamily="34" charset="0"/>
                <a:ea typeface="Calibri" pitchFamily="34" charset="-122"/>
                <a:cs typeface="Calibri" pitchFamily="34" charset="-120"/>
              </a:rPr>
              <a:t>İdari ve danışmanlık</a:t>
            </a:r>
            <a:endParaRPr lang="en-US" sz="1600" dirty="0"/>
          </a:p>
        </p:txBody>
      </p:sp>
      <p:sp>
        <p:nvSpPr>
          <p:cNvPr id="22" name="Text 17"/>
          <p:cNvSpPr txBox="1"/>
          <p:nvPr/>
        </p:nvSpPr>
        <p:spPr>
          <a:xfrm>
            <a:off x="6377026" y="3456432"/>
            <a:ext cx="2286000" cy="187452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Akademik ve sosyal danışmanlık</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Anket yönetimi</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Yoklama takibi</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Görev ve toplantı yönetimi</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Etkinlikler, itiraz ve görüşler</a:t>
            </a:r>
            <a:endParaRPr lang="en-US" sz="1300" dirty="0"/>
          </a:p>
        </p:txBody>
      </p:sp>
      <p:sp>
        <p:nvSpPr>
          <p:cNvPr id="23" name="Shape 18"/>
          <p:cNvSpPr/>
          <p:nvPr/>
        </p:nvSpPr>
        <p:spPr>
          <a:xfrm>
            <a:off x="8989466" y="1828800"/>
            <a:ext cx="2651760" cy="3611880"/>
          </a:xfrm>
          <a:prstGeom prst="roundRect">
            <a:avLst>
              <a:gd name="adj" fmla="val 4138"/>
            </a:avLst>
          </a:prstGeom>
          <a:solidFill>
            <a:srgbClr val="EEF1F7"/>
          </a:solidFill>
          <a:ln w="12700">
            <a:solidFill>
              <a:srgbClr val="EEF1F7"/>
            </a:solidFill>
            <a:prstDash val="solid"/>
          </a:ln>
        </p:spPr>
      </p:sp>
      <p:sp>
        <p:nvSpPr>
          <p:cNvPr id="24" name="Shape 19"/>
          <p:cNvSpPr/>
          <p:nvPr/>
        </p:nvSpPr>
        <p:spPr>
          <a:xfrm>
            <a:off x="9218066" y="2084832"/>
            <a:ext cx="603504" cy="603504"/>
          </a:xfrm>
          <a:prstGeom prst="ellipse">
            <a:avLst/>
          </a:prstGeom>
          <a:solidFill>
            <a:srgbClr val="E8731F"/>
          </a:solidFill>
          <a:ln w="12700">
            <a:solidFill>
              <a:srgbClr val="E8731F"/>
            </a:solidFill>
            <a:prstDash val="solid"/>
          </a:ln>
        </p:spPr>
      </p:sp>
      <p:pic>
        <p:nvPicPr>
          <p:cNvPr id="25" name="Image 3" descr="/home/claude/tanitim/deck/icons/FaGears_w.png">    </p:cNvPr>
          <p:cNvPicPr>
            <a:picLocks noChangeAspect="1"/>
          </p:cNvPicPr>
          <p:nvPr/>
        </p:nvPicPr>
        <p:blipFill>
          <a:blip r:embed="rId4"/>
          <a:stretch>
            <a:fillRect/>
          </a:stretch>
        </p:blipFill>
        <p:spPr>
          <a:xfrm>
            <a:off x="9368942" y="2235708"/>
            <a:ext cx="301752" cy="301752"/>
          </a:xfrm>
          <a:prstGeom prst="rect">
            <a:avLst/>
          </a:prstGeom>
        </p:spPr>
      </p:pic>
      <p:sp>
        <p:nvSpPr>
          <p:cNvPr id="26" name="Text 20"/>
          <p:cNvSpPr txBox="1"/>
          <p:nvPr/>
        </p:nvSpPr>
        <p:spPr>
          <a:xfrm>
            <a:off x="9949586" y="2084832"/>
            <a:ext cx="1600200" cy="548640"/>
          </a:xfrm>
          <a:prstGeom prst="rect">
            <a:avLst/>
          </a:prstGeom>
          <a:noFill/>
          <a:ln/>
        </p:spPr>
        <p:txBody>
          <a:bodyPr wrap="square" lIns="0" tIns="0" rIns="0" bIns="0" rtlCol="0" anchor="ctr"/>
          <a:lstStyle/>
          <a:p>
            <a:pPr indent="0" marL="0">
              <a:buNone/>
            </a:pPr>
            <a:r>
              <a:rPr lang="en-US" sz="3000" b="1" dirty="0">
                <a:solidFill>
                  <a:srgbClr val="1C2A52"/>
                </a:solidFill>
                <a:latin typeface="Cambria" pitchFamily="34" charset="0"/>
                <a:ea typeface="Cambria" pitchFamily="34" charset="-122"/>
                <a:cs typeface="Cambria" pitchFamily="34" charset="-120"/>
              </a:rPr>
              <a:t>9 </a:t>
            </a:r>
            <a:pPr indent="0" marL="0">
              <a:buNone/>
            </a:pPr>
            <a:r>
              <a:rPr lang="en-US" sz="1300" dirty="0">
                <a:solidFill>
                  <a:srgbClr val="5C667A"/>
                </a:solidFill>
                <a:latin typeface="Calibri" pitchFamily="34" charset="0"/>
                <a:ea typeface="Calibri" pitchFamily="34" charset="-122"/>
                <a:cs typeface="Calibri" pitchFamily="34" charset="-120"/>
              </a:rPr>
              <a:t>modül</a:t>
            </a:r>
            <a:endParaRPr lang="en-US" sz="1400" dirty="0"/>
          </a:p>
        </p:txBody>
      </p:sp>
      <p:sp>
        <p:nvSpPr>
          <p:cNvPr id="27" name="Text 21"/>
          <p:cNvSpPr txBox="1"/>
          <p:nvPr/>
        </p:nvSpPr>
        <p:spPr>
          <a:xfrm>
            <a:off x="9218066" y="2816352"/>
            <a:ext cx="2240280" cy="566928"/>
          </a:xfrm>
          <a:prstGeom prst="rect">
            <a:avLst/>
          </a:prstGeom>
          <a:noFill/>
          <a:ln/>
        </p:spPr>
        <p:txBody>
          <a:bodyPr wrap="square" lIns="0" tIns="0" rIns="0" bIns="0" rtlCol="0" anchor="t"/>
          <a:lstStyle/>
          <a:p>
            <a:pPr indent="0" marL="0">
              <a:buNone/>
            </a:pPr>
            <a:r>
              <a:rPr lang="en-US" sz="1600" b="1" dirty="0">
                <a:solidFill>
                  <a:srgbClr val="1C2A52"/>
                </a:solidFill>
                <a:latin typeface="Calibri" pitchFamily="34" charset="0"/>
                <a:ea typeface="Calibri" pitchFamily="34" charset="-122"/>
                <a:cs typeface="Calibri" pitchFamily="34" charset="-120"/>
              </a:rPr>
              <a:t>Sistem, entegrasyon ve projeler</a:t>
            </a:r>
            <a:endParaRPr lang="en-US" sz="1600" dirty="0"/>
          </a:p>
        </p:txBody>
      </p:sp>
      <p:sp>
        <p:nvSpPr>
          <p:cNvPr id="28" name="Text 22"/>
          <p:cNvSpPr txBox="1"/>
          <p:nvPr/>
        </p:nvSpPr>
        <p:spPr>
          <a:xfrm>
            <a:off x="9190634" y="3456432"/>
            <a:ext cx="2286000" cy="1874520"/>
          </a:xfrm>
          <a:prstGeom prst="rect">
            <a:avLst/>
          </a:prstGeom>
          <a:noFill/>
          <a:ln/>
        </p:spPr>
        <p:txBody>
          <a:bodyPr wrap="square" lIns="0" tIns="0" rIns="0" bIns="0" rtlCol="0" anchor="t"/>
          <a:lstStyle/>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API ve entegrasyon</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Duyuru yönetimi</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Envanter takibi</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Dikte ve ses kaydı</a:t>
            </a:r>
            <a:endParaRPr lang="en-US" sz="1300" dirty="0"/>
          </a:p>
          <a:p>
            <a:pPr marL="177800" indent="-177800">
              <a:spcAft>
                <a:spcPts val="500"/>
              </a:spcAft>
              <a:buSzPct val="100000"/>
              <a:buChar char="•"/>
            </a:pPr>
            <a:r>
              <a:rPr lang="en-US" sz="1300" dirty="0">
                <a:solidFill>
                  <a:srgbClr val="1F2533"/>
                </a:solidFill>
                <a:latin typeface="Calibri" pitchFamily="34" charset="0"/>
                <a:ea typeface="Calibri" pitchFamily="34" charset="-122"/>
                <a:cs typeface="Calibri" pitchFamily="34" charset="-120"/>
              </a:rPr>
              <a:t>AFGÖK, MESEKOK, İYİS ve KUG modülleri</a:t>
            </a:r>
            <a:endParaRPr lang="en-US" sz="1300" dirty="0"/>
          </a:p>
        </p:txBody>
      </p:sp>
      <p:pic>
        <p:nvPicPr>
          <p:cNvPr id="29" name="Image 4" descr="/home/claude/tanitim/deck/icons/FaLaptopMedical_o.png">    </p:cNvPr>
          <p:cNvPicPr>
            <a:picLocks noChangeAspect="1"/>
          </p:cNvPicPr>
          <p:nvPr/>
        </p:nvPicPr>
        <p:blipFill>
          <a:blip r:embed="rId5"/>
          <a:stretch>
            <a:fillRect/>
          </a:stretch>
        </p:blipFill>
        <p:spPr>
          <a:xfrm>
            <a:off x="548640" y="5696712"/>
            <a:ext cx="310896" cy="310896"/>
          </a:xfrm>
          <a:prstGeom prst="rect">
            <a:avLst/>
          </a:prstGeom>
        </p:spPr>
      </p:pic>
      <p:sp>
        <p:nvSpPr>
          <p:cNvPr id="30" name="Text 23"/>
          <p:cNvSpPr txBox="1"/>
          <p:nvPr/>
        </p:nvSpPr>
        <p:spPr>
          <a:xfrm>
            <a:off x="1005840" y="5650992"/>
            <a:ext cx="10607040" cy="411480"/>
          </a:xfrm>
          <a:prstGeom prst="rect">
            <a:avLst/>
          </a:prstGeom>
          <a:noFill/>
          <a:ln/>
        </p:spPr>
        <p:txBody>
          <a:bodyPr wrap="square" lIns="0" tIns="0" rIns="0" bIns="0" rtlCol="0" anchor="ctr"/>
          <a:lstStyle/>
          <a:p>
            <a:pPr indent="0" marL="0">
              <a:buNone/>
            </a:pPr>
            <a:r>
              <a:rPr lang="en-US" sz="1500" i="1" dirty="0">
                <a:solidFill>
                  <a:srgbClr val="1C2A52"/>
                </a:solidFill>
                <a:latin typeface="Calibri" pitchFamily="34" charset="0"/>
                <a:ea typeface="Calibri" pitchFamily="34" charset="-122"/>
                <a:cs typeface="Calibri" pitchFamily="34" charset="-120"/>
              </a:rPr>
              <a:t>Müfredat planlamasından sınavlara, danışmanlıktan anket ve toplantılara kadar eğitim süreçleri tek sistemde yönetilir.</a:t>
            </a:r>
            <a:endParaRPr lang="en-US" sz="15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Ameliyathanede cerrahi ekip">    </p:cNvPr>
          <p:cNvPicPr>
            <a:picLocks noChangeAspect="1"/>
          </p:cNvPicPr>
          <p:nvPr/>
        </p:nvPicPr>
        <p:blipFill>
          <a:blip r:embed="rId1"/>
          <a:stretch>
            <a:fillRect/>
          </a:stretch>
        </p:blipFill>
        <p:spPr>
          <a:xfrm>
            <a:off x="0" y="0"/>
            <a:ext cx="3840480" cy="6858000"/>
          </a:xfrm>
          <a:prstGeom prst="rect">
            <a:avLst/>
          </a:prstGeom>
        </p:spPr>
      </p:pic>
      <p:sp>
        <p:nvSpPr>
          <p:cNvPr id="3" name="Text 0"/>
          <p:cNvSpPr txBox="1"/>
          <p:nvPr>
            <p:ph idx="100" type="body" hasCustomPrompt="1"/>
          </p:nvPr>
        </p:nvSpPr>
        <p:spPr>
          <a:xfrm>
            <a:off x="4343400" y="365760"/>
            <a:ext cx="658368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UZMANLIK EĞİTİMİ</a:t>
            </a:r>
            <a:endParaRPr lang="en-US" sz="1200" dirty="0"/>
          </a:p>
        </p:txBody>
      </p:sp>
      <p:sp>
        <p:nvSpPr>
          <p:cNvPr id="4" name="Text 0"/>
          <p:cNvSpPr/>
          <p:nvPr>
            <p:ph idx="101" type="title" hasCustomPrompt="1"/>
          </p:nvPr>
        </p:nvSpPr>
        <p:spPr>
          <a:xfrm>
            <a:off x="4343400" y="640080"/>
            <a:ext cx="667512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Akredite uzmanlık programları</a:t>
            </a:r>
            <a:endParaRPr lang="en-US" sz="2800" dirty="0"/>
          </a:p>
        </p:txBody>
      </p:sp>
      <p:sp>
        <p:nvSpPr>
          <p:cNvPr id="5" name="Text 2"/>
          <p:cNvSpPr txBox="1"/>
          <p:nvPr/>
        </p:nvSpPr>
        <p:spPr>
          <a:xfrm>
            <a:off x="4343400" y="1371600"/>
            <a:ext cx="7223760" cy="310896"/>
          </a:xfrm>
          <a:prstGeom prst="rect">
            <a:avLst/>
          </a:prstGeom>
          <a:noFill/>
          <a:ln/>
        </p:spPr>
        <p:txBody>
          <a:bodyPr wrap="square" lIns="0" tIns="0" rIns="0" bIns="0" rtlCol="0" anchor="t"/>
          <a:lstStyle/>
          <a:p>
            <a:pPr indent="0" marL="0">
              <a:buNone/>
            </a:pPr>
            <a:r>
              <a:rPr lang="en-US" sz="1400" dirty="0">
                <a:solidFill>
                  <a:srgbClr val="5C667A"/>
                </a:solidFill>
                <a:latin typeface="Calibri" pitchFamily="34" charset="0"/>
                <a:ea typeface="Calibri" pitchFamily="34" charset="-122"/>
                <a:cs typeface="Calibri" pitchFamily="34" charset="-120"/>
              </a:rPr>
              <a:t>2026 itibarıyla uzmanlık eğitimi akredite 11 anabilim ve bilim dalı</a:t>
            </a:r>
            <a:endParaRPr lang="en-US" sz="1400" dirty="0"/>
          </a:p>
        </p:txBody>
      </p:sp>
      <p:sp>
        <p:nvSpPr>
          <p:cNvPr id="6" name="Text 3"/>
          <p:cNvSpPr txBox="1"/>
          <p:nvPr/>
        </p:nvSpPr>
        <p:spPr>
          <a:xfrm>
            <a:off x="4343400" y="184708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01</a:t>
            </a:r>
            <a:endParaRPr lang="en-US" sz="1500" dirty="0"/>
          </a:p>
        </p:txBody>
      </p:sp>
      <p:sp>
        <p:nvSpPr>
          <p:cNvPr id="7" name="Text 4"/>
          <p:cNvSpPr txBox="1"/>
          <p:nvPr/>
        </p:nvSpPr>
        <p:spPr>
          <a:xfrm>
            <a:off x="4800600" y="182880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Acil Tıp</a:t>
            </a:r>
            <a:endParaRPr lang="en-US" sz="1450" dirty="0"/>
          </a:p>
        </p:txBody>
      </p:sp>
      <p:sp>
        <p:nvSpPr>
          <p:cNvPr id="8" name="Text 5"/>
          <p:cNvSpPr txBox="1"/>
          <p:nvPr/>
        </p:nvSpPr>
        <p:spPr>
          <a:xfrm>
            <a:off x="4800600" y="215798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Kritik bakım ve acil müdahale eğitimi</a:t>
            </a:r>
            <a:endParaRPr lang="en-US" sz="1200" dirty="0"/>
          </a:p>
        </p:txBody>
      </p:sp>
      <p:sp>
        <p:nvSpPr>
          <p:cNvPr id="9" name="Text 6"/>
          <p:cNvSpPr txBox="1"/>
          <p:nvPr/>
        </p:nvSpPr>
        <p:spPr>
          <a:xfrm>
            <a:off x="4343400" y="257860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02</a:t>
            </a:r>
            <a:endParaRPr lang="en-US" sz="1500" dirty="0"/>
          </a:p>
        </p:txBody>
      </p:sp>
      <p:sp>
        <p:nvSpPr>
          <p:cNvPr id="10" name="Text 7"/>
          <p:cNvSpPr txBox="1"/>
          <p:nvPr/>
        </p:nvSpPr>
        <p:spPr>
          <a:xfrm>
            <a:off x="4800600" y="256032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Algoloji (Bilim Dalı)</a:t>
            </a:r>
            <a:endParaRPr lang="en-US" sz="1450" dirty="0"/>
          </a:p>
        </p:txBody>
      </p:sp>
      <p:sp>
        <p:nvSpPr>
          <p:cNvPr id="11" name="Text 8"/>
          <p:cNvSpPr txBox="1"/>
          <p:nvPr/>
        </p:nvSpPr>
        <p:spPr>
          <a:xfrm>
            <a:off x="4800600" y="288950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İleri düzey ağrı tedavisi ve yönetimi</a:t>
            </a:r>
            <a:endParaRPr lang="en-US" sz="1200" dirty="0"/>
          </a:p>
        </p:txBody>
      </p:sp>
      <p:sp>
        <p:nvSpPr>
          <p:cNvPr id="12" name="Text 9"/>
          <p:cNvSpPr txBox="1"/>
          <p:nvPr/>
        </p:nvSpPr>
        <p:spPr>
          <a:xfrm>
            <a:off x="4343400" y="331012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03</a:t>
            </a:r>
            <a:endParaRPr lang="en-US" sz="1500" dirty="0"/>
          </a:p>
        </p:txBody>
      </p:sp>
      <p:sp>
        <p:nvSpPr>
          <p:cNvPr id="13" name="Text 10"/>
          <p:cNvSpPr txBox="1"/>
          <p:nvPr/>
        </p:nvSpPr>
        <p:spPr>
          <a:xfrm>
            <a:off x="4800600" y="329184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Anesteziyoloji ve Reanimasyon</a:t>
            </a:r>
            <a:endParaRPr lang="en-US" sz="1450" dirty="0"/>
          </a:p>
        </p:txBody>
      </p:sp>
      <p:sp>
        <p:nvSpPr>
          <p:cNvPr id="14" name="Text 11"/>
          <p:cNvSpPr txBox="1"/>
          <p:nvPr/>
        </p:nvSpPr>
        <p:spPr>
          <a:xfrm>
            <a:off x="4800600" y="362102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ESAIC uluslararası akreditasyonu</a:t>
            </a:r>
            <a:endParaRPr lang="en-US" sz="1200" dirty="0"/>
          </a:p>
        </p:txBody>
      </p:sp>
      <p:sp>
        <p:nvSpPr>
          <p:cNvPr id="15" name="Text 12"/>
          <p:cNvSpPr txBox="1"/>
          <p:nvPr/>
        </p:nvSpPr>
        <p:spPr>
          <a:xfrm>
            <a:off x="4343400" y="404164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04</a:t>
            </a:r>
            <a:endParaRPr lang="en-US" sz="1500" dirty="0"/>
          </a:p>
        </p:txBody>
      </p:sp>
      <p:sp>
        <p:nvSpPr>
          <p:cNvPr id="16" name="Text 13"/>
          <p:cNvSpPr txBox="1"/>
          <p:nvPr/>
        </p:nvSpPr>
        <p:spPr>
          <a:xfrm>
            <a:off x="4800600" y="402336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Genel Cerrahi</a:t>
            </a:r>
            <a:endParaRPr lang="en-US" sz="1450" dirty="0"/>
          </a:p>
        </p:txBody>
      </p:sp>
      <p:sp>
        <p:nvSpPr>
          <p:cNvPr id="17" name="Text 14"/>
          <p:cNvSpPr txBox="1"/>
          <p:nvPr/>
        </p:nvSpPr>
        <p:spPr>
          <a:xfrm>
            <a:off x="4800600" y="435254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Kapsamlı cerrahi ve onkolojik uzmanlık</a:t>
            </a:r>
            <a:endParaRPr lang="en-US" sz="1200" dirty="0"/>
          </a:p>
        </p:txBody>
      </p:sp>
      <p:sp>
        <p:nvSpPr>
          <p:cNvPr id="18" name="Text 15"/>
          <p:cNvSpPr txBox="1"/>
          <p:nvPr/>
        </p:nvSpPr>
        <p:spPr>
          <a:xfrm>
            <a:off x="4343400" y="477316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05</a:t>
            </a:r>
            <a:endParaRPr lang="en-US" sz="1500" dirty="0"/>
          </a:p>
        </p:txBody>
      </p:sp>
      <p:sp>
        <p:nvSpPr>
          <p:cNvPr id="19" name="Text 16"/>
          <p:cNvSpPr txBox="1"/>
          <p:nvPr/>
        </p:nvSpPr>
        <p:spPr>
          <a:xfrm>
            <a:off x="4800600" y="475488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Göğüs Cerrahisi</a:t>
            </a:r>
            <a:endParaRPr lang="en-US" sz="1450" dirty="0"/>
          </a:p>
        </p:txBody>
      </p:sp>
      <p:sp>
        <p:nvSpPr>
          <p:cNvPr id="20" name="Text 17"/>
          <p:cNvSpPr txBox="1"/>
          <p:nvPr/>
        </p:nvSpPr>
        <p:spPr>
          <a:xfrm>
            <a:off x="4800600" y="508406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İleri torasik cerrahi ve girişimsel eğitim</a:t>
            </a:r>
            <a:endParaRPr lang="en-US" sz="1200" dirty="0"/>
          </a:p>
        </p:txBody>
      </p:sp>
      <p:sp>
        <p:nvSpPr>
          <p:cNvPr id="21" name="Text 18"/>
          <p:cNvSpPr txBox="1"/>
          <p:nvPr/>
        </p:nvSpPr>
        <p:spPr>
          <a:xfrm>
            <a:off x="4343400" y="550468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06</a:t>
            </a:r>
            <a:endParaRPr lang="en-US" sz="1500" dirty="0"/>
          </a:p>
        </p:txBody>
      </p:sp>
      <p:sp>
        <p:nvSpPr>
          <p:cNvPr id="22" name="Text 19"/>
          <p:cNvSpPr txBox="1"/>
          <p:nvPr/>
        </p:nvSpPr>
        <p:spPr>
          <a:xfrm>
            <a:off x="4800600" y="548640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Halk Sağlığı</a:t>
            </a:r>
            <a:endParaRPr lang="en-US" sz="1450" dirty="0"/>
          </a:p>
        </p:txBody>
      </p:sp>
      <p:sp>
        <p:nvSpPr>
          <p:cNvPr id="23" name="Text 20"/>
          <p:cNvSpPr txBox="1"/>
          <p:nvPr/>
        </p:nvSpPr>
        <p:spPr>
          <a:xfrm>
            <a:off x="4800600" y="581558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Toplum sağlığı ve epidemiyoloji yetkinliği</a:t>
            </a:r>
            <a:endParaRPr lang="en-US" sz="1200" dirty="0"/>
          </a:p>
        </p:txBody>
      </p:sp>
      <p:sp>
        <p:nvSpPr>
          <p:cNvPr id="24" name="Text 21"/>
          <p:cNvSpPr txBox="1"/>
          <p:nvPr/>
        </p:nvSpPr>
        <p:spPr>
          <a:xfrm>
            <a:off x="8046720" y="184708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07</a:t>
            </a:r>
            <a:endParaRPr lang="en-US" sz="1500" dirty="0"/>
          </a:p>
        </p:txBody>
      </p:sp>
      <p:sp>
        <p:nvSpPr>
          <p:cNvPr id="25" name="Text 22"/>
          <p:cNvSpPr txBox="1"/>
          <p:nvPr/>
        </p:nvSpPr>
        <p:spPr>
          <a:xfrm>
            <a:off x="8503920" y="182880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Kardiyoloji</a:t>
            </a:r>
            <a:endParaRPr lang="en-US" sz="1450" dirty="0"/>
          </a:p>
        </p:txBody>
      </p:sp>
      <p:sp>
        <p:nvSpPr>
          <p:cNvPr id="26" name="Text 23"/>
          <p:cNvSpPr txBox="1"/>
          <p:nvPr/>
        </p:nvSpPr>
        <p:spPr>
          <a:xfrm>
            <a:off x="8503920" y="215798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Kardiyovasküler tanı ve tedavi</a:t>
            </a:r>
            <a:endParaRPr lang="en-US" sz="1200" dirty="0"/>
          </a:p>
        </p:txBody>
      </p:sp>
      <p:sp>
        <p:nvSpPr>
          <p:cNvPr id="27" name="Text 24"/>
          <p:cNvSpPr txBox="1"/>
          <p:nvPr/>
        </p:nvSpPr>
        <p:spPr>
          <a:xfrm>
            <a:off x="8046720" y="257860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08</a:t>
            </a:r>
            <a:endParaRPr lang="en-US" sz="1500" dirty="0"/>
          </a:p>
        </p:txBody>
      </p:sp>
      <p:sp>
        <p:nvSpPr>
          <p:cNvPr id="28" name="Text 25"/>
          <p:cNvSpPr txBox="1"/>
          <p:nvPr/>
        </p:nvSpPr>
        <p:spPr>
          <a:xfrm>
            <a:off x="8503920" y="256032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Kulak Burun Boğaz Hastalıkları</a:t>
            </a:r>
            <a:endParaRPr lang="en-US" sz="1450" dirty="0"/>
          </a:p>
        </p:txBody>
      </p:sp>
      <p:sp>
        <p:nvSpPr>
          <p:cNvPr id="29" name="Text 26"/>
          <p:cNvSpPr txBox="1"/>
          <p:nvPr/>
        </p:nvSpPr>
        <p:spPr>
          <a:xfrm>
            <a:off x="8503920" y="288950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KBB ve baş-boyun cerrahisi</a:t>
            </a:r>
            <a:endParaRPr lang="en-US" sz="1200" dirty="0"/>
          </a:p>
        </p:txBody>
      </p:sp>
      <p:sp>
        <p:nvSpPr>
          <p:cNvPr id="30" name="Text 27"/>
          <p:cNvSpPr txBox="1"/>
          <p:nvPr/>
        </p:nvSpPr>
        <p:spPr>
          <a:xfrm>
            <a:off x="8046720" y="331012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09</a:t>
            </a:r>
            <a:endParaRPr lang="en-US" sz="1500" dirty="0"/>
          </a:p>
        </p:txBody>
      </p:sp>
      <p:sp>
        <p:nvSpPr>
          <p:cNvPr id="31" name="Text 28"/>
          <p:cNvSpPr txBox="1"/>
          <p:nvPr/>
        </p:nvSpPr>
        <p:spPr>
          <a:xfrm>
            <a:off x="8503920" y="329184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Ortopedi ve Travmatoloji</a:t>
            </a:r>
            <a:endParaRPr lang="en-US" sz="1450" dirty="0"/>
          </a:p>
        </p:txBody>
      </p:sp>
      <p:sp>
        <p:nvSpPr>
          <p:cNvPr id="32" name="Text 29"/>
          <p:cNvSpPr txBox="1"/>
          <p:nvPr/>
        </p:nvSpPr>
        <p:spPr>
          <a:xfrm>
            <a:off x="8503920" y="362102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Kapsamlı kas-iskelet cerrahisi</a:t>
            </a:r>
            <a:endParaRPr lang="en-US" sz="1200" dirty="0"/>
          </a:p>
        </p:txBody>
      </p:sp>
      <p:sp>
        <p:nvSpPr>
          <p:cNvPr id="33" name="Text 30"/>
          <p:cNvSpPr txBox="1"/>
          <p:nvPr/>
        </p:nvSpPr>
        <p:spPr>
          <a:xfrm>
            <a:off x="8046720" y="404164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10</a:t>
            </a:r>
            <a:endParaRPr lang="en-US" sz="1500" dirty="0"/>
          </a:p>
        </p:txBody>
      </p:sp>
      <p:sp>
        <p:nvSpPr>
          <p:cNvPr id="34" name="Text 31"/>
          <p:cNvSpPr txBox="1"/>
          <p:nvPr/>
        </p:nvSpPr>
        <p:spPr>
          <a:xfrm>
            <a:off x="8503920" y="402336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Plastik, Rekonstrüktif ve Estetik Cerrahi</a:t>
            </a:r>
            <a:endParaRPr lang="en-US" sz="1450" dirty="0"/>
          </a:p>
        </p:txBody>
      </p:sp>
      <p:sp>
        <p:nvSpPr>
          <p:cNvPr id="35" name="Text 32"/>
          <p:cNvSpPr txBox="1"/>
          <p:nvPr/>
        </p:nvSpPr>
        <p:spPr>
          <a:xfrm>
            <a:off x="8503920" y="435254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İleri rekonstrüksiyon ve mikrocerrahi</a:t>
            </a:r>
            <a:endParaRPr lang="en-US" sz="1200" dirty="0"/>
          </a:p>
        </p:txBody>
      </p:sp>
      <p:sp>
        <p:nvSpPr>
          <p:cNvPr id="36" name="Text 33"/>
          <p:cNvSpPr txBox="1"/>
          <p:nvPr/>
        </p:nvSpPr>
        <p:spPr>
          <a:xfrm>
            <a:off x="8046720" y="4773168"/>
            <a:ext cx="411480" cy="320040"/>
          </a:xfrm>
          <a:prstGeom prst="rect">
            <a:avLst/>
          </a:prstGeom>
          <a:noFill/>
          <a:ln/>
        </p:spPr>
        <p:txBody>
          <a:bodyPr wrap="square" lIns="0" tIns="0" rIns="0" bIns="0" rtlCol="0" anchor="t"/>
          <a:lstStyle/>
          <a:p>
            <a:pPr indent="0" marL="0">
              <a:buNone/>
            </a:pPr>
            <a:r>
              <a:rPr lang="en-US" sz="1500" b="1" dirty="0">
                <a:solidFill>
                  <a:srgbClr val="C2560F"/>
                </a:solidFill>
                <a:latin typeface="Cambria" pitchFamily="34" charset="0"/>
                <a:ea typeface="Cambria" pitchFamily="34" charset="-122"/>
                <a:cs typeface="Cambria" pitchFamily="34" charset="-120"/>
              </a:rPr>
              <a:t>11</a:t>
            </a:r>
            <a:endParaRPr lang="en-US" sz="1500" dirty="0"/>
          </a:p>
        </p:txBody>
      </p:sp>
      <p:sp>
        <p:nvSpPr>
          <p:cNvPr id="37" name="Text 34"/>
          <p:cNvSpPr txBox="1"/>
          <p:nvPr/>
        </p:nvSpPr>
        <p:spPr>
          <a:xfrm>
            <a:off x="8503920" y="4754880"/>
            <a:ext cx="3200400" cy="347472"/>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Radyoloji</a:t>
            </a:r>
            <a:endParaRPr lang="en-US" sz="1450" dirty="0"/>
          </a:p>
        </p:txBody>
      </p:sp>
      <p:sp>
        <p:nvSpPr>
          <p:cNvPr id="38" name="Text 35"/>
          <p:cNvSpPr txBox="1"/>
          <p:nvPr/>
        </p:nvSpPr>
        <p:spPr>
          <a:xfrm>
            <a:off x="8503920" y="5084064"/>
            <a:ext cx="3200400" cy="310896"/>
          </a:xfrm>
          <a:prstGeom prst="rect">
            <a:avLst/>
          </a:prstGeom>
          <a:noFill/>
          <a:ln/>
        </p:spPr>
        <p:txBody>
          <a:bodyPr wrap="square" lIns="0" tIns="0" rIns="0" bIns="0" rtlCol="0" anchor="t"/>
          <a:lstStyle/>
          <a:p>
            <a:pPr indent="0" marL="0">
              <a:buNone/>
            </a:pPr>
            <a:r>
              <a:rPr lang="en-US" sz="1200" dirty="0">
                <a:solidFill>
                  <a:srgbClr val="5C667A"/>
                </a:solidFill>
                <a:latin typeface="Calibri" pitchFamily="34" charset="0"/>
                <a:ea typeface="Calibri" pitchFamily="34" charset="-122"/>
                <a:cs typeface="Calibri" pitchFamily="34" charset="-120"/>
              </a:rPr>
              <a:t>Gelişmiş tıbbi görüntüleme ve tanı</a:t>
            </a:r>
            <a:endParaRPr lang="en-US" sz="1200" dirty="0"/>
          </a:p>
        </p:txBody>
      </p:sp>
      <p:sp>
        <p:nvSpPr>
          <p:cNvPr id="39" name="Shape 36"/>
          <p:cNvSpPr/>
          <p:nvPr/>
        </p:nvSpPr>
        <p:spPr>
          <a:xfrm>
            <a:off x="8046720" y="5431536"/>
            <a:ext cx="3593592" cy="768096"/>
          </a:xfrm>
          <a:prstGeom prst="roundRect">
            <a:avLst>
              <a:gd name="adj" fmla="val 14286"/>
            </a:avLst>
          </a:prstGeom>
          <a:solidFill>
            <a:srgbClr val="1C2A52"/>
          </a:solidFill>
          <a:ln w="12700">
            <a:solidFill>
              <a:srgbClr val="1C2A52"/>
            </a:solidFill>
            <a:prstDash val="solid"/>
          </a:ln>
        </p:spPr>
      </p:sp>
      <p:sp>
        <p:nvSpPr>
          <p:cNvPr id="40" name="Text 37"/>
          <p:cNvSpPr txBox="1"/>
          <p:nvPr/>
        </p:nvSpPr>
        <p:spPr>
          <a:xfrm>
            <a:off x="8247888" y="5449824"/>
            <a:ext cx="731520" cy="731520"/>
          </a:xfrm>
          <a:prstGeom prst="rect">
            <a:avLst/>
          </a:prstGeom>
          <a:noFill/>
          <a:ln/>
        </p:spPr>
        <p:txBody>
          <a:bodyPr wrap="square" lIns="0" tIns="0" rIns="0" bIns="0" rtlCol="0" anchor="ctr"/>
          <a:lstStyle/>
          <a:p>
            <a:pPr indent="0" marL="0">
              <a:buNone/>
            </a:pPr>
            <a:r>
              <a:rPr lang="en-US" sz="3000" b="1" dirty="0">
                <a:solidFill>
                  <a:srgbClr val="E8731F"/>
                </a:solidFill>
                <a:latin typeface="Cambria" pitchFamily="34" charset="0"/>
                <a:ea typeface="Cambria" pitchFamily="34" charset="-122"/>
                <a:cs typeface="Cambria" pitchFamily="34" charset="-120"/>
              </a:rPr>
              <a:t>11</a:t>
            </a:r>
            <a:endParaRPr lang="en-US" sz="3000" dirty="0"/>
          </a:p>
        </p:txBody>
      </p:sp>
      <p:sp>
        <p:nvSpPr>
          <p:cNvPr id="41" name="Text 38"/>
          <p:cNvSpPr txBox="1"/>
          <p:nvPr/>
        </p:nvSpPr>
        <p:spPr>
          <a:xfrm>
            <a:off x="8915400" y="5504688"/>
            <a:ext cx="2606040" cy="621792"/>
          </a:xfrm>
          <a:prstGeom prst="rect">
            <a:avLst/>
          </a:prstGeom>
          <a:noFill/>
          <a:ln/>
        </p:spPr>
        <p:txBody>
          <a:bodyPr wrap="square" lIns="0" tIns="0" rIns="0" bIns="0" rtlCol="0" anchor="ctr"/>
          <a:lstStyle/>
          <a:p>
            <a:pPr indent="0" marL="0">
              <a:buNone/>
            </a:pPr>
            <a:r>
              <a:rPr lang="en-US" sz="1250" dirty="0">
                <a:solidFill>
                  <a:srgbClr val="FFFFFF"/>
                </a:solidFill>
                <a:latin typeface="Calibri" pitchFamily="34" charset="0"/>
                <a:ea typeface="Calibri" pitchFamily="34" charset="-122"/>
                <a:cs typeface="Calibri" pitchFamily="34" charset="-120"/>
              </a:rPr>
              <a:t>akredite uzmanlık eğitimi programı</a:t>
            </a:r>
            <a:endParaRPr lang="en-US" sz="12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ARAŞTIRMA</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Bilimsel üretim (2024-2026)</a:t>
            </a:r>
            <a:endParaRPr lang="en-US" sz="2800" dirty="0"/>
          </a:p>
        </p:txBody>
      </p:sp>
      <p:sp>
        <p:nvSpPr>
          <p:cNvPr id="4" name="Text 2"/>
          <p:cNvSpPr txBox="1"/>
          <p:nvPr/>
        </p:nvSpPr>
        <p:spPr>
          <a:xfrm>
            <a:off x="548640" y="1444752"/>
            <a:ext cx="6949440" cy="292608"/>
          </a:xfrm>
          <a:prstGeom prst="rect">
            <a:avLst/>
          </a:prstGeom>
          <a:noFill/>
          <a:ln/>
        </p:spPr>
        <p:txBody>
          <a:bodyPr wrap="square" lIns="0" tIns="0" rIns="0" bIns="0" rtlCol="0" anchor="t"/>
          <a:lstStyle/>
          <a:p>
            <a:pPr indent="0" marL="0">
              <a:buNone/>
            </a:pPr>
            <a:r>
              <a:rPr lang="en-US" sz="1400" b="1" dirty="0">
                <a:solidFill>
                  <a:srgbClr val="1C2A52"/>
                </a:solidFill>
                <a:latin typeface="Calibri" pitchFamily="34" charset="0"/>
                <a:ea typeface="Calibri" pitchFamily="34" charset="-122"/>
                <a:cs typeface="Calibri" pitchFamily="34" charset="-120"/>
              </a:rPr>
              <a:t>Yıllara ve bölümlere göre makale sayısı</a:t>
            </a:r>
            <a:endParaRPr lang="en-US" sz="1400" dirty="0"/>
          </a:p>
        </p:txBody>
      </p:sp>
      <p:graphicFrame>
        <p:nvGraphicFramePr>
          <p:cNvPr id="5" name="Chart 0" descr="Yıllara ve bölümlere göre makale sayısı"/>
          <p:cNvGraphicFramePr/>
          <p:nvPr/>
        </p:nvGraphicFramePr>
        <p:xfrm>
          <a:off x="411480" y="1783080"/>
          <a:ext cx="7223760" cy="4160520"/>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8001000" y="1554480"/>
            <a:ext cx="3639312" cy="1261872"/>
          </a:xfrm>
          <a:prstGeom prst="roundRect">
            <a:avLst>
              <a:gd name="adj" fmla="val 8696"/>
            </a:avLst>
          </a:prstGeom>
          <a:solidFill>
            <a:srgbClr val="1C2A52"/>
          </a:solidFill>
          <a:ln w="12700">
            <a:solidFill>
              <a:srgbClr val="1C2A52"/>
            </a:solidFill>
            <a:prstDash val="solid"/>
          </a:ln>
        </p:spPr>
      </p:sp>
      <p:sp>
        <p:nvSpPr>
          <p:cNvPr id="7" name="Text 4"/>
          <p:cNvSpPr txBox="1"/>
          <p:nvPr/>
        </p:nvSpPr>
        <p:spPr>
          <a:xfrm>
            <a:off x="8275320" y="1682496"/>
            <a:ext cx="3200400" cy="566928"/>
          </a:xfrm>
          <a:prstGeom prst="rect">
            <a:avLst/>
          </a:prstGeom>
          <a:noFill/>
          <a:ln/>
        </p:spPr>
        <p:txBody>
          <a:bodyPr wrap="square" lIns="0" tIns="0" rIns="0" bIns="0" rtlCol="0" anchor="ctr"/>
          <a:lstStyle/>
          <a:p>
            <a:pPr indent="0" marL="0">
              <a:buNone/>
            </a:pPr>
            <a:r>
              <a:rPr lang="en-US" sz="3400" b="1" dirty="0">
                <a:solidFill>
                  <a:srgbClr val="E8731F"/>
                </a:solidFill>
                <a:latin typeface="Cambria" pitchFamily="34" charset="0"/>
                <a:ea typeface="Cambria" pitchFamily="34" charset="-122"/>
                <a:cs typeface="Cambria" pitchFamily="34" charset="-120"/>
              </a:rPr>
              <a:t>1.243</a:t>
            </a:r>
            <a:endParaRPr lang="en-US" sz="3400" dirty="0"/>
          </a:p>
        </p:txBody>
      </p:sp>
      <p:sp>
        <p:nvSpPr>
          <p:cNvPr id="8" name="Text 5"/>
          <p:cNvSpPr txBox="1"/>
          <p:nvPr/>
        </p:nvSpPr>
        <p:spPr>
          <a:xfrm>
            <a:off x="8275320" y="2249424"/>
            <a:ext cx="3200400" cy="457200"/>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makale (2024-2026)</a:t>
            </a:r>
            <a:endParaRPr lang="en-US" sz="1350" dirty="0"/>
          </a:p>
        </p:txBody>
      </p:sp>
      <p:sp>
        <p:nvSpPr>
          <p:cNvPr id="9" name="Shape 6"/>
          <p:cNvSpPr/>
          <p:nvPr/>
        </p:nvSpPr>
        <p:spPr>
          <a:xfrm>
            <a:off x="8001000" y="2999232"/>
            <a:ext cx="3639312" cy="1261872"/>
          </a:xfrm>
          <a:prstGeom prst="roundRect">
            <a:avLst>
              <a:gd name="adj" fmla="val 8696"/>
            </a:avLst>
          </a:prstGeom>
          <a:solidFill>
            <a:srgbClr val="EEF1F7"/>
          </a:solidFill>
          <a:ln w="12700">
            <a:solidFill>
              <a:srgbClr val="EEF1F7"/>
            </a:solidFill>
            <a:prstDash val="solid"/>
          </a:ln>
        </p:spPr>
      </p:sp>
      <p:sp>
        <p:nvSpPr>
          <p:cNvPr id="10" name="Text 7"/>
          <p:cNvSpPr txBox="1"/>
          <p:nvPr/>
        </p:nvSpPr>
        <p:spPr>
          <a:xfrm>
            <a:off x="8275320" y="3127248"/>
            <a:ext cx="3200400" cy="566928"/>
          </a:xfrm>
          <a:prstGeom prst="rect">
            <a:avLst/>
          </a:prstGeom>
          <a:noFill/>
          <a:ln/>
        </p:spPr>
        <p:txBody>
          <a:bodyPr wrap="square" lIns="0" tIns="0" rIns="0" bIns="0" rtlCol="0" anchor="ctr"/>
          <a:lstStyle/>
          <a:p>
            <a:pPr indent="0" marL="0">
              <a:buNone/>
            </a:pPr>
            <a:r>
              <a:rPr lang="en-US" sz="3400" b="1" dirty="0">
                <a:solidFill>
                  <a:srgbClr val="1C2A52"/>
                </a:solidFill>
                <a:latin typeface="Cambria" pitchFamily="34" charset="0"/>
                <a:ea typeface="Cambria" pitchFamily="34" charset="-122"/>
                <a:cs typeface="Cambria" pitchFamily="34" charset="-120"/>
              </a:rPr>
              <a:t>805</a:t>
            </a:r>
            <a:endParaRPr lang="en-US" sz="3400" dirty="0"/>
          </a:p>
        </p:txBody>
      </p:sp>
      <p:sp>
        <p:nvSpPr>
          <p:cNvPr id="11" name="Text 8"/>
          <p:cNvSpPr txBox="1"/>
          <p:nvPr/>
        </p:nvSpPr>
        <p:spPr>
          <a:xfrm>
            <a:off x="8275320" y="3694176"/>
            <a:ext cx="3200400" cy="45720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SCI, SCI-E ve SSCI kapsamında (%65)</a:t>
            </a:r>
            <a:endParaRPr lang="en-US" sz="1350" dirty="0"/>
          </a:p>
        </p:txBody>
      </p:sp>
      <p:sp>
        <p:nvSpPr>
          <p:cNvPr id="12" name="Shape 9"/>
          <p:cNvSpPr/>
          <p:nvPr/>
        </p:nvSpPr>
        <p:spPr>
          <a:xfrm>
            <a:off x="8001000" y="4443984"/>
            <a:ext cx="3639312" cy="1261872"/>
          </a:xfrm>
          <a:prstGeom prst="roundRect">
            <a:avLst>
              <a:gd name="adj" fmla="val 8696"/>
            </a:avLst>
          </a:prstGeom>
          <a:solidFill>
            <a:srgbClr val="EEF1F7"/>
          </a:solidFill>
          <a:ln w="12700">
            <a:solidFill>
              <a:srgbClr val="EEF1F7"/>
            </a:solidFill>
            <a:prstDash val="solid"/>
          </a:ln>
        </p:spPr>
      </p:sp>
      <p:sp>
        <p:nvSpPr>
          <p:cNvPr id="13" name="Text 10"/>
          <p:cNvSpPr txBox="1"/>
          <p:nvPr/>
        </p:nvSpPr>
        <p:spPr>
          <a:xfrm>
            <a:off x="8275320" y="4572000"/>
            <a:ext cx="3200400" cy="566928"/>
          </a:xfrm>
          <a:prstGeom prst="rect">
            <a:avLst/>
          </a:prstGeom>
          <a:noFill/>
          <a:ln/>
        </p:spPr>
        <p:txBody>
          <a:bodyPr wrap="square" lIns="0" tIns="0" rIns="0" bIns="0" rtlCol="0" anchor="ctr"/>
          <a:lstStyle/>
          <a:p>
            <a:pPr indent="0" marL="0">
              <a:buNone/>
            </a:pPr>
            <a:r>
              <a:rPr lang="en-US" sz="3400" b="1" dirty="0">
                <a:solidFill>
                  <a:srgbClr val="1C2A52"/>
                </a:solidFill>
                <a:latin typeface="Cambria" pitchFamily="34" charset="0"/>
                <a:ea typeface="Cambria" pitchFamily="34" charset="-122"/>
                <a:cs typeface="Cambria" pitchFamily="34" charset="-120"/>
              </a:rPr>
              <a:t>90</a:t>
            </a:r>
            <a:endParaRPr lang="en-US" sz="3400" dirty="0"/>
          </a:p>
        </p:txBody>
      </p:sp>
      <p:sp>
        <p:nvSpPr>
          <p:cNvPr id="14" name="Text 11"/>
          <p:cNvSpPr txBox="1"/>
          <p:nvPr/>
        </p:nvSpPr>
        <p:spPr>
          <a:xfrm>
            <a:off x="8275320" y="5138928"/>
            <a:ext cx="3200400" cy="45720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araştırma projesi, 42’si uluslararası</a:t>
            </a:r>
            <a:endParaRPr lang="en-US" sz="1350" dirty="0"/>
          </a:p>
        </p:txBody>
      </p:sp>
      <p:sp>
        <p:nvSpPr>
          <p:cNvPr id="15" name="Text 12"/>
          <p:cNvSpPr txBox="1"/>
          <p:nvPr/>
        </p:nvSpPr>
        <p:spPr>
          <a:xfrm>
            <a:off x="548640" y="6053328"/>
            <a:ext cx="10972800" cy="274320"/>
          </a:xfrm>
          <a:prstGeom prst="rect">
            <a:avLst/>
          </a:prstGeom>
          <a:noFill/>
          <a:ln/>
        </p:spPr>
        <p:txBody>
          <a:bodyPr wrap="square" lIns="0" tIns="0" rIns="0" bIns="0" rtlCol="0" anchor="t"/>
          <a:lstStyle/>
          <a:p>
            <a:pPr indent="0" marL="0">
              <a:buNone/>
            </a:pPr>
            <a:r>
              <a:rPr lang="en-US" sz="1050" i="1" dirty="0">
                <a:solidFill>
                  <a:srgbClr val="5C667A"/>
                </a:solidFill>
                <a:latin typeface="Calibri" pitchFamily="34" charset="0"/>
                <a:ea typeface="Calibri" pitchFamily="34" charset="-122"/>
                <a:cs typeface="Calibri" pitchFamily="34" charset="-120"/>
              </a:rPr>
              <a:t>* 2026 verileri Ekim 2026 itibarıyladır. Kaynak: fakülte akademik personel yayın ve proje verileri.</a:t>
            </a:r>
            <a:endParaRPr lang="en-US" sz="10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SAĞLIK HİZMETİ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Mersin Üniversitesi Hastanesi</a:t>
            </a:r>
            <a:endParaRPr lang="en-US" sz="2800" dirty="0"/>
          </a:p>
        </p:txBody>
      </p:sp>
      <p:pic>
        <p:nvPicPr>
          <p:cNvPr id="4" name="Image 0" descr="Mersin Üniversitesi Hastanesi">    </p:cNvPr>
          <p:cNvPicPr>
            <a:picLocks noChangeAspect="1"/>
          </p:cNvPicPr>
          <p:nvPr/>
        </p:nvPicPr>
        <p:blipFill>
          <a:blip r:embed="rId1"/>
          <a:stretch>
            <a:fillRect/>
          </a:stretch>
        </p:blipFill>
        <p:spPr>
          <a:xfrm>
            <a:off x="548640" y="1481328"/>
            <a:ext cx="5715000" cy="2514600"/>
          </a:xfrm>
          <a:prstGeom prst="rect">
            <a:avLst/>
          </a:prstGeom>
        </p:spPr>
      </p:pic>
      <p:sp>
        <p:nvSpPr>
          <p:cNvPr id="5" name="Shape 2"/>
          <p:cNvSpPr/>
          <p:nvPr/>
        </p:nvSpPr>
        <p:spPr>
          <a:xfrm>
            <a:off x="548640" y="1481328"/>
            <a:ext cx="5715000" cy="2514600"/>
          </a:xfrm>
          <a:prstGeom prst="rect">
            <a:avLst/>
          </a:prstGeom>
          <a:ln w="9525">
            <a:solidFill>
              <a:srgbClr val="D5DAE5"/>
            </a:solidFill>
            <a:prstDash val="solid"/>
          </a:ln>
        </p:spPr>
      </p:sp>
      <p:pic>
        <p:nvPicPr>
          <p:cNvPr id="6" name="Image 1" descr="Yoğun bakım ünitesi">    </p:cNvPr>
          <p:cNvPicPr>
            <a:picLocks noChangeAspect="1"/>
          </p:cNvPicPr>
          <p:nvPr/>
        </p:nvPicPr>
        <p:blipFill>
          <a:blip r:embed="rId2"/>
          <a:stretch>
            <a:fillRect/>
          </a:stretch>
        </p:blipFill>
        <p:spPr>
          <a:xfrm>
            <a:off x="6318504" y="1481328"/>
            <a:ext cx="2633472" cy="2514600"/>
          </a:xfrm>
          <a:prstGeom prst="rect">
            <a:avLst/>
          </a:prstGeom>
        </p:spPr>
      </p:pic>
      <p:pic>
        <p:nvPicPr>
          <p:cNvPr id="7" name="Image 2" descr="Radyoterapi cihazı">    </p:cNvPr>
          <p:cNvPicPr>
            <a:picLocks noChangeAspect="1"/>
          </p:cNvPicPr>
          <p:nvPr/>
        </p:nvPicPr>
        <p:blipFill>
          <a:blip r:embed="rId3"/>
          <a:stretch>
            <a:fillRect/>
          </a:stretch>
        </p:blipFill>
        <p:spPr>
          <a:xfrm>
            <a:off x="9006840" y="1481328"/>
            <a:ext cx="2633472" cy="2514600"/>
          </a:xfrm>
          <a:prstGeom prst="rect">
            <a:avLst/>
          </a:prstGeom>
        </p:spPr>
      </p:pic>
      <p:sp>
        <p:nvSpPr>
          <p:cNvPr id="8" name="Text 3"/>
          <p:cNvSpPr txBox="1"/>
          <p:nvPr/>
        </p:nvSpPr>
        <p:spPr>
          <a:xfrm>
            <a:off x="548640" y="4224528"/>
            <a:ext cx="2633472" cy="658368"/>
          </a:xfrm>
          <a:prstGeom prst="rect">
            <a:avLst/>
          </a:prstGeom>
          <a:noFill/>
          <a:ln/>
        </p:spPr>
        <p:txBody>
          <a:bodyPr wrap="square" lIns="0" tIns="0" rIns="0" bIns="0" rtlCol="0" anchor="b"/>
          <a:lstStyle/>
          <a:p>
            <a:pPr indent="0" marL="0">
              <a:buNone/>
            </a:pPr>
            <a:r>
              <a:rPr lang="en-US" sz="3600" b="1" dirty="0">
                <a:solidFill>
                  <a:srgbClr val="C2560F"/>
                </a:solidFill>
                <a:latin typeface="Cambria" pitchFamily="34" charset="0"/>
                <a:ea typeface="Cambria" pitchFamily="34" charset="-122"/>
                <a:cs typeface="Cambria" pitchFamily="34" charset="-120"/>
              </a:rPr>
              <a:t>840</a:t>
            </a:r>
            <a:endParaRPr lang="en-US" sz="3600" dirty="0"/>
          </a:p>
        </p:txBody>
      </p:sp>
      <p:sp>
        <p:nvSpPr>
          <p:cNvPr id="9" name="Text 4"/>
          <p:cNvSpPr txBox="1"/>
          <p:nvPr/>
        </p:nvSpPr>
        <p:spPr>
          <a:xfrm>
            <a:off x="548640" y="4919472"/>
            <a:ext cx="2633472"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yatak kapasitesi</a:t>
            </a:r>
            <a:endParaRPr lang="en-US" sz="1400" dirty="0"/>
          </a:p>
        </p:txBody>
      </p:sp>
      <p:sp>
        <p:nvSpPr>
          <p:cNvPr id="10" name="Text 5"/>
          <p:cNvSpPr txBox="1"/>
          <p:nvPr/>
        </p:nvSpPr>
        <p:spPr>
          <a:xfrm>
            <a:off x="3383280" y="4224528"/>
            <a:ext cx="2633472" cy="658368"/>
          </a:xfrm>
          <a:prstGeom prst="rect">
            <a:avLst/>
          </a:prstGeom>
          <a:noFill/>
          <a:ln/>
        </p:spPr>
        <p:txBody>
          <a:bodyPr wrap="square" lIns="0" tIns="0" rIns="0" bIns="0" rtlCol="0" anchor="b"/>
          <a:lstStyle/>
          <a:p>
            <a:pPr indent="0" marL="0">
              <a:buNone/>
            </a:pPr>
            <a:r>
              <a:rPr lang="en-US" sz="3600" b="1" dirty="0">
                <a:solidFill>
                  <a:srgbClr val="1C2A52"/>
                </a:solidFill>
                <a:latin typeface="Cambria" pitchFamily="34" charset="0"/>
                <a:ea typeface="Cambria" pitchFamily="34" charset="-122"/>
                <a:cs typeface="Cambria" pitchFamily="34" charset="-120"/>
              </a:rPr>
              <a:t>2014</a:t>
            </a:r>
            <a:endParaRPr lang="en-US" sz="3600" dirty="0"/>
          </a:p>
        </p:txBody>
      </p:sp>
      <p:sp>
        <p:nvSpPr>
          <p:cNvPr id="11" name="Text 6"/>
          <p:cNvSpPr txBox="1"/>
          <p:nvPr/>
        </p:nvSpPr>
        <p:spPr>
          <a:xfrm>
            <a:off x="3383280" y="4919472"/>
            <a:ext cx="2633472"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Çiftlikköy Yerleşkesi’ndeki yeni binada</a:t>
            </a:r>
            <a:endParaRPr lang="en-US" sz="1400" dirty="0"/>
          </a:p>
        </p:txBody>
      </p:sp>
      <p:sp>
        <p:nvSpPr>
          <p:cNvPr id="12" name="Text 7"/>
          <p:cNvSpPr txBox="1"/>
          <p:nvPr/>
        </p:nvSpPr>
        <p:spPr>
          <a:xfrm>
            <a:off x="6217920" y="4224528"/>
            <a:ext cx="2633472" cy="658368"/>
          </a:xfrm>
          <a:prstGeom prst="rect">
            <a:avLst/>
          </a:prstGeom>
          <a:noFill/>
          <a:ln/>
        </p:spPr>
        <p:txBody>
          <a:bodyPr wrap="square" lIns="0" tIns="0" rIns="0" bIns="0" rtlCol="0" anchor="b"/>
          <a:lstStyle/>
          <a:p>
            <a:pPr indent="0" marL="0">
              <a:buNone/>
            </a:pPr>
            <a:r>
              <a:rPr lang="en-US" sz="3600" b="1" dirty="0">
                <a:solidFill>
                  <a:srgbClr val="1C2A52"/>
                </a:solidFill>
                <a:latin typeface="Cambria" pitchFamily="34" charset="0"/>
                <a:ea typeface="Cambria" pitchFamily="34" charset="-122"/>
                <a:cs typeface="Cambria" pitchFamily="34" charset="-120"/>
              </a:rPr>
              <a:t>110.000</a:t>
            </a:r>
            <a:pPr indent="0" marL="0">
              <a:buNone/>
            </a:pPr>
            <a:r>
              <a:rPr lang="en-US" sz="2200" b="1" dirty="0">
                <a:solidFill>
                  <a:srgbClr val="1C2A52"/>
                </a:solidFill>
                <a:latin typeface="Cambria" pitchFamily="34" charset="0"/>
                <a:ea typeface="Cambria" pitchFamily="34" charset="-122"/>
                <a:cs typeface="Cambria" pitchFamily="34" charset="-120"/>
              </a:rPr>
              <a:t> m²</a:t>
            </a:r>
            <a:endParaRPr lang="en-US" sz="3600" dirty="0"/>
          </a:p>
        </p:txBody>
      </p:sp>
      <p:sp>
        <p:nvSpPr>
          <p:cNvPr id="13" name="Text 8"/>
          <p:cNvSpPr txBox="1"/>
          <p:nvPr/>
        </p:nvSpPr>
        <p:spPr>
          <a:xfrm>
            <a:off x="6217920" y="4919472"/>
            <a:ext cx="2633472"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toplam alan</a:t>
            </a:r>
            <a:endParaRPr lang="en-US" sz="1400" dirty="0"/>
          </a:p>
        </p:txBody>
      </p:sp>
      <p:sp>
        <p:nvSpPr>
          <p:cNvPr id="14" name="Text 9"/>
          <p:cNvSpPr txBox="1"/>
          <p:nvPr/>
        </p:nvSpPr>
        <p:spPr>
          <a:xfrm>
            <a:off x="9052560" y="4224528"/>
            <a:ext cx="2633472" cy="658368"/>
          </a:xfrm>
          <a:prstGeom prst="rect">
            <a:avLst/>
          </a:prstGeom>
          <a:noFill/>
          <a:ln/>
        </p:spPr>
        <p:txBody>
          <a:bodyPr wrap="square" lIns="0" tIns="0" rIns="0" bIns="0" rtlCol="0" anchor="b"/>
          <a:lstStyle/>
          <a:p>
            <a:pPr indent="0" marL="0">
              <a:buNone/>
            </a:pPr>
            <a:r>
              <a:rPr lang="en-US" sz="3600" b="1" dirty="0">
                <a:solidFill>
                  <a:srgbClr val="1C2A52"/>
                </a:solidFill>
                <a:latin typeface="Cambria" pitchFamily="34" charset="0"/>
                <a:ea typeface="Cambria" pitchFamily="34" charset="-122"/>
                <a:cs typeface="Cambria" pitchFamily="34" charset="-120"/>
              </a:rPr>
              <a:t>2020</a:t>
            </a:r>
            <a:endParaRPr lang="en-US" sz="3600" dirty="0"/>
          </a:p>
        </p:txBody>
      </p:sp>
      <p:sp>
        <p:nvSpPr>
          <p:cNvPr id="15" name="Text 10"/>
          <p:cNvSpPr txBox="1"/>
          <p:nvPr/>
        </p:nvSpPr>
        <p:spPr>
          <a:xfrm>
            <a:off x="9052560" y="4919472"/>
            <a:ext cx="2633472" cy="54864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Onkoloji Hastanesi hizmete açıldı</a:t>
            </a:r>
            <a:endParaRPr lang="en-US" sz="1400" dirty="0"/>
          </a:p>
        </p:txBody>
      </p:sp>
      <p:sp>
        <p:nvSpPr>
          <p:cNvPr id="16" name="Text 11"/>
          <p:cNvSpPr txBox="1"/>
          <p:nvPr/>
        </p:nvSpPr>
        <p:spPr>
          <a:xfrm>
            <a:off x="548640" y="5650992"/>
            <a:ext cx="11064240" cy="411480"/>
          </a:xfrm>
          <a:prstGeom prst="rect">
            <a:avLst/>
          </a:prstGeom>
          <a:noFill/>
          <a:ln/>
        </p:spPr>
        <p:txBody>
          <a:bodyPr wrap="square" lIns="0" tIns="0" rIns="0" bIns="0" rtlCol="0" anchor="ctr"/>
          <a:lstStyle/>
          <a:p>
            <a:pPr indent="0" marL="0">
              <a:buNone/>
            </a:pPr>
            <a:r>
              <a:rPr lang="en-US" sz="1500" i="1" dirty="0">
                <a:solidFill>
                  <a:srgbClr val="1C2A52"/>
                </a:solidFill>
                <a:latin typeface="Calibri" pitchFamily="34" charset="0"/>
                <a:ea typeface="Calibri" pitchFamily="34" charset="-122"/>
                <a:cs typeface="Calibri" pitchFamily="34" charset="-120"/>
              </a:rPr>
              <a:t>Öğrencilerimiz klinik eğitimlerini, Mersin’e ve bölgeye ileri düzey sağlık hizmeti sunan hastanemizde alır.</a:t>
            </a:r>
            <a:endParaRPr lang="en-US" sz="15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ADAY ÖĞRENCİLER</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Tercih sıralamamız hızla yükseliyor</a:t>
            </a:r>
            <a:endParaRPr lang="en-US" sz="2800" dirty="0"/>
          </a:p>
        </p:txBody>
      </p:sp>
      <p:sp>
        <p:nvSpPr>
          <p:cNvPr id="4" name="Shape 2"/>
          <p:cNvSpPr/>
          <p:nvPr/>
        </p:nvSpPr>
        <p:spPr>
          <a:xfrm>
            <a:off x="548640" y="1600200"/>
            <a:ext cx="3749040" cy="4434840"/>
          </a:xfrm>
          <a:prstGeom prst="roundRect">
            <a:avLst>
              <a:gd name="adj" fmla="val 2927"/>
            </a:avLst>
          </a:prstGeom>
          <a:solidFill>
            <a:srgbClr val="1C2A52"/>
          </a:solidFill>
          <a:ln w="12700">
            <a:solidFill>
              <a:srgbClr val="1C2A52"/>
            </a:solidFill>
            <a:prstDash val="solid"/>
          </a:ln>
        </p:spPr>
      </p:sp>
      <p:sp>
        <p:nvSpPr>
          <p:cNvPr id="5" name="Text 3"/>
          <p:cNvSpPr txBox="1"/>
          <p:nvPr/>
        </p:nvSpPr>
        <p:spPr>
          <a:xfrm>
            <a:off x="868680" y="1810512"/>
            <a:ext cx="3200400" cy="868680"/>
          </a:xfrm>
          <a:prstGeom prst="rect">
            <a:avLst/>
          </a:prstGeom>
          <a:noFill/>
          <a:ln/>
        </p:spPr>
        <p:txBody>
          <a:bodyPr wrap="square" lIns="0" tIns="0" rIns="0" bIns="0" rtlCol="0" anchor="ctr"/>
          <a:lstStyle/>
          <a:p>
            <a:pPr indent="0" marL="0">
              <a:buNone/>
            </a:pPr>
            <a:r>
              <a:rPr lang="en-US" sz="5200" b="1" dirty="0">
                <a:solidFill>
                  <a:srgbClr val="E8731F"/>
                </a:solidFill>
                <a:latin typeface="Cambria" pitchFamily="34" charset="0"/>
                <a:ea typeface="Cambria" pitchFamily="34" charset="-122"/>
                <a:cs typeface="Cambria" pitchFamily="34" charset="-120"/>
              </a:rPr>
              <a:t>11.789</a:t>
            </a:r>
            <a:endParaRPr lang="en-US" sz="5200" dirty="0"/>
          </a:p>
        </p:txBody>
      </p:sp>
      <p:sp>
        <p:nvSpPr>
          <p:cNvPr id="6" name="Text 4"/>
          <p:cNvSpPr txBox="1"/>
          <p:nvPr/>
        </p:nvSpPr>
        <p:spPr>
          <a:xfrm>
            <a:off x="868680" y="2679192"/>
            <a:ext cx="3200400" cy="566928"/>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2026 YKS en düşük başarı sırası</a:t>
            </a:r>
            <a:endParaRPr lang="en-US" sz="1500" dirty="0"/>
          </a:p>
        </p:txBody>
      </p:sp>
      <p:sp>
        <p:nvSpPr>
          <p:cNvPr id="7" name="Shape 5"/>
          <p:cNvSpPr/>
          <p:nvPr/>
        </p:nvSpPr>
        <p:spPr>
          <a:xfrm>
            <a:off x="868680" y="3401568"/>
            <a:ext cx="3108960" cy="0"/>
          </a:xfrm>
          <a:prstGeom prst="line">
            <a:avLst/>
          </a:prstGeom>
          <a:noFill/>
          <a:ln w="12700">
            <a:solidFill>
              <a:srgbClr val="3A4A75"/>
            </a:solidFill>
            <a:prstDash val="solid"/>
          </a:ln>
        </p:spPr>
      </p:sp>
      <p:sp>
        <p:nvSpPr>
          <p:cNvPr id="8" name="Text 6"/>
          <p:cNvSpPr txBox="1"/>
          <p:nvPr/>
        </p:nvSpPr>
        <p:spPr>
          <a:xfrm>
            <a:off x="868680" y="3547872"/>
            <a:ext cx="1645920" cy="5486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511,76</a:t>
            </a:r>
            <a:endParaRPr lang="en-US" sz="3000" dirty="0"/>
          </a:p>
        </p:txBody>
      </p:sp>
      <p:sp>
        <p:nvSpPr>
          <p:cNvPr id="9" name="Text 7"/>
          <p:cNvSpPr txBox="1"/>
          <p:nvPr/>
        </p:nvSpPr>
        <p:spPr>
          <a:xfrm>
            <a:off x="868680" y="4096512"/>
            <a:ext cx="1645920" cy="502920"/>
          </a:xfrm>
          <a:prstGeom prst="rect">
            <a:avLst/>
          </a:prstGeom>
          <a:noFill/>
          <a:ln/>
        </p:spPr>
        <p:txBody>
          <a:bodyPr wrap="square" lIns="0" tIns="0" rIns="0" bIns="0" rtlCol="0" anchor="t"/>
          <a:lstStyle/>
          <a:p>
            <a:pPr indent="0" marL="0">
              <a:buNone/>
            </a:pPr>
            <a:r>
              <a:rPr lang="en-US" sz="1300" dirty="0">
                <a:solidFill>
                  <a:srgbClr val="C9D2E3"/>
                </a:solidFill>
                <a:latin typeface="Calibri" pitchFamily="34" charset="0"/>
                <a:ea typeface="Calibri" pitchFamily="34" charset="-122"/>
                <a:cs typeface="Calibri" pitchFamily="34" charset="-120"/>
              </a:rPr>
              <a:t>taban puan (2026)</a:t>
            </a:r>
            <a:endParaRPr lang="en-US" sz="1300" dirty="0"/>
          </a:p>
        </p:txBody>
      </p:sp>
      <p:sp>
        <p:nvSpPr>
          <p:cNvPr id="10" name="Text 8"/>
          <p:cNvSpPr txBox="1"/>
          <p:nvPr/>
        </p:nvSpPr>
        <p:spPr>
          <a:xfrm>
            <a:off x="2560320" y="3547872"/>
            <a:ext cx="1463040" cy="548640"/>
          </a:xfrm>
          <a:prstGeom prst="rect">
            <a:avLst/>
          </a:prstGeom>
          <a:noFill/>
          <a:ln/>
        </p:spPr>
        <p:txBody>
          <a:bodyPr wrap="square" lIns="0" tIns="0" rIns="0" bIns="0" rtlCol="0" anchor="ctr"/>
          <a:lstStyle/>
          <a:p>
            <a:pPr indent="0" marL="0">
              <a:buNone/>
            </a:pPr>
            <a:r>
              <a:rPr lang="en-US" sz="3000" b="1" dirty="0">
                <a:solidFill>
                  <a:srgbClr val="FFFFFF"/>
                </a:solidFill>
                <a:latin typeface="Cambria" pitchFamily="34" charset="0"/>
                <a:ea typeface="Cambria" pitchFamily="34" charset="-122"/>
                <a:cs typeface="Cambria" pitchFamily="34" charset="-120"/>
              </a:rPr>
              <a:t>230</a:t>
            </a:r>
            <a:endParaRPr lang="en-US" sz="3000" dirty="0"/>
          </a:p>
        </p:txBody>
      </p:sp>
      <p:sp>
        <p:nvSpPr>
          <p:cNvPr id="11" name="Text 9"/>
          <p:cNvSpPr txBox="1"/>
          <p:nvPr/>
        </p:nvSpPr>
        <p:spPr>
          <a:xfrm>
            <a:off x="2560320" y="4096512"/>
            <a:ext cx="1463040" cy="502920"/>
          </a:xfrm>
          <a:prstGeom prst="rect">
            <a:avLst/>
          </a:prstGeom>
          <a:noFill/>
          <a:ln/>
        </p:spPr>
        <p:txBody>
          <a:bodyPr wrap="square" lIns="0" tIns="0" rIns="0" bIns="0" rtlCol="0" anchor="t"/>
          <a:lstStyle/>
          <a:p>
            <a:pPr indent="0" marL="0">
              <a:buNone/>
            </a:pPr>
            <a:r>
              <a:rPr lang="en-US" sz="1300" dirty="0">
                <a:solidFill>
                  <a:srgbClr val="C9D2E3"/>
                </a:solidFill>
                <a:latin typeface="Calibri" pitchFamily="34" charset="0"/>
                <a:ea typeface="Calibri" pitchFamily="34" charset="-122"/>
                <a:cs typeface="Calibri" pitchFamily="34" charset="-120"/>
              </a:rPr>
              <a:t>kontenjanın tamamı doldu</a:t>
            </a:r>
            <a:endParaRPr lang="en-US" sz="1300" dirty="0"/>
          </a:p>
        </p:txBody>
      </p:sp>
      <p:sp>
        <p:nvSpPr>
          <p:cNvPr id="12" name="Text 10"/>
          <p:cNvSpPr txBox="1"/>
          <p:nvPr/>
        </p:nvSpPr>
        <p:spPr>
          <a:xfrm>
            <a:off x="868680" y="5532120"/>
            <a:ext cx="3200400" cy="365760"/>
          </a:xfrm>
          <a:prstGeom prst="rect">
            <a:avLst/>
          </a:prstGeom>
          <a:noFill/>
          <a:ln/>
        </p:spPr>
        <p:txBody>
          <a:bodyPr wrap="square" lIns="0" tIns="0" rIns="0" bIns="0" rtlCol="0" anchor="t"/>
          <a:lstStyle/>
          <a:p>
            <a:pPr indent="0" marL="0">
              <a:buNone/>
            </a:pPr>
            <a:r>
              <a:rPr lang="en-US" sz="1050" i="1" dirty="0">
                <a:solidFill>
                  <a:srgbClr val="C9D2E3"/>
                </a:solidFill>
                <a:latin typeface="Calibri" pitchFamily="34" charset="0"/>
                <a:ea typeface="Calibri" pitchFamily="34" charset="-122"/>
                <a:cs typeface="Calibri" pitchFamily="34" charset="-120"/>
              </a:rPr>
              <a:t>Kaynak: ÖSYM yerleştirme sonuçları, YÖK Atlas</a:t>
            </a:r>
            <a:endParaRPr lang="en-US" sz="1050" dirty="0"/>
          </a:p>
        </p:txBody>
      </p:sp>
      <p:sp>
        <p:nvSpPr>
          <p:cNvPr id="13" name="Text 11"/>
          <p:cNvSpPr txBox="1"/>
          <p:nvPr/>
        </p:nvSpPr>
        <p:spPr>
          <a:xfrm>
            <a:off x="4709160" y="1600200"/>
            <a:ext cx="6858000" cy="292608"/>
          </a:xfrm>
          <a:prstGeom prst="rect">
            <a:avLst/>
          </a:prstGeom>
          <a:noFill/>
          <a:ln/>
        </p:spPr>
        <p:txBody>
          <a:bodyPr wrap="square" lIns="0" tIns="0" rIns="0" bIns="0" rtlCol="0" anchor="t"/>
          <a:lstStyle/>
          <a:p>
            <a:pPr indent="0" marL="0">
              <a:buNone/>
            </a:pPr>
            <a:r>
              <a:rPr lang="en-US" sz="1400" b="1" dirty="0">
                <a:solidFill>
                  <a:srgbClr val="1C2A52"/>
                </a:solidFill>
                <a:latin typeface="Calibri" pitchFamily="34" charset="0"/>
                <a:ea typeface="Calibri" pitchFamily="34" charset="-122"/>
                <a:cs typeface="Calibri" pitchFamily="34" charset="-120"/>
              </a:rPr>
              <a:t>Fakültemize yerleşen son öğrencinin başarı sırası</a:t>
            </a:r>
            <a:endParaRPr lang="en-US" sz="1400" dirty="0"/>
          </a:p>
        </p:txBody>
      </p:sp>
      <p:sp>
        <p:nvSpPr>
          <p:cNvPr id="14" name="Text 12"/>
          <p:cNvSpPr txBox="1"/>
          <p:nvPr/>
        </p:nvSpPr>
        <p:spPr>
          <a:xfrm>
            <a:off x="4709160" y="1892808"/>
            <a:ext cx="6858000" cy="274320"/>
          </a:xfrm>
          <a:prstGeom prst="rect">
            <a:avLst/>
          </a:prstGeom>
          <a:noFill/>
          <a:ln/>
        </p:spPr>
        <p:txBody>
          <a:bodyPr wrap="square" lIns="0" tIns="0" rIns="0" bIns="0" rtlCol="0" anchor="t"/>
          <a:lstStyle/>
          <a:p>
            <a:pPr indent="0" marL="0">
              <a:buNone/>
            </a:pPr>
            <a:r>
              <a:rPr lang="en-US" sz="1150" i="1" dirty="0">
                <a:solidFill>
                  <a:srgbClr val="5C667A"/>
                </a:solidFill>
                <a:latin typeface="Calibri" pitchFamily="34" charset="0"/>
                <a:ea typeface="Calibri" pitchFamily="34" charset="-122"/>
                <a:cs typeface="Calibri" pitchFamily="34" charset="-120"/>
              </a:rPr>
              <a:t>Eksen ters çevrilmiştir: yükselen çizgi daha iyi sıra demektir.</a:t>
            </a:r>
            <a:endParaRPr lang="en-US" sz="1150" dirty="0"/>
          </a:p>
        </p:txBody>
      </p:sp>
      <p:graphicFrame>
        <p:nvGraphicFramePr>
          <p:cNvPr id="15" name="Chart 0" descr="Fakültemize yerleşen son öğrencinin başarı sırası"/>
          <p:cNvGraphicFramePr/>
          <p:nvPr/>
        </p:nvGraphicFramePr>
        <p:xfrm>
          <a:off x="4572000" y="2194560"/>
          <a:ext cx="7086600" cy="3154680"/>
        </p:xfrm>
        <a:graphic xmlns:a="http://schemas.openxmlformats.org/drawingml/2006/main">
          <a:graphicData uri="http://schemas.openxmlformats.org/drawingml/2006/chart">
            <c:chart xmlns:c="http://schemas.openxmlformats.org/drawingml/2006/chart" r:id="rId1"/>
          </a:graphicData>
        </a:graphic>
      </p:graphicFrame>
      <p:sp>
        <p:nvSpPr>
          <p:cNvPr id="16" name="Shape 13"/>
          <p:cNvSpPr/>
          <p:nvPr/>
        </p:nvSpPr>
        <p:spPr>
          <a:xfrm>
            <a:off x="4709160" y="5440680"/>
            <a:ext cx="6931152" cy="594360"/>
          </a:xfrm>
          <a:prstGeom prst="roundRect">
            <a:avLst>
              <a:gd name="adj" fmla="val 18462"/>
            </a:avLst>
          </a:prstGeom>
          <a:solidFill>
            <a:srgbClr val="EEF1F7"/>
          </a:solidFill>
          <a:ln w="12700">
            <a:solidFill>
              <a:srgbClr val="EEF1F7"/>
            </a:solidFill>
            <a:prstDash val="solid"/>
          </a:ln>
        </p:spPr>
      </p:sp>
      <p:pic>
        <p:nvPicPr>
          <p:cNvPr id="17" name="Image 0" descr="/home/claude/tanitim/deck/icons/FaChartColumn_o.png">    </p:cNvPr>
          <p:cNvPicPr>
            <a:picLocks noChangeAspect="1"/>
          </p:cNvPicPr>
          <p:nvPr/>
        </p:nvPicPr>
        <p:blipFill>
          <a:blip r:embed="rId2"/>
          <a:stretch>
            <a:fillRect/>
          </a:stretch>
        </p:blipFill>
        <p:spPr>
          <a:xfrm>
            <a:off x="4892040" y="5577840"/>
            <a:ext cx="310896" cy="310896"/>
          </a:xfrm>
          <a:prstGeom prst="rect">
            <a:avLst/>
          </a:prstGeom>
        </p:spPr>
      </p:pic>
      <p:sp>
        <p:nvSpPr>
          <p:cNvPr id="18" name="Text 14"/>
          <p:cNvSpPr txBox="1"/>
          <p:nvPr/>
        </p:nvSpPr>
        <p:spPr>
          <a:xfrm>
            <a:off x="5349240" y="5440680"/>
            <a:ext cx="6217920" cy="594360"/>
          </a:xfrm>
          <a:prstGeom prst="rect">
            <a:avLst/>
          </a:prstGeom>
          <a:noFill/>
          <a:ln/>
        </p:spPr>
        <p:txBody>
          <a:bodyPr wrap="square" lIns="0" tIns="0" rIns="0" bIns="0" rtlCol="0" anchor="ctr"/>
          <a:lstStyle/>
          <a:p>
            <a:pPr indent="0" marL="0">
              <a:buNone/>
            </a:pPr>
            <a:r>
              <a:rPr lang="en-US" sz="1500" b="1" dirty="0">
                <a:solidFill>
                  <a:srgbClr val="1C2A52"/>
                </a:solidFill>
                <a:latin typeface="Calibri" pitchFamily="34" charset="0"/>
                <a:ea typeface="Calibri" pitchFamily="34" charset="-122"/>
                <a:cs typeface="Calibri" pitchFamily="34" charset="-120"/>
              </a:rPr>
              <a:t>İki yılda 2.821 sıralık yükseliş: 14.610 (2024) → 11.789 (2026)</a:t>
            </a:r>
            <a:endParaRPr lang="en-US" sz="15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Beyaz önlük töreninde öğrencilerimiz">    </p:cNvPr>
          <p:cNvPicPr>
            <a:picLocks noChangeAspect="1"/>
          </p:cNvPicPr>
          <p:nvPr/>
        </p:nvPicPr>
        <p:blipFill>
          <a:blip r:embed="rId1"/>
          <a:stretch>
            <a:fillRect/>
          </a:stretch>
        </p:blipFill>
        <p:spPr>
          <a:xfrm>
            <a:off x="0" y="0"/>
            <a:ext cx="3840480" cy="6858000"/>
          </a:xfrm>
          <a:prstGeom prst="rect">
            <a:avLst/>
          </a:prstGeom>
        </p:spPr>
      </p:pic>
      <p:sp>
        <p:nvSpPr>
          <p:cNvPr id="3" name="Shape 0"/>
          <p:cNvSpPr/>
          <p:nvPr/>
        </p:nvSpPr>
        <p:spPr>
          <a:xfrm>
            <a:off x="274320" y="6217920"/>
            <a:ext cx="1581912" cy="329184"/>
          </a:xfrm>
          <a:prstGeom prst="roundRect">
            <a:avLst>
              <a:gd name="adj" fmla="val 22222"/>
            </a:avLst>
          </a:prstGeom>
          <a:solidFill>
            <a:srgbClr val="1C2A52">
              <a:alpha val="85000"/>
            </a:srgbClr>
          </a:solidFill>
          <a:ln w="12700">
            <a:solidFill>
              <a:srgbClr val="1C2A52"/>
            </a:solidFill>
            <a:prstDash val="solid"/>
          </a:ln>
        </p:spPr>
      </p:sp>
      <p:sp>
        <p:nvSpPr>
          <p:cNvPr id="4" name="Text 1"/>
          <p:cNvSpPr txBox="1"/>
          <p:nvPr/>
        </p:nvSpPr>
        <p:spPr>
          <a:xfrm>
            <a:off x="384048" y="6217920"/>
            <a:ext cx="1399032" cy="329184"/>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Beyaz önlük töreni</a:t>
            </a:r>
            <a:endParaRPr lang="en-US" sz="1200" dirty="0"/>
          </a:p>
        </p:txBody>
      </p:sp>
      <p:sp>
        <p:nvSpPr>
          <p:cNvPr id="5" name="Text 0"/>
          <p:cNvSpPr txBox="1"/>
          <p:nvPr>
            <p:ph idx="100" type="body" hasCustomPrompt="1"/>
          </p:nvPr>
        </p:nvSpPr>
        <p:spPr>
          <a:xfrm>
            <a:off x="4343400" y="365760"/>
            <a:ext cx="658368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ÖĞRENCİLER</a:t>
            </a:r>
            <a:endParaRPr lang="en-US" sz="1200" dirty="0"/>
          </a:p>
        </p:txBody>
      </p:sp>
      <p:sp>
        <p:nvSpPr>
          <p:cNvPr id="6" name="Text 0"/>
          <p:cNvSpPr/>
          <p:nvPr>
            <p:ph idx="101" type="title" hasCustomPrompt="1"/>
          </p:nvPr>
        </p:nvSpPr>
        <p:spPr>
          <a:xfrm>
            <a:off x="4343400" y="640080"/>
            <a:ext cx="667512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Öğrencilerimiz</a:t>
            </a:r>
            <a:endParaRPr lang="en-US" sz="2800" dirty="0"/>
          </a:p>
        </p:txBody>
      </p:sp>
      <p:sp>
        <p:nvSpPr>
          <p:cNvPr id="7" name="Text 4"/>
          <p:cNvSpPr txBox="1"/>
          <p:nvPr/>
        </p:nvSpPr>
        <p:spPr>
          <a:xfrm>
            <a:off x="4343400" y="1508760"/>
            <a:ext cx="3291840" cy="1097280"/>
          </a:xfrm>
          <a:prstGeom prst="rect">
            <a:avLst/>
          </a:prstGeom>
          <a:noFill/>
          <a:ln/>
        </p:spPr>
        <p:txBody>
          <a:bodyPr wrap="square" lIns="0" tIns="0" rIns="0" bIns="0" rtlCol="0" anchor="ctr"/>
          <a:lstStyle/>
          <a:p>
            <a:pPr indent="0" marL="0">
              <a:buNone/>
            </a:pPr>
            <a:r>
              <a:rPr lang="en-US" sz="7200" b="1" dirty="0">
                <a:solidFill>
                  <a:srgbClr val="C2560F"/>
                </a:solidFill>
                <a:latin typeface="Cambria" pitchFamily="34" charset="0"/>
                <a:ea typeface="Cambria" pitchFamily="34" charset="-122"/>
                <a:cs typeface="Cambria" pitchFamily="34" charset="-120"/>
              </a:rPr>
              <a:t>1.645</a:t>
            </a:r>
            <a:endParaRPr lang="en-US" sz="7200" dirty="0"/>
          </a:p>
        </p:txBody>
      </p:sp>
      <p:sp>
        <p:nvSpPr>
          <p:cNvPr id="8" name="Text 5"/>
          <p:cNvSpPr txBox="1"/>
          <p:nvPr/>
        </p:nvSpPr>
        <p:spPr>
          <a:xfrm>
            <a:off x="7635240" y="1783080"/>
            <a:ext cx="3931920" cy="640080"/>
          </a:xfrm>
          <a:prstGeom prst="rect">
            <a:avLst/>
          </a:prstGeom>
          <a:noFill/>
          <a:ln/>
        </p:spPr>
        <p:txBody>
          <a:bodyPr wrap="square" lIns="0" tIns="0" rIns="0" bIns="0" rtlCol="0" anchor="ctr"/>
          <a:lstStyle/>
          <a:p>
            <a:pPr indent="0" marL="0">
              <a:buNone/>
            </a:pPr>
            <a:r>
              <a:rPr lang="en-US" sz="1700" dirty="0">
                <a:solidFill>
                  <a:srgbClr val="1C2A52"/>
                </a:solidFill>
                <a:latin typeface="Calibri" pitchFamily="34" charset="0"/>
                <a:ea typeface="Calibri" pitchFamily="34" charset="-122"/>
                <a:cs typeface="Calibri" pitchFamily="34" charset="-120"/>
              </a:rPr>
              <a:t>öğrenci, altı yıllık tıp eğitiminde</a:t>
            </a:r>
            <a:endParaRPr lang="en-US" sz="1700" dirty="0"/>
          </a:p>
        </p:txBody>
      </p:sp>
      <p:sp>
        <p:nvSpPr>
          <p:cNvPr id="9" name="Shape 6"/>
          <p:cNvSpPr/>
          <p:nvPr/>
        </p:nvSpPr>
        <p:spPr>
          <a:xfrm>
            <a:off x="4343400" y="2880360"/>
            <a:ext cx="3520440" cy="1554480"/>
          </a:xfrm>
          <a:prstGeom prst="roundRect">
            <a:avLst>
              <a:gd name="adj" fmla="val 7059"/>
            </a:avLst>
          </a:prstGeom>
          <a:solidFill>
            <a:srgbClr val="EEF1F7"/>
          </a:solidFill>
          <a:ln w="12700">
            <a:solidFill>
              <a:srgbClr val="EEF1F7"/>
            </a:solidFill>
            <a:prstDash val="solid"/>
          </a:ln>
        </p:spPr>
      </p:sp>
      <p:sp>
        <p:nvSpPr>
          <p:cNvPr id="10" name="Shape 7"/>
          <p:cNvSpPr/>
          <p:nvPr/>
        </p:nvSpPr>
        <p:spPr>
          <a:xfrm>
            <a:off x="4572000" y="3154680"/>
            <a:ext cx="566928" cy="566928"/>
          </a:xfrm>
          <a:prstGeom prst="ellipse">
            <a:avLst/>
          </a:prstGeom>
          <a:solidFill>
            <a:srgbClr val="1C2A52"/>
          </a:solidFill>
          <a:ln w="12700">
            <a:solidFill>
              <a:srgbClr val="1C2A52"/>
            </a:solidFill>
            <a:prstDash val="solid"/>
          </a:ln>
        </p:spPr>
      </p:sp>
      <p:pic>
        <p:nvPicPr>
          <p:cNvPr id="11" name="Image 1" descr="/home/claude/tanitim/deck/icons/FaUserGraduate_w.png">    </p:cNvPr>
          <p:cNvPicPr>
            <a:picLocks noChangeAspect="1"/>
          </p:cNvPicPr>
          <p:nvPr/>
        </p:nvPicPr>
        <p:blipFill>
          <a:blip r:embed="rId2"/>
          <a:stretch>
            <a:fillRect/>
          </a:stretch>
        </p:blipFill>
        <p:spPr>
          <a:xfrm>
            <a:off x="4713732" y="3296412"/>
            <a:ext cx="283464" cy="283464"/>
          </a:xfrm>
          <a:prstGeom prst="rect">
            <a:avLst/>
          </a:prstGeom>
        </p:spPr>
      </p:pic>
      <p:sp>
        <p:nvSpPr>
          <p:cNvPr id="12" name="Text 8"/>
          <p:cNvSpPr txBox="1"/>
          <p:nvPr/>
        </p:nvSpPr>
        <p:spPr>
          <a:xfrm>
            <a:off x="5303520" y="3081528"/>
            <a:ext cx="237744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230</a:t>
            </a:r>
            <a:endParaRPr lang="en-US" sz="3200" dirty="0"/>
          </a:p>
        </p:txBody>
      </p:sp>
      <p:sp>
        <p:nvSpPr>
          <p:cNvPr id="13" name="Text 9"/>
          <p:cNvSpPr txBox="1"/>
          <p:nvPr/>
        </p:nvSpPr>
        <p:spPr>
          <a:xfrm>
            <a:off x="4572000" y="3794760"/>
            <a:ext cx="3108960" cy="54864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yeni öğrenci (2026 YKS, kontenjanın tamamı)</a:t>
            </a:r>
            <a:endParaRPr lang="en-US" sz="1350" dirty="0"/>
          </a:p>
        </p:txBody>
      </p:sp>
      <p:sp>
        <p:nvSpPr>
          <p:cNvPr id="14" name="Shape 10"/>
          <p:cNvSpPr/>
          <p:nvPr/>
        </p:nvSpPr>
        <p:spPr>
          <a:xfrm>
            <a:off x="8046720" y="2880360"/>
            <a:ext cx="3520440" cy="1554480"/>
          </a:xfrm>
          <a:prstGeom prst="roundRect">
            <a:avLst>
              <a:gd name="adj" fmla="val 7059"/>
            </a:avLst>
          </a:prstGeom>
          <a:solidFill>
            <a:srgbClr val="EEF1F7"/>
          </a:solidFill>
          <a:ln w="12700">
            <a:solidFill>
              <a:srgbClr val="EEF1F7"/>
            </a:solidFill>
            <a:prstDash val="solid"/>
          </a:ln>
        </p:spPr>
      </p:sp>
      <p:sp>
        <p:nvSpPr>
          <p:cNvPr id="15" name="Shape 11"/>
          <p:cNvSpPr/>
          <p:nvPr/>
        </p:nvSpPr>
        <p:spPr>
          <a:xfrm>
            <a:off x="8275320" y="3154680"/>
            <a:ext cx="566928" cy="566928"/>
          </a:xfrm>
          <a:prstGeom prst="ellipse">
            <a:avLst/>
          </a:prstGeom>
          <a:solidFill>
            <a:srgbClr val="E8731F"/>
          </a:solidFill>
          <a:ln w="12700">
            <a:solidFill>
              <a:srgbClr val="E8731F"/>
            </a:solidFill>
            <a:prstDash val="solid"/>
          </a:ln>
        </p:spPr>
      </p:sp>
      <p:pic>
        <p:nvPicPr>
          <p:cNvPr id="16" name="Image 2" descr="/home/claude/tanitim/deck/icons/FaEarthEurope_w.png">    </p:cNvPr>
          <p:cNvPicPr>
            <a:picLocks noChangeAspect="1"/>
          </p:cNvPicPr>
          <p:nvPr/>
        </p:nvPicPr>
        <p:blipFill>
          <a:blip r:embed="rId3"/>
          <a:stretch>
            <a:fillRect/>
          </a:stretch>
        </p:blipFill>
        <p:spPr>
          <a:xfrm>
            <a:off x="8417052" y="3296412"/>
            <a:ext cx="283464" cy="283464"/>
          </a:xfrm>
          <a:prstGeom prst="rect">
            <a:avLst/>
          </a:prstGeom>
        </p:spPr>
      </p:pic>
      <p:sp>
        <p:nvSpPr>
          <p:cNvPr id="17" name="Text 12"/>
          <p:cNvSpPr txBox="1"/>
          <p:nvPr/>
        </p:nvSpPr>
        <p:spPr>
          <a:xfrm>
            <a:off x="9006840" y="3081528"/>
            <a:ext cx="237744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204</a:t>
            </a:r>
            <a:endParaRPr lang="en-US" sz="3200" dirty="0"/>
          </a:p>
        </p:txBody>
      </p:sp>
      <p:sp>
        <p:nvSpPr>
          <p:cNvPr id="18" name="Text 13"/>
          <p:cNvSpPr txBox="1"/>
          <p:nvPr/>
        </p:nvSpPr>
        <p:spPr>
          <a:xfrm>
            <a:off x="8275320" y="3794760"/>
            <a:ext cx="3108960" cy="54864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uluslararası öğrenci, 27 ülkeden</a:t>
            </a:r>
            <a:endParaRPr lang="en-US" sz="1350" dirty="0"/>
          </a:p>
        </p:txBody>
      </p:sp>
      <p:sp>
        <p:nvSpPr>
          <p:cNvPr id="19" name="Shape 14"/>
          <p:cNvSpPr/>
          <p:nvPr/>
        </p:nvSpPr>
        <p:spPr>
          <a:xfrm>
            <a:off x="4343400" y="4617720"/>
            <a:ext cx="3520440" cy="1554480"/>
          </a:xfrm>
          <a:prstGeom prst="roundRect">
            <a:avLst>
              <a:gd name="adj" fmla="val 7059"/>
            </a:avLst>
          </a:prstGeom>
          <a:solidFill>
            <a:srgbClr val="EEF1F7"/>
          </a:solidFill>
          <a:ln w="12700">
            <a:solidFill>
              <a:srgbClr val="EEF1F7"/>
            </a:solidFill>
            <a:prstDash val="solid"/>
          </a:ln>
        </p:spPr>
      </p:sp>
      <p:sp>
        <p:nvSpPr>
          <p:cNvPr id="20" name="Shape 15"/>
          <p:cNvSpPr/>
          <p:nvPr/>
        </p:nvSpPr>
        <p:spPr>
          <a:xfrm>
            <a:off x="4572000" y="4892040"/>
            <a:ext cx="566928" cy="566928"/>
          </a:xfrm>
          <a:prstGeom prst="ellipse">
            <a:avLst/>
          </a:prstGeom>
          <a:solidFill>
            <a:srgbClr val="1C2A52"/>
          </a:solidFill>
          <a:ln w="12700">
            <a:solidFill>
              <a:srgbClr val="1C2A52"/>
            </a:solidFill>
            <a:prstDash val="solid"/>
          </a:ln>
        </p:spPr>
      </p:sp>
      <p:pic>
        <p:nvPicPr>
          <p:cNvPr id="21" name="Image 3" descr="/home/claude/tanitim/deck/icons/FaGraduationCap_w.png">    </p:cNvPr>
          <p:cNvPicPr>
            <a:picLocks noChangeAspect="1"/>
          </p:cNvPicPr>
          <p:nvPr/>
        </p:nvPicPr>
        <p:blipFill>
          <a:blip r:embed="rId4"/>
          <a:stretch>
            <a:fillRect/>
          </a:stretch>
        </p:blipFill>
        <p:spPr>
          <a:xfrm>
            <a:off x="4713732" y="5033772"/>
            <a:ext cx="283464" cy="283464"/>
          </a:xfrm>
          <a:prstGeom prst="rect">
            <a:avLst/>
          </a:prstGeom>
        </p:spPr>
      </p:pic>
      <p:sp>
        <p:nvSpPr>
          <p:cNvPr id="22" name="Text 16"/>
          <p:cNvSpPr txBox="1"/>
          <p:nvPr/>
        </p:nvSpPr>
        <p:spPr>
          <a:xfrm>
            <a:off x="5303520" y="4818888"/>
            <a:ext cx="237744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253</a:t>
            </a:r>
            <a:endParaRPr lang="en-US" sz="3200" dirty="0"/>
          </a:p>
        </p:txBody>
      </p:sp>
      <p:sp>
        <p:nvSpPr>
          <p:cNvPr id="23" name="Text 17"/>
          <p:cNvSpPr txBox="1"/>
          <p:nvPr/>
        </p:nvSpPr>
        <p:spPr>
          <a:xfrm>
            <a:off x="4572000" y="5532120"/>
            <a:ext cx="3108960" cy="54864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yeni hekim (2026 mezunları)</a:t>
            </a:r>
            <a:endParaRPr lang="en-US" sz="1350" dirty="0"/>
          </a:p>
        </p:txBody>
      </p:sp>
      <p:sp>
        <p:nvSpPr>
          <p:cNvPr id="24" name="Shape 18"/>
          <p:cNvSpPr/>
          <p:nvPr/>
        </p:nvSpPr>
        <p:spPr>
          <a:xfrm>
            <a:off x="8046720" y="4617720"/>
            <a:ext cx="3520440" cy="1554480"/>
          </a:xfrm>
          <a:prstGeom prst="roundRect">
            <a:avLst>
              <a:gd name="adj" fmla="val 7059"/>
            </a:avLst>
          </a:prstGeom>
          <a:solidFill>
            <a:srgbClr val="EEF1F7"/>
          </a:solidFill>
          <a:ln w="12700">
            <a:solidFill>
              <a:srgbClr val="EEF1F7"/>
            </a:solidFill>
            <a:prstDash val="solid"/>
          </a:ln>
        </p:spPr>
      </p:sp>
      <p:sp>
        <p:nvSpPr>
          <p:cNvPr id="25" name="Shape 19"/>
          <p:cNvSpPr/>
          <p:nvPr/>
        </p:nvSpPr>
        <p:spPr>
          <a:xfrm>
            <a:off x="8275320" y="4892040"/>
            <a:ext cx="566928" cy="566928"/>
          </a:xfrm>
          <a:prstGeom prst="ellipse">
            <a:avLst/>
          </a:prstGeom>
          <a:solidFill>
            <a:srgbClr val="E8731F"/>
          </a:solidFill>
          <a:ln w="12700">
            <a:solidFill>
              <a:srgbClr val="E8731F"/>
            </a:solidFill>
            <a:prstDash val="solid"/>
          </a:ln>
        </p:spPr>
      </p:sp>
      <p:pic>
        <p:nvPicPr>
          <p:cNvPr id="26" name="Image 4" descr="/home/claude/tanitim/deck/icons/FaPeopleGroup_w.png">    </p:cNvPr>
          <p:cNvPicPr>
            <a:picLocks noChangeAspect="1"/>
          </p:cNvPicPr>
          <p:nvPr/>
        </p:nvPicPr>
        <p:blipFill>
          <a:blip r:embed="rId5"/>
          <a:stretch>
            <a:fillRect/>
          </a:stretch>
        </p:blipFill>
        <p:spPr>
          <a:xfrm>
            <a:off x="8417052" y="5033772"/>
            <a:ext cx="283464" cy="283464"/>
          </a:xfrm>
          <a:prstGeom prst="rect">
            <a:avLst/>
          </a:prstGeom>
        </p:spPr>
      </p:pic>
      <p:sp>
        <p:nvSpPr>
          <p:cNvPr id="27" name="Text 20"/>
          <p:cNvSpPr txBox="1"/>
          <p:nvPr/>
        </p:nvSpPr>
        <p:spPr>
          <a:xfrm>
            <a:off x="9006840" y="4818888"/>
            <a:ext cx="237744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6</a:t>
            </a:r>
            <a:endParaRPr lang="en-US" sz="3200" dirty="0"/>
          </a:p>
        </p:txBody>
      </p:sp>
      <p:sp>
        <p:nvSpPr>
          <p:cNvPr id="28" name="Text 21"/>
          <p:cNvSpPr txBox="1"/>
          <p:nvPr/>
        </p:nvSpPr>
        <p:spPr>
          <a:xfrm>
            <a:off x="8275320" y="5532120"/>
            <a:ext cx="3108960" cy="54864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aktif öğrenci topluluğu</a:t>
            </a:r>
            <a:endParaRPr lang="en-US" sz="13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ULUSLARARASI ÖĞRENCİLER</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27 ülkeden 204 öğrenci</a:t>
            </a:r>
            <a:endParaRPr lang="en-US" sz="2800" dirty="0"/>
          </a:p>
        </p:txBody>
      </p:sp>
      <p:sp>
        <p:nvSpPr>
          <p:cNvPr id="4" name="Text 2"/>
          <p:cNvSpPr txBox="1"/>
          <p:nvPr/>
        </p:nvSpPr>
        <p:spPr>
          <a:xfrm>
            <a:off x="548640" y="1444752"/>
            <a:ext cx="6400800" cy="292608"/>
          </a:xfrm>
          <a:prstGeom prst="rect">
            <a:avLst/>
          </a:prstGeom>
          <a:noFill/>
          <a:ln/>
        </p:spPr>
        <p:txBody>
          <a:bodyPr wrap="square" lIns="0" tIns="0" rIns="0" bIns="0" rtlCol="0" anchor="t"/>
          <a:lstStyle/>
          <a:p>
            <a:pPr indent="0" marL="0">
              <a:buNone/>
            </a:pPr>
            <a:r>
              <a:rPr lang="en-US" sz="1400" b="1" dirty="0">
                <a:solidFill>
                  <a:srgbClr val="1C2A52"/>
                </a:solidFill>
                <a:latin typeface="Calibri" pitchFamily="34" charset="0"/>
                <a:ea typeface="Calibri" pitchFamily="34" charset="-122"/>
                <a:cs typeface="Calibri" pitchFamily="34" charset="-120"/>
              </a:rPr>
              <a:t>En çok öğrencimizin geldiği 10 ülke</a:t>
            </a:r>
            <a:endParaRPr lang="en-US" sz="1400" dirty="0"/>
          </a:p>
        </p:txBody>
      </p:sp>
      <p:graphicFrame>
        <p:nvGraphicFramePr>
          <p:cNvPr id="5" name="Chart 0" descr="En çok öğrencimizin geldiği 10 ülke"/>
          <p:cNvGraphicFramePr/>
          <p:nvPr/>
        </p:nvGraphicFramePr>
        <p:xfrm>
          <a:off x="411480" y="1755648"/>
          <a:ext cx="6675120" cy="4343400"/>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7498080" y="1572768"/>
            <a:ext cx="4142232" cy="1207008"/>
          </a:xfrm>
          <a:prstGeom prst="roundRect">
            <a:avLst>
              <a:gd name="adj" fmla="val 9091"/>
            </a:avLst>
          </a:prstGeom>
          <a:solidFill>
            <a:srgbClr val="1C2A52"/>
          </a:solidFill>
          <a:ln w="12700">
            <a:solidFill>
              <a:srgbClr val="1C2A52"/>
            </a:solidFill>
            <a:prstDash val="solid"/>
          </a:ln>
        </p:spPr>
      </p:sp>
      <p:sp>
        <p:nvSpPr>
          <p:cNvPr id="7" name="Text 4"/>
          <p:cNvSpPr txBox="1"/>
          <p:nvPr/>
        </p:nvSpPr>
        <p:spPr>
          <a:xfrm>
            <a:off x="7772400" y="1682496"/>
            <a:ext cx="3657600" cy="566928"/>
          </a:xfrm>
          <a:prstGeom prst="rect">
            <a:avLst/>
          </a:prstGeom>
          <a:noFill/>
          <a:ln/>
        </p:spPr>
        <p:txBody>
          <a:bodyPr wrap="square" lIns="0" tIns="0" rIns="0" bIns="0" rtlCol="0" anchor="ctr"/>
          <a:lstStyle/>
          <a:p>
            <a:pPr indent="0" marL="0">
              <a:buNone/>
            </a:pPr>
            <a:r>
              <a:rPr lang="en-US" sz="3200" b="1" dirty="0">
                <a:solidFill>
                  <a:srgbClr val="E8731F"/>
                </a:solidFill>
                <a:latin typeface="Cambria" pitchFamily="34" charset="0"/>
                <a:ea typeface="Cambria" pitchFamily="34" charset="-122"/>
                <a:cs typeface="Cambria" pitchFamily="34" charset="-120"/>
              </a:rPr>
              <a:t>%79</a:t>
            </a:r>
            <a:endParaRPr lang="en-US" sz="3200" dirty="0"/>
          </a:p>
        </p:txBody>
      </p:sp>
      <p:sp>
        <p:nvSpPr>
          <p:cNvPr id="8" name="Text 5"/>
          <p:cNvSpPr txBox="1"/>
          <p:nvPr/>
        </p:nvSpPr>
        <p:spPr>
          <a:xfrm>
            <a:off x="7772400" y="2249424"/>
            <a:ext cx="3657600" cy="438912"/>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Azerbaycan, İran ve Suriye’den (161 öğrenci)</a:t>
            </a:r>
            <a:endParaRPr lang="en-US" sz="1350" dirty="0"/>
          </a:p>
        </p:txBody>
      </p:sp>
      <p:sp>
        <p:nvSpPr>
          <p:cNvPr id="9" name="Shape 6"/>
          <p:cNvSpPr/>
          <p:nvPr/>
        </p:nvSpPr>
        <p:spPr>
          <a:xfrm>
            <a:off x="7498080" y="2944368"/>
            <a:ext cx="4142232" cy="1207008"/>
          </a:xfrm>
          <a:prstGeom prst="roundRect">
            <a:avLst>
              <a:gd name="adj" fmla="val 9091"/>
            </a:avLst>
          </a:prstGeom>
          <a:solidFill>
            <a:srgbClr val="EEF1F7"/>
          </a:solidFill>
          <a:ln w="12700">
            <a:solidFill>
              <a:srgbClr val="EEF1F7"/>
            </a:solidFill>
            <a:prstDash val="solid"/>
          </a:ln>
        </p:spPr>
      </p:sp>
      <p:sp>
        <p:nvSpPr>
          <p:cNvPr id="10" name="Text 7"/>
          <p:cNvSpPr txBox="1"/>
          <p:nvPr/>
        </p:nvSpPr>
        <p:spPr>
          <a:xfrm>
            <a:off x="7772400" y="3054096"/>
            <a:ext cx="365760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24 → 34</a:t>
            </a:r>
            <a:endParaRPr lang="en-US" sz="3200" dirty="0"/>
          </a:p>
        </p:txBody>
      </p:sp>
      <p:sp>
        <p:nvSpPr>
          <p:cNvPr id="11" name="Text 8"/>
          <p:cNvSpPr txBox="1"/>
          <p:nvPr/>
        </p:nvSpPr>
        <p:spPr>
          <a:xfrm>
            <a:off x="7772400" y="3621024"/>
            <a:ext cx="3657600" cy="438912"/>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yıllık yeni uluslararası öğrenci (2023-2025)</a:t>
            </a:r>
            <a:endParaRPr lang="en-US" sz="1350" dirty="0"/>
          </a:p>
        </p:txBody>
      </p:sp>
      <p:sp>
        <p:nvSpPr>
          <p:cNvPr id="12" name="Text 9"/>
          <p:cNvSpPr txBox="1"/>
          <p:nvPr/>
        </p:nvSpPr>
        <p:spPr>
          <a:xfrm>
            <a:off x="7498080" y="4370832"/>
            <a:ext cx="4114800" cy="274320"/>
          </a:xfrm>
          <a:prstGeom prst="rect">
            <a:avLst/>
          </a:prstGeom>
          <a:noFill/>
          <a:ln/>
        </p:spPr>
        <p:txBody>
          <a:bodyPr wrap="square" lIns="0" tIns="0" rIns="0" bIns="0" rtlCol="0" anchor="t"/>
          <a:lstStyle/>
          <a:p>
            <a:pPr indent="0" marL="0">
              <a:buNone/>
            </a:pPr>
            <a:r>
              <a:rPr lang="en-US" sz="1300" b="1" dirty="0">
                <a:solidFill>
                  <a:srgbClr val="1C2A52"/>
                </a:solidFill>
                <a:latin typeface="Calibri" pitchFamily="34" charset="0"/>
                <a:ea typeface="Calibri" pitchFamily="34" charset="-122"/>
                <a:cs typeface="Calibri" pitchFamily="34" charset="-120"/>
              </a:rPr>
              <a:t>Yeni kayıt</a:t>
            </a:r>
            <a:endParaRPr lang="en-US" sz="1300" dirty="0"/>
          </a:p>
        </p:txBody>
      </p:sp>
      <p:graphicFrame>
        <p:nvGraphicFramePr>
          <p:cNvPr id="13" name="Chart 1" descr="Yeni kayıt"/>
          <p:cNvGraphicFramePr/>
          <p:nvPr/>
        </p:nvGraphicFramePr>
        <p:xfrm>
          <a:off x="7406640" y="4617720"/>
          <a:ext cx="4297680" cy="1463040"/>
        </p:xfrm>
        <a:graphic xmlns:a="http://schemas.openxmlformats.org/drawingml/2006/main">
          <a:graphicData uri="http://schemas.openxmlformats.org/drawingml/2006/chart">
            <c:chart xmlns:c="http://schemas.openxmlformats.org/drawingml/2006/chart" r:id="rId2"/>
          </a:graphicData>
        </a:graphic>
      </p:graphicFrame>
      <p:sp>
        <p:nvSpPr>
          <p:cNvPr id="14" name="Text 10"/>
          <p:cNvSpPr txBox="1"/>
          <p:nvPr/>
        </p:nvSpPr>
        <p:spPr>
          <a:xfrm>
            <a:off x="548640" y="6089904"/>
            <a:ext cx="6400800" cy="256032"/>
          </a:xfrm>
          <a:prstGeom prst="rect">
            <a:avLst/>
          </a:prstGeom>
          <a:noFill/>
          <a:ln/>
        </p:spPr>
        <p:txBody>
          <a:bodyPr wrap="square" lIns="0" tIns="0" rIns="0" bIns="0" rtlCol="0" anchor="t"/>
          <a:lstStyle/>
          <a:p>
            <a:pPr indent="0" marL="0">
              <a:buNone/>
            </a:pPr>
            <a:r>
              <a:rPr lang="en-US" sz="1050" i="1" dirty="0">
                <a:solidFill>
                  <a:srgbClr val="5C667A"/>
                </a:solidFill>
                <a:latin typeface="Calibri" pitchFamily="34" charset="0"/>
                <a:ea typeface="Calibri" pitchFamily="34" charset="-122"/>
                <a:cs typeface="Calibri" pitchFamily="34" charset="-120"/>
              </a:rPr>
              <a:t>Türkiye dışı uyruklu öğrenciler, 2025-2026</a:t>
            </a:r>
            <a:endParaRPr lang="en-US" sz="10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ULUSLARARASI İŞ BİRLİKLERİ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Erasmus ve ikili anlaşmalar</a:t>
            </a:r>
            <a:endParaRPr lang="en-US" sz="2800" dirty="0"/>
          </a:p>
        </p:txBody>
      </p:sp>
      <p:sp>
        <p:nvSpPr>
          <p:cNvPr id="4" name="Shape 2"/>
          <p:cNvSpPr/>
          <p:nvPr/>
        </p:nvSpPr>
        <p:spPr>
          <a:xfrm>
            <a:off x="548640" y="1600200"/>
            <a:ext cx="2514600" cy="1143000"/>
          </a:xfrm>
          <a:prstGeom prst="roundRect">
            <a:avLst>
              <a:gd name="adj" fmla="val 9600"/>
            </a:avLst>
          </a:prstGeom>
          <a:solidFill>
            <a:srgbClr val="1C2A52"/>
          </a:solidFill>
          <a:ln w="12700">
            <a:solidFill>
              <a:srgbClr val="1C2A52"/>
            </a:solidFill>
            <a:prstDash val="solid"/>
          </a:ln>
        </p:spPr>
      </p:sp>
      <p:sp>
        <p:nvSpPr>
          <p:cNvPr id="5" name="Text 3"/>
          <p:cNvSpPr txBox="1"/>
          <p:nvPr/>
        </p:nvSpPr>
        <p:spPr>
          <a:xfrm>
            <a:off x="804672" y="1691640"/>
            <a:ext cx="2194560" cy="960120"/>
          </a:xfrm>
          <a:prstGeom prst="rect">
            <a:avLst/>
          </a:prstGeom>
          <a:noFill/>
          <a:ln/>
        </p:spPr>
        <p:txBody>
          <a:bodyPr wrap="square" lIns="0" tIns="0" rIns="0" bIns="0" rtlCol="0" anchor="ctr"/>
          <a:lstStyle/>
          <a:p>
            <a:pPr indent="0" marL="0">
              <a:buNone/>
            </a:pPr>
            <a:r>
              <a:rPr lang="en-US" sz="4400" b="1" dirty="0">
                <a:solidFill>
                  <a:srgbClr val="E8731F"/>
                </a:solidFill>
                <a:latin typeface="Cambria" pitchFamily="34" charset="0"/>
                <a:ea typeface="Cambria" pitchFamily="34" charset="-122"/>
                <a:cs typeface="Cambria" pitchFamily="34" charset="-120"/>
              </a:rPr>
              <a:t>6  </a:t>
            </a:r>
            <a:pPr indent="0" marL="0">
              <a:buNone/>
            </a:pPr>
            <a:r>
              <a:rPr lang="en-US" sz="1600" dirty="0">
                <a:solidFill>
                  <a:srgbClr val="FFFFFF"/>
                </a:solidFill>
                <a:latin typeface="Calibri" pitchFamily="34" charset="0"/>
                <a:ea typeface="Calibri" pitchFamily="34" charset="-122"/>
                <a:cs typeface="Calibri" pitchFamily="34" charset="-120"/>
              </a:rPr>
              <a:t>ülke</a:t>
            </a:r>
            <a:endParaRPr lang="en-US" sz="1400" dirty="0"/>
          </a:p>
        </p:txBody>
      </p:sp>
      <p:sp>
        <p:nvSpPr>
          <p:cNvPr id="6" name="Shape 4"/>
          <p:cNvSpPr/>
          <p:nvPr/>
        </p:nvSpPr>
        <p:spPr>
          <a:xfrm>
            <a:off x="3246120" y="1600200"/>
            <a:ext cx="2514600" cy="1143000"/>
          </a:xfrm>
          <a:prstGeom prst="roundRect">
            <a:avLst>
              <a:gd name="adj" fmla="val 9600"/>
            </a:avLst>
          </a:prstGeom>
          <a:solidFill>
            <a:srgbClr val="EEF1F7"/>
          </a:solidFill>
          <a:ln w="12700">
            <a:solidFill>
              <a:srgbClr val="EEF1F7"/>
            </a:solidFill>
            <a:prstDash val="solid"/>
          </a:ln>
        </p:spPr>
      </p:sp>
      <p:sp>
        <p:nvSpPr>
          <p:cNvPr id="7" name="Text 5"/>
          <p:cNvSpPr txBox="1"/>
          <p:nvPr/>
        </p:nvSpPr>
        <p:spPr>
          <a:xfrm>
            <a:off x="3502152" y="1691640"/>
            <a:ext cx="2194560" cy="960120"/>
          </a:xfrm>
          <a:prstGeom prst="rect">
            <a:avLst/>
          </a:prstGeom>
          <a:noFill/>
          <a:ln/>
        </p:spPr>
        <p:txBody>
          <a:bodyPr wrap="square" lIns="0" tIns="0" rIns="0" bIns="0" rtlCol="0" anchor="ctr"/>
          <a:lstStyle/>
          <a:p>
            <a:pPr indent="0" marL="0">
              <a:buNone/>
            </a:pPr>
            <a:r>
              <a:rPr lang="en-US" sz="4400" b="1" dirty="0">
                <a:solidFill>
                  <a:srgbClr val="1C2A52"/>
                </a:solidFill>
                <a:latin typeface="Cambria" pitchFamily="34" charset="0"/>
                <a:ea typeface="Cambria" pitchFamily="34" charset="-122"/>
                <a:cs typeface="Cambria" pitchFamily="34" charset="-120"/>
              </a:rPr>
              <a:t>10  </a:t>
            </a:r>
            <a:pPr indent="0" marL="0">
              <a:buNone/>
            </a:pPr>
            <a:r>
              <a:rPr lang="en-US" sz="1600" dirty="0">
                <a:solidFill>
                  <a:srgbClr val="1F2533"/>
                </a:solidFill>
                <a:latin typeface="Calibri" pitchFamily="34" charset="0"/>
                <a:ea typeface="Calibri" pitchFamily="34" charset="-122"/>
                <a:cs typeface="Calibri" pitchFamily="34" charset="-120"/>
              </a:rPr>
              <a:t>tıp fakültesi</a:t>
            </a:r>
            <a:endParaRPr lang="en-US" sz="1400" dirty="0"/>
          </a:p>
        </p:txBody>
      </p:sp>
      <p:pic>
        <p:nvPicPr>
          <p:cNvPr id="8" name="Image 0" descr="/home/claude/tanitim/deck/icons/FaLocationDot_o.png">    </p:cNvPr>
          <p:cNvPicPr>
            <a:picLocks noChangeAspect="1"/>
          </p:cNvPicPr>
          <p:nvPr/>
        </p:nvPicPr>
        <p:blipFill>
          <a:blip r:embed="rId1"/>
          <a:stretch>
            <a:fillRect/>
          </a:stretch>
        </p:blipFill>
        <p:spPr>
          <a:xfrm>
            <a:off x="548640" y="3072384"/>
            <a:ext cx="219456" cy="219456"/>
          </a:xfrm>
          <a:prstGeom prst="rect">
            <a:avLst/>
          </a:prstGeom>
        </p:spPr>
      </p:pic>
      <p:sp>
        <p:nvSpPr>
          <p:cNvPr id="9" name="Text 6"/>
          <p:cNvSpPr txBox="1"/>
          <p:nvPr/>
        </p:nvSpPr>
        <p:spPr>
          <a:xfrm>
            <a:off x="896112" y="3017520"/>
            <a:ext cx="5120640" cy="384048"/>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İtalya  </a:t>
            </a:r>
            <a:pPr indent="0" marL="0">
              <a:buNone/>
            </a:pPr>
            <a:r>
              <a:rPr lang="en-US" sz="1450" dirty="0">
                <a:solidFill>
                  <a:srgbClr val="1F2533"/>
                </a:solidFill>
                <a:latin typeface="Calibri" pitchFamily="34" charset="0"/>
                <a:ea typeface="Calibri" pitchFamily="34" charset="-122"/>
                <a:cs typeface="Calibri" pitchFamily="34" charset="-120"/>
              </a:rPr>
              <a:t>Foggia, Genova, Napoli, Pisa, Sapienza (Roma)</a:t>
            </a:r>
            <a:endParaRPr lang="en-US" sz="1450" dirty="0"/>
          </a:p>
        </p:txBody>
      </p:sp>
      <p:pic>
        <p:nvPicPr>
          <p:cNvPr id="10" name="Image 1" descr="/home/claude/tanitim/deck/icons/FaLocationDot_o.png">    </p:cNvPr>
          <p:cNvPicPr>
            <a:picLocks noChangeAspect="1"/>
          </p:cNvPicPr>
          <p:nvPr/>
        </p:nvPicPr>
        <p:blipFill>
          <a:blip r:embed="rId2"/>
          <a:stretch>
            <a:fillRect/>
          </a:stretch>
        </p:blipFill>
        <p:spPr>
          <a:xfrm>
            <a:off x="548640" y="3575304"/>
            <a:ext cx="219456" cy="219456"/>
          </a:xfrm>
          <a:prstGeom prst="rect">
            <a:avLst/>
          </a:prstGeom>
        </p:spPr>
      </p:pic>
      <p:sp>
        <p:nvSpPr>
          <p:cNvPr id="11" name="Text 7"/>
          <p:cNvSpPr txBox="1"/>
          <p:nvPr/>
        </p:nvSpPr>
        <p:spPr>
          <a:xfrm>
            <a:off x="896112" y="3520440"/>
            <a:ext cx="5120640" cy="384048"/>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Almanya  </a:t>
            </a:r>
            <a:pPr indent="0" marL="0">
              <a:buNone/>
            </a:pPr>
            <a:r>
              <a:rPr lang="en-US" sz="1450" dirty="0">
                <a:solidFill>
                  <a:srgbClr val="1F2533"/>
                </a:solidFill>
                <a:latin typeface="Calibri" pitchFamily="34" charset="0"/>
                <a:ea typeface="Calibri" pitchFamily="34" charset="-122"/>
                <a:cs typeface="Calibri" pitchFamily="34" charset="-120"/>
              </a:rPr>
              <a:t>Giessen</a:t>
            </a:r>
            <a:endParaRPr lang="en-US" sz="1450" dirty="0"/>
          </a:p>
        </p:txBody>
      </p:sp>
      <p:pic>
        <p:nvPicPr>
          <p:cNvPr id="12" name="Image 2" descr="/home/claude/tanitim/deck/icons/FaLocationDot_o.png">    </p:cNvPr>
          <p:cNvPicPr>
            <a:picLocks noChangeAspect="1"/>
          </p:cNvPicPr>
          <p:nvPr/>
        </p:nvPicPr>
        <p:blipFill>
          <a:blip r:embed="rId3"/>
          <a:stretch>
            <a:fillRect/>
          </a:stretch>
        </p:blipFill>
        <p:spPr>
          <a:xfrm>
            <a:off x="548640" y="4078224"/>
            <a:ext cx="219456" cy="219456"/>
          </a:xfrm>
          <a:prstGeom prst="rect">
            <a:avLst/>
          </a:prstGeom>
        </p:spPr>
      </p:pic>
      <p:sp>
        <p:nvSpPr>
          <p:cNvPr id="13" name="Text 8"/>
          <p:cNvSpPr txBox="1"/>
          <p:nvPr/>
        </p:nvSpPr>
        <p:spPr>
          <a:xfrm>
            <a:off x="896112" y="4023360"/>
            <a:ext cx="5120640" cy="384048"/>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Rusya  </a:t>
            </a:r>
            <a:pPr indent="0" marL="0">
              <a:buNone/>
            </a:pPr>
            <a:r>
              <a:rPr lang="en-US" sz="1450" dirty="0">
                <a:solidFill>
                  <a:srgbClr val="1F2533"/>
                </a:solidFill>
                <a:latin typeface="Calibri" pitchFamily="34" charset="0"/>
                <a:ea typeface="Calibri" pitchFamily="34" charset="-122"/>
                <a:cs typeface="Calibri" pitchFamily="34" charset="-120"/>
              </a:rPr>
              <a:t>Tyumen</a:t>
            </a:r>
            <a:endParaRPr lang="en-US" sz="1450" dirty="0"/>
          </a:p>
        </p:txBody>
      </p:sp>
      <p:pic>
        <p:nvPicPr>
          <p:cNvPr id="14" name="Image 3" descr="/home/claude/tanitim/deck/icons/FaLocationDot_o.png">    </p:cNvPr>
          <p:cNvPicPr>
            <a:picLocks noChangeAspect="1"/>
          </p:cNvPicPr>
          <p:nvPr/>
        </p:nvPicPr>
        <p:blipFill>
          <a:blip r:embed="rId4"/>
          <a:stretch>
            <a:fillRect/>
          </a:stretch>
        </p:blipFill>
        <p:spPr>
          <a:xfrm>
            <a:off x="548640" y="4581144"/>
            <a:ext cx="219456" cy="219456"/>
          </a:xfrm>
          <a:prstGeom prst="rect">
            <a:avLst/>
          </a:prstGeom>
        </p:spPr>
      </p:pic>
      <p:sp>
        <p:nvSpPr>
          <p:cNvPr id="15" name="Text 9"/>
          <p:cNvSpPr txBox="1"/>
          <p:nvPr/>
        </p:nvSpPr>
        <p:spPr>
          <a:xfrm>
            <a:off x="896112" y="4526280"/>
            <a:ext cx="5120640" cy="384048"/>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Bulgaristan  </a:t>
            </a:r>
            <a:pPr indent="0" marL="0">
              <a:buNone/>
            </a:pPr>
            <a:r>
              <a:rPr lang="en-US" sz="1450" dirty="0">
                <a:solidFill>
                  <a:srgbClr val="1F2533"/>
                </a:solidFill>
                <a:latin typeface="Calibri" pitchFamily="34" charset="0"/>
                <a:ea typeface="Calibri" pitchFamily="34" charset="-122"/>
                <a:cs typeface="Calibri" pitchFamily="34" charset="-120"/>
              </a:rPr>
              <a:t>Trakia</a:t>
            </a:r>
            <a:endParaRPr lang="en-US" sz="1450" dirty="0"/>
          </a:p>
        </p:txBody>
      </p:sp>
      <p:pic>
        <p:nvPicPr>
          <p:cNvPr id="16" name="Image 4" descr="/home/claude/tanitim/deck/icons/FaLocationDot_o.png">    </p:cNvPr>
          <p:cNvPicPr>
            <a:picLocks noChangeAspect="1"/>
          </p:cNvPicPr>
          <p:nvPr/>
        </p:nvPicPr>
        <p:blipFill>
          <a:blip r:embed="rId5"/>
          <a:stretch>
            <a:fillRect/>
          </a:stretch>
        </p:blipFill>
        <p:spPr>
          <a:xfrm>
            <a:off x="548640" y="5084064"/>
            <a:ext cx="219456" cy="219456"/>
          </a:xfrm>
          <a:prstGeom prst="rect">
            <a:avLst/>
          </a:prstGeom>
        </p:spPr>
      </p:pic>
      <p:sp>
        <p:nvSpPr>
          <p:cNvPr id="17" name="Text 10"/>
          <p:cNvSpPr txBox="1"/>
          <p:nvPr/>
        </p:nvSpPr>
        <p:spPr>
          <a:xfrm>
            <a:off x="896112" y="5029200"/>
            <a:ext cx="5120640" cy="384048"/>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Tacikistan  </a:t>
            </a:r>
            <a:pPr indent="0" marL="0">
              <a:buNone/>
            </a:pPr>
            <a:r>
              <a:rPr lang="en-US" sz="1450" dirty="0">
                <a:solidFill>
                  <a:srgbClr val="1F2533"/>
                </a:solidFill>
                <a:latin typeface="Calibri" pitchFamily="34" charset="0"/>
                <a:ea typeface="Calibri" pitchFamily="34" charset="-122"/>
                <a:cs typeface="Calibri" pitchFamily="34" charset="-120"/>
              </a:rPr>
              <a:t>Avicenna</a:t>
            </a:r>
            <a:endParaRPr lang="en-US" sz="1450" dirty="0"/>
          </a:p>
        </p:txBody>
      </p:sp>
      <p:pic>
        <p:nvPicPr>
          <p:cNvPr id="18" name="Image 5" descr="/home/claude/tanitim/deck/icons/FaLocationDot_o.png">    </p:cNvPr>
          <p:cNvPicPr>
            <a:picLocks noChangeAspect="1"/>
          </p:cNvPicPr>
          <p:nvPr/>
        </p:nvPicPr>
        <p:blipFill>
          <a:blip r:embed="rId6"/>
          <a:stretch>
            <a:fillRect/>
          </a:stretch>
        </p:blipFill>
        <p:spPr>
          <a:xfrm>
            <a:off x="548640" y="5586984"/>
            <a:ext cx="219456" cy="219456"/>
          </a:xfrm>
          <a:prstGeom prst="rect">
            <a:avLst/>
          </a:prstGeom>
        </p:spPr>
      </p:pic>
      <p:sp>
        <p:nvSpPr>
          <p:cNvPr id="19" name="Text 11"/>
          <p:cNvSpPr txBox="1"/>
          <p:nvPr/>
        </p:nvSpPr>
        <p:spPr>
          <a:xfrm>
            <a:off x="896112" y="5532120"/>
            <a:ext cx="5120640" cy="384048"/>
          </a:xfrm>
          <a:prstGeom prst="rect">
            <a:avLst/>
          </a:prstGeom>
          <a:noFill/>
          <a:ln/>
        </p:spPr>
        <p:txBody>
          <a:bodyPr wrap="square" lIns="0" tIns="0" rIns="0" bIns="0" rtlCol="0" anchor="ctr"/>
          <a:lstStyle/>
          <a:p>
            <a:pPr indent="0" marL="0">
              <a:buNone/>
            </a:pPr>
            <a:r>
              <a:rPr lang="en-US" sz="1450" b="1" dirty="0">
                <a:solidFill>
                  <a:srgbClr val="1C2A52"/>
                </a:solidFill>
                <a:latin typeface="Calibri" pitchFamily="34" charset="0"/>
                <a:ea typeface="Calibri" pitchFamily="34" charset="-122"/>
                <a:cs typeface="Calibri" pitchFamily="34" charset="-120"/>
              </a:rPr>
              <a:t>Romanya  </a:t>
            </a:r>
            <a:pPr indent="0" marL="0">
              <a:buNone/>
            </a:pPr>
            <a:r>
              <a:rPr lang="en-US" sz="1450" dirty="0">
                <a:solidFill>
                  <a:srgbClr val="1F2533"/>
                </a:solidFill>
                <a:latin typeface="Calibri" pitchFamily="34" charset="0"/>
                <a:ea typeface="Calibri" pitchFamily="34" charset="-122"/>
                <a:cs typeface="Calibri" pitchFamily="34" charset="-120"/>
              </a:rPr>
              <a:t>Galați</a:t>
            </a:r>
            <a:endParaRPr lang="en-US" sz="1450" dirty="0"/>
          </a:p>
        </p:txBody>
      </p:sp>
      <p:sp>
        <p:nvSpPr>
          <p:cNvPr id="20" name="Text 12"/>
          <p:cNvSpPr txBox="1"/>
          <p:nvPr/>
        </p:nvSpPr>
        <p:spPr>
          <a:xfrm>
            <a:off x="6263640" y="1600200"/>
            <a:ext cx="5394960" cy="292608"/>
          </a:xfrm>
          <a:prstGeom prst="rect">
            <a:avLst/>
          </a:prstGeom>
          <a:noFill/>
          <a:ln/>
        </p:spPr>
        <p:txBody>
          <a:bodyPr wrap="square" lIns="0" tIns="0" rIns="0" bIns="0" rtlCol="0" anchor="t"/>
          <a:lstStyle/>
          <a:p>
            <a:pPr indent="0" marL="0">
              <a:buNone/>
            </a:pPr>
            <a:r>
              <a:rPr lang="en-US" sz="1400" b="1" dirty="0">
                <a:solidFill>
                  <a:srgbClr val="1C2A52"/>
                </a:solidFill>
                <a:latin typeface="Calibri" pitchFamily="34" charset="0"/>
                <a:ea typeface="Calibri" pitchFamily="34" charset="-122"/>
                <a:cs typeface="Calibri" pitchFamily="34" charset="-120"/>
              </a:rPr>
              <a:t>Erasmus öğrenci hareketliliği</a:t>
            </a:r>
            <a:endParaRPr lang="en-US" sz="1400" dirty="0"/>
          </a:p>
        </p:txBody>
      </p:sp>
      <p:graphicFrame>
        <p:nvGraphicFramePr>
          <p:cNvPr id="21" name="Chart 0" descr="Erasmus öğrenci hareketliliği"/>
          <p:cNvGraphicFramePr/>
          <p:nvPr/>
        </p:nvGraphicFramePr>
        <p:xfrm>
          <a:off x="6126480" y="1920240"/>
          <a:ext cx="5532120" cy="3291840"/>
        </p:xfrm>
        <a:graphic xmlns:a="http://schemas.openxmlformats.org/drawingml/2006/main">
          <a:graphicData uri="http://schemas.openxmlformats.org/drawingml/2006/chart">
            <c:chart xmlns:c="http://schemas.openxmlformats.org/drawingml/2006/chart" r:id="rId7"/>
          </a:graphicData>
        </a:graphic>
      </p:graphicFrame>
      <p:sp>
        <p:nvSpPr>
          <p:cNvPr id="22" name="Shape 13"/>
          <p:cNvSpPr/>
          <p:nvPr/>
        </p:nvSpPr>
        <p:spPr>
          <a:xfrm>
            <a:off x="6263640" y="5349240"/>
            <a:ext cx="5376672" cy="713232"/>
          </a:xfrm>
          <a:prstGeom prst="roundRect">
            <a:avLst>
              <a:gd name="adj" fmla="val 15385"/>
            </a:avLst>
          </a:prstGeom>
          <a:solidFill>
            <a:srgbClr val="EEF1F7"/>
          </a:solidFill>
          <a:ln w="12700">
            <a:solidFill>
              <a:srgbClr val="EEF1F7"/>
            </a:solidFill>
            <a:prstDash val="solid"/>
          </a:ln>
        </p:spPr>
      </p:sp>
      <p:sp>
        <p:nvSpPr>
          <p:cNvPr id="23" name="Text 14"/>
          <p:cNvSpPr txBox="1"/>
          <p:nvPr/>
        </p:nvSpPr>
        <p:spPr>
          <a:xfrm>
            <a:off x="6492240" y="5349240"/>
            <a:ext cx="5029200" cy="713232"/>
          </a:xfrm>
          <a:prstGeom prst="rect">
            <a:avLst/>
          </a:prstGeom>
          <a:noFill/>
          <a:ln/>
        </p:spPr>
        <p:txBody>
          <a:bodyPr wrap="square" lIns="0" tIns="0" rIns="0" bIns="0" rtlCol="0" anchor="ctr"/>
          <a:lstStyle/>
          <a:p>
            <a:pPr indent="0" marL="0">
              <a:buNone/>
            </a:pPr>
            <a:r>
              <a:rPr lang="en-US" sz="1350" dirty="0">
                <a:solidFill>
                  <a:srgbClr val="1C2A52"/>
                </a:solidFill>
                <a:latin typeface="Calibri" pitchFamily="34" charset="0"/>
                <a:ea typeface="Calibri" pitchFamily="34" charset="-122"/>
                <a:cs typeface="Calibri" pitchFamily="34" charset="-120"/>
              </a:rPr>
              <a:t>Üç yılda 15 giden ve 12 gelen öğrenci; giden öğrenci sayısı 4’ten 6’ya yükseldi.</a:t>
            </a:r>
            <a:endParaRPr lang="en-US" sz="13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Mezuniyet korteji">    </p:cNvPr>
          <p:cNvPicPr>
            <a:picLocks noChangeAspect="1"/>
          </p:cNvPicPr>
          <p:nvPr/>
        </p:nvPicPr>
        <p:blipFill>
          <a:blip r:embed="rId1"/>
          <a:stretch>
            <a:fillRect/>
          </a:stretch>
        </p:blipFill>
        <p:spPr>
          <a:xfrm>
            <a:off x="7863840" y="0"/>
            <a:ext cx="4327855" cy="6858000"/>
          </a:xfrm>
          <a:prstGeom prst="rect">
            <a:avLst/>
          </a:prstGeom>
        </p:spPr>
      </p:pic>
      <p:sp>
        <p:nvSpPr>
          <p:cNvPr id="3" name="Shape 0"/>
          <p:cNvSpPr/>
          <p:nvPr/>
        </p:nvSpPr>
        <p:spPr>
          <a:xfrm>
            <a:off x="8092440" y="6172200"/>
            <a:ext cx="1504188" cy="329184"/>
          </a:xfrm>
          <a:prstGeom prst="roundRect">
            <a:avLst>
              <a:gd name="adj" fmla="val 22222"/>
            </a:avLst>
          </a:prstGeom>
          <a:solidFill>
            <a:srgbClr val="1C2A52">
              <a:alpha val="85000"/>
            </a:srgbClr>
          </a:solidFill>
          <a:ln w="12700">
            <a:solidFill>
              <a:srgbClr val="1C2A52"/>
            </a:solidFill>
            <a:prstDash val="solid"/>
          </a:ln>
        </p:spPr>
      </p:sp>
      <p:sp>
        <p:nvSpPr>
          <p:cNvPr id="4" name="Text 1"/>
          <p:cNvSpPr txBox="1"/>
          <p:nvPr/>
        </p:nvSpPr>
        <p:spPr>
          <a:xfrm>
            <a:off x="8202168" y="6172200"/>
            <a:ext cx="1321308" cy="329184"/>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Mezuniyet korteji</a:t>
            </a:r>
            <a:endParaRPr lang="en-US" sz="1200" dirty="0"/>
          </a:p>
        </p:txBody>
      </p:sp>
      <p:sp>
        <p:nvSpPr>
          <p:cNvPr id="5" name="Text 0"/>
          <p:cNvSpPr txBox="1"/>
          <p:nvPr>
            <p:ph idx="100" type="body" hasCustomPrompt="1"/>
          </p:nvPr>
        </p:nvSpPr>
        <p:spPr>
          <a:xfrm>
            <a:off x="548640" y="365760"/>
            <a:ext cx="685800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AKADEMİK BAŞARI</a:t>
            </a:r>
            <a:endParaRPr lang="en-US" sz="1200" dirty="0"/>
          </a:p>
        </p:txBody>
      </p:sp>
      <p:sp>
        <p:nvSpPr>
          <p:cNvPr id="6" name="Text 0"/>
          <p:cNvSpPr/>
          <p:nvPr>
            <p:ph idx="101" type="title" hasCustomPrompt="1"/>
          </p:nvPr>
        </p:nvSpPr>
        <p:spPr>
          <a:xfrm>
            <a:off x="548640" y="640080"/>
            <a:ext cx="694944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Eğitimde başarı (2025-2026)</a:t>
            </a:r>
            <a:endParaRPr lang="en-US" sz="2800" dirty="0"/>
          </a:p>
        </p:txBody>
      </p:sp>
      <p:sp>
        <p:nvSpPr>
          <p:cNvPr id="7" name="Shape 4"/>
          <p:cNvSpPr/>
          <p:nvPr/>
        </p:nvSpPr>
        <p:spPr>
          <a:xfrm>
            <a:off x="548640" y="1600200"/>
            <a:ext cx="3355848" cy="2084832"/>
          </a:xfrm>
          <a:prstGeom prst="roundRect">
            <a:avLst>
              <a:gd name="adj" fmla="val 5263"/>
            </a:avLst>
          </a:prstGeom>
          <a:solidFill>
            <a:srgbClr val="EEF1F7"/>
          </a:solidFill>
          <a:ln w="12700">
            <a:solidFill>
              <a:srgbClr val="EEF1F7"/>
            </a:solidFill>
            <a:prstDash val="solid"/>
          </a:ln>
        </p:spPr>
      </p:sp>
      <p:sp>
        <p:nvSpPr>
          <p:cNvPr id="8" name="Text 5"/>
          <p:cNvSpPr txBox="1"/>
          <p:nvPr/>
        </p:nvSpPr>
        <p:spPr>
          <a:xfrm>
            <a:off x="804672" y="1783080"/>
            <a:ext cx="2898648" cy="685800"/>
          </a:xfrm>
          <a:prstGeom prst="rect">
            <a:avLst/>
          </a:prstGeom>
          <a:noFill/>
          <a:ln/>
        </p:spPr>
        <p:txBody>
          <a:bodyPr wrap="square" lIns="0" tIns="0" rIns="0" bIns="0" rtlCol="0" anchor="ctr"/>
          <a:lstStyle/>
          <a:p>
            <a:pPr indent="0" marL="0">
              <a:buNone/>
            </a:pPr>
            <a:r>
              <a:rPr lang="en-US" sz="3600" b="1" dirty="0">
                <a:solidFill>
                  <a:srgbClr val="1C2A52"/>
                </a:solidFill>
                <a:latin typeface="Cambria" pitchFamily="34" charset="0"/>
                <a:ea typeface="Cambria" pitchFamily="34" charset="-122"/>
                <a:cs typeface="Cambria" pitchFamily="34" charset="-120"/>
              </a:rPr>
              <a:t>%81-84</a:t>
            </a:r>
            <a:endParaRPr lang="en-US" sz="3600" dirty="0"/>
          </a:p>
        </p:txBody>
      </p:sp>
      <p:sp>
        <p:nvSpPr>
          <p:cNvPr id="9" name="Text 6"/>
          <p:cNvSpPr txBox="1"/>
          <p:nvPr/>
        </p:nvSpPr>
        <p:spPr>
          <a:xfrm>
            <a:off x="804672" y="2496312"/>
            <a:ext cx="2898648" cy="365760"/>
          </a:xfrm>
          <a:prstGeom prst="rect">
            <a:avLst/>
          </a:prstGeom>
          <a:noFill/>
          <a:ln/>
        </p:spPr>
        <p:txBody>
          <a:bodyPr wrap="square" lIns="0" tIns="0" rIns="0" bIns="0" rtlCol="0" anchor="t"/>
          <a:lstStyle/>
          <a:p>
            <a:pPr indent="0" marL="0">
              <a:buNone/>
            </a:pPr>
            <a:r>
              <a:rPr lang="en-US" sz="1550" b="1" dirty="0">
                <a:solidFill>
                  <a:srgbClr val="1C2A52"/>
                </a:solidFill>
                <a:latin typeface="Calibri" pitchFamily="34" charset="0"/>
                <a:ea typeface="Calibri" pitchFamily="34" charset="-122"/>
                <a:cs typeface="Calibri" pitchFamily="34" charset="-120"/>
              </a:rPr>
              <a:t>Preklinik dönemde sınıf geçme</a:t>
            </a:r>
            <a:endParaRPr lang="en-US" sz="1550" dirty="0"/>
          </a:p>
        </p:txBody>
      </p:sp>
      <p:sp>
        <p:nvSpPr>
          <p:cNvPr id="10" name="Text 7"/>
          <p:cNvSpPr txBox="1"/>
          <p:nvPr/>
        </p:nvSpPr>
        <p:spPr>
          <a:xfrm>
            <a:off x="804672" y="2880360"/>
            <a:ext cx="2898648" cy="685800"/>
          </a:xfrm>
          <a:prstGeom prst="rect">
            <a:avLst/>
          </a:prstGeom>
          <a:noFill/>
          <a:ln/>
        </p:spPr>
        <p:txBody>
          <a:bodyPr wrap="square" lIns="0" tIns="0" rIns="0" bIns="0" rtlCol="0" anchor="t"/>
          <a:lstStyle/>
          <a:p>
            <a:pPr indent="0" marL="0">
              <a:buNone/>
            </a:pPr>
            <a:r>
              <a:rPr lang="en-US" sz="1300" dirty="0">
                <a:solidFill>
                  <a:srgbClr val="1F2533"/>
                </a:solidFill>
                <a:latin typeface="Calibri" pitchFamily="34" charset="0"/>
                <a:ea typeface="Calibri" pitchFamily="34" charset="-122"/>
                <a:cs typeface="Calibri" pitchFamily="34" charset="-120"/>
              </a:rPr>
              <a:t>Dönem I %81,17 · Dönem II %83,51 · Dönem III %83,02</a:t>
            </a:r>
            <a:endParaRPr lang="en-US" sz="1300" dirty="0"/>
          </a:p>
        </p:txBody>
      </p:sp>
      <p:sp>
        <p:nvSpPr>
          <p:cNvPr id="11" name="Shape 8"/>
          <p:cNvSpPr/>
          <p:nvPr/>
        </p:nvSpPr>
        <p:spPr>
          <a:xfrm>
            <a:off x="4087368" y="1600200"/>
            <a:ext cx="3355848" cy="2084832"/>
          </a:xfrm>
          <a:prstGeom prst="roundRect">
            <a:avLst>
              <a:gd name="adj" fmla="val 5263"/>
            </a:avLst>
          </a:prstGeom>
          <a:solidFill>
            <a:srgbClr val="EEF1F7"/>
          </a:solidFill>
          <a:ln w="12700">
            <a:solidFill>
              <a:srgbClr val="EEF1F7"/>
            </a:solidFill>
            <a:prstDash val="solid"/>
          </a:ln>
        </p:spPr>
      </p:sp>
      <p:sp>
        <p:nvSpPr>
          <p:cNvPr id="12" name="Text 9"/>
          <p:cNvSpPr txBox="1"/>
          <p:nvPr/>
        </p:nvSpPr>
        <p:spPr>
          <a:xfrm>
            <a:off x="4343400" y="1783080"/>
            <a:ext cx="2898648" cy="685800"/>
          </a:xfrm>
          <a:prstGeom prst="rect">
            <a:avLst/>
          </a:prstGeom>
          <a:noFill/>
          <a:ln/>
        </p:spPr>
        <p:txBody>
          <a:bodyPr wrap="square" lIns="0" tIns="0" rIns="0" bIns="0" rtlCol="0" anchor="ctr"/>
          <a:lstStyle/>
          <a:p>
            <a:pPr indent="0" marL="0">
              <a:buNone/>
            </a:pPr>
            <a:r>
              <a:rPr lang="en-US" sz="3600" b="1" dirty="0">
                <a:solidFill>
                  <a:srgbClr val="1C2A52"/>
                </a:solidFill>
                <a:latin typeface="Cambria" pitchFamily="34" charset="0"/>
                <a:ea typeface="Cambria" pitchFamily="34" charset="-122"/>
                <a:cs typeface="Cambria" pitchFamily="34" charset="-120"/>
              </a:rPr>
              <a:t>%97,19</a:t>
            </a:r>
            <a:endParaRPr lang="en-US" sz="3600" dirty="0"/>
          </a:p>
        </p:txBody>
      </p:sp>
      <p:sp>
        <p:nvSpPr>
          <p:cNvPr id="13" name="Text 10"/>
          <p:cNvSpPr txBox="1"/>
          <p:nvPr/>
        </p:nvSpPr>
        <p:spPr>
          <a:xfrm>
            <a:off x="4343400" y="2496312"/>
            <a:ext cx="2898648" cy="365760"/>
          </a:xfrm>
          <a:prstGeom prst="rect">
            <a:avLst/>
          </a:prstGeom>
          <a:noFill/>
          <a:ln/>
        </p:spPr>
        <p:txBody>
          <a:bodyPr wrap="square" lIns="0" tIns="0" rIns="0" bIns="0" rtlCol="0" anchor="t"/>
          <a:lstStyle/>
          <a:p>
            <a:pPr indent="0" marL="0">
              <a:buNone/>
            </a:pPr>
            <a:r>
              <a:rPr lang="en-US" sz="1550" b="1" dirty="0">
                <a:solidFill>
                  <a:srgbClr val="1C2A52"/>
                </a:solidFill>
                <a:latin typeface="Calibri" pitchFamily="34" charset="0"/>
                <a:ea typeface="Calibri" pitchFamily="34" charset="-122"/>
                <a:cs typeface="Calibri" pitchFamily="34" charset="-120"/>
              </a:rPr>
              <a:t>Klinik staj başarısı</a:t>
            </a:r>
            <a:endParaRPr lang="en-US" sz="1550" dirty="0"/>
          </a:p>
        </p:txBody>
      </p:sp>
      <p:sp>
        <p:nvSpPr>
          <p:cNvPr id="14" name="Text 11"/>
          <p:cNvSpPr txBox="1"/>
          <p:nvPr/>
        </p:nvSpPr>
        <p:spPr>
          <a:xfrm>
            <a:off x="4343400" y="2880360"/>
            <a:ext cx="2898648" cy="685800"/>
          </a:xfrm>
          <a:prstGeom prst="rect">
            <a:avLst/>
          </a:prstGeom>
          <a:noFill/>
          <a:ln/>
        </p:spPr>
        <p:txBody>
          <a:bodyPr wrap="square" lIns="0" tIns="0" rIns="0" bIns="0" rtlCol="0" anchor="t"/>
          <a:lstStyle/>
          <a:p>
            <a:pPr indent="0" marL="0">
              <a:buNone/>
            </a:pPr>
            <a:r>
              <a:rPr lang="en-US" sz="1300" dirty="0">
                <a:solidFill>
                  <a:srgbClr val="1F2533"/>
                </a:solidFill>
                <a:latin typeface="Calibri" pitchFamily="34" charset="0"/>
                <a:ea typeface="Calibri" pitchFamily="34" charset="-122"/>
                <a:cs typeface="Calibri" pitchFamily="34" charset="-120"/>
              </a:rPr>
              <a:t>8 klinik anabilim dalında 1.779 staj kaydı</a:t>
            </a:r>
            <a:endParaRPr lang="en-US" sz="1300" dirty="0"/>
          </a:p>
        </p:txBody>
      </p:sp>
      <p:sp>
        <p:nvSpPr>
          <p:cNvPr id="15" name="Shape 12"/>
          <p:cNvSpPr/>
          <p:nvPr/>
        </p:nvSpPr>
        <p:spPr>
          <a:xfrm>
            <a:off x="548640" y="3867912"/>
            <a:ext cx="3355848" cy="2084832"/>
          </a:xfrm>
          <a:prstGeom prst="roundRect">
            <a:avLst>
              <a:gd name="adj" fmla="val 5263"/>
            </a:avLst>
          </a:prstGeom>
          <a:solidFill>
            <a:srgbClr val="EEF1F7"/>
          </a:solidFill>
          <a:ln w="12700">
            <a:solidFill>
              <a:srgbClr val="EEF1F7"/>
            </a:solidFill>
            <a:prstDash val="solid"/>
          </a:ln>
        </p:spPr>
      </p:sp>
      <p:sp>
        <p:nvSpPr>
          <p:cNvPr id="16" name="Text 13"/>
          <p:cNvSpPr txBox="1"/>
          <p:nvPr/>
        </p:nvSpPr>
        <p:spPr>
          <a:xfrm>
            <a:off x="804672" y="4050792"/>
            <a:ext cx="2898648" cy="685800"/>
          </a:xfrm>
          <a:prstGeom prst="rect">
            <a:avLst/>
          </a:prstGeom>
          <a:noFill/>
          <a:ln/>
        </p:spPr>
        <p:txBody>
          <a:bodyPr wrap="square" lIns="0" tIns="0" rIns="0" bIns="0" rtlCol="0" anchor="ctr"/>
          <a:lstStyle/>
          <a:p>
            <a:pPr indent="0" marL="0">
              <a:buNone/>
            </a:pPr>
            <a:r>
              <a:rPr lang="en-US" sz="3600" b="1" dirty="0">
                <a:solidFill>
                  <a:srgbClr val="1C2A52"/>
                </a:solidFill>
                <a:latin typeface="Cambria" pitchFamily="34" charset="0"/>
                <a:ea typeface="Cambria" pitchFamily="34" charset="-122"/>
                <a:cs typeface="Cambria" pitchFamily="34" charset="-120"/>
              </a:rPr>
              <a:t>10 staj</a:t>
            </a:r>
            <a:endParaRPr lang="en-US" sz="3600" dirty="0"/>
          </a:p>
        </p:txBody>
      </p:sp>
      <p:sp>
        <p:nvSpPr>
          <p:cNvPr id="17" name="Text 14"/>
          <p:cNvSpPr txBox="1"/>
          <p:nvPr/>
        </p:nvSpPr>
        <p:spPr>
          <a:xfrm>
            <a:off x="804672" y="4764024"/>
            <a:ext cx="2898648" cy="365760"/>
          </a:xfrm>
          <a:prstGeom prst="rect">
            <a:avLst/>
          </a:prstGeom>
          <a:noFill/>
          <a:ln/>
        </p:spPr>
        <p:txBody>
          <a:bodyPr wrap="square" lIns="0" tIns="0" rIns="0" bIns="0" rtlCol="0" anchor="t"/>
          <a:lstStyle/>
          <a:p>
            <a:pPr indent="0" marL="0">
              <a:buNone/>
            </a:pPr>
            <a:r>
              <a:rPr lang="en-US" sz="1550" b="1" dirty="0">
                <a:solidFill>
                  <a:srgbClr val="1C2A52"/>
                </a:solidFill>
                <a:latin typeface="Calibri" pitchFamily="34" charset="0"/>
                <a:ea typeface="Calibri" pitchFamily="34" charset="-122"/>
                <a:cs typeface="Calibri" pitchFamily="34" charset="-120"/>
              </a:rPr>
              <a:t>Dönem V’te %100 başarı</a:t>
            </a:r>
            <a:endParaRPr lang="en-US" sz="1550" dirty="0"/>
          </a:p>
        </p:txBody>
      </p:sp>
      <p:sp>
        <p:nvSpPr>
          <p:cNvPr id="18" name="Text 15"/>
          <p:cNvSpPr txBox="1"/>
          <p:nvPr/>
        </p:nvSpPr>
        <p:spPr>
          <a:xfrm>
            <a:off x="804672" y="5148072"/>
            <a:ext cx="2898648" cy="685800"/>
          </a:xfrm>
          <a:prstGeom prst="rect">
            <a:avLst/>
          </a:prstGeom>
          <a:noFill/>
          <a:ln/>
        </p:spPr>
        <p:txBody>
          <a:bodyPr wrap="square" lIns="0" tIns="0" rIns="0" bIns="0" rtlCol="0" anchor="t"/>
          <a:lstStyle/>
          <a:p>
            <a:pPr indent="0" marL="0">
              <a:buNone/>
            </a:pPr>
            <a:r>
              <a:rPr lang="en-US" sz="1300" dirty="0">
                <a:solidFill>
                  <a:srgbClr val="1F2533"/>
                </a:solidFill>
                <a:latin typeface="Calibri" pitchFamily="34" charset="0"/>
                <a:ea typeface="Calibri" pitchFamily="34" charset="-122"/>
                <a:cs typeface="Calibri" pitchFamily="34" charset="-120"/>
              </a:rPr>
              <a:t>Diğer stajlarda başarı %96,82-99,17</a:t>
            </a:r>
            <a:endParaRPr lang="en-US" sz="1300" dirty="0"/>
          </a:p>
        </p:txBody>
      </p:sp>
      <p:sp>
        <p:nvSpPr>
          <p:cNvPr id="19" name="Shape 16"/>
          <p:cNvSpPr/>
          <p:nvPr/>
        </p:nvSpPr>
        <p:spPr>
          <a:xfrm>
            <a:off x="4087368" y="3867912"/>
            <a:ext cx="3355848" cy="2084832"/>
          </a:xfrm>
          <a:prstGeom prst="roundRect">
            <a:avLst>
              <a:gd name="adj" fmla="val 5263"/>
            </a:avLst>
          </a:prstGeom>
          <a:solidFill>
            <a:srgbClr val="1C2A52"/>
          </a:solidFill>
          <a:ln w="12700">
            <a:solidFill>
              <a:srgbClr val="1C2A52"/>
            </a:solidFill>
            <a:prstDash val="solid"/>
          </a:ln>
        </p:spPr>
      </p:sp>
      <p:sp>
        <p:nvSpPr>
          <p:cNvPr id="20" name="Text 17"/>
          <p:cNvSpPr txBox="1"/>
          <p:nvPr/>
        </p:nvSpPr>
        <p:spPr>
          <a:xfrm>
            <a:off x="4343400" y="4050792"/>
            <a:ext cx="2898648" cy="685800"/>
          </a:xfrm>
          <a:prstGeom prst="rect">
            <a:avLst/>
          </a:prstGeom>
          <a:noFill/>
          <a:ln/>
        </p:spPr>
        <p:txBody>
          <a:bodyPr wrap="square" lIns="0" tIns="0" rIns="0" bIns="0" rtlCol="0" anchor="ctr"/>
          <a:lstStyle/>
          <a:p>
            <a:pPr indent="0" marL="0">
              <a:buNone/>
            </a:pPr>
            <a:r>
              <a:rPr lang="en-US" sz="3600" b="1" dirty="0">
                <a:solidFill>
                  <a:srgbClr val="E8731F"/>
                </a:solidFill>
                <a:latin typeface="Cambria" pitchFamily="34" charset="0"/>
                <a:ea typeface="Cambria" pitchFamily="34" charset="-122"/>
                <a:cs typeface="Cambria" pitchFamily="34" charset="-120"/>
              </a:rPr>
              <a:t>%100</a:t>
            </a:r>
            <a:endParaRPr lang="en-US" sz="3600" dirty="0"/>
          </a:p>
        </p:txBody>
      </p:sp>
      <p:sp>
        <p:nvSpPr>
          <p:cNvPr id="21" name="Text 18"/>
          <p:cNvSpPr txBox="1"/>
          <p:nvPr/>
        </p:nvSpPr>
        <p:spPr>
          <a:xfrm>
            <a:off x="4343400" y="4764024"/>
            <a:ext cx="2898648" cy="365760"/>
          </a:xfrm>
          <a:prstGeom prst="rect">
            <a:avLst/>
          </a:prstGeom>
          <a:noFill/>
          <a:ln/>
        </p:spPr>
        <p:txBody>
          <a:bodyPr wrap="square" lIns="0" tIns="0" rIns="0" bIns="0" rtlCol="0" anchor="t"/>
          <a:lstStyle/>
          <a:p>
            <a:pPr indent="0" marL="0">
              <a:buNone/>
            </a:pPr>
            <a:r>
              <a:rPr lang="en-US" sz="1550" b="1" dirty="0">
                <a:solidFill>
                  <a:srgbClr val="FFFFFF"/>
                </a:solidFill>
                <a:latin typeface="Calibri" pitchFamily="34" charset="0"/>
                <a:ea typeface="Calibri" pitchFamily="34" charset="-122"/>
                <a:cs typeface="Calibri" pitchFamily="34" charset="-120"/>
              </a:rPr>
              <a:t>İntörn hekimlik (Dönem VI)</a:t>
            </a:r>
            <a:endParaRPr lang="en-US" sz="1550" dirty="0"/>
          </a:p>
        </p:txBody>
      </p:sp>
      <p:sp>
        <p:nvSpPr>
          <p:cNvPr id="22" name="Text 19"/>
          <p:cNvSpPr txBox="1"/>
          <p:nvPr/>
        </p:nvSpPr>
        <p:spPr>
          <a:xfrm>
            <a:off x="4343400" y="5148072"/>
            <a:ext cx="2898648" cy="685800"/>
          </a:xfrm>
          <a:prstGeom prst="rect">
            <a:avLst/>
          </a:prstGeom>
          <a:noFill/>
          <a:ln/>
        </p:spPr>
        <p:txBody>
          <a:bodyPr wrap="square" lIns="0" tIns="0" rIns="0" bIns="0" rtlCol="0" anchor="t"/>
          <a:lstStyle/>
          <a:p>
            <a:pPr indent="0" marL="0">
              <a:buNone/>
            </a:pPr>
            <a:r>
              <a:rPr lang="en-US" sz="1300" dirty="0">
                <a:solidFill>
                  <a:srgbClr val="C9D2E3"/>
                </a:solidFill>
                <a:latin typeface="Calibri" pitchFamily="34" charset="0"/>
                <a:ea typeface="Calibri" pitchFamily="34" charset="-122"/>
                <a:cs typeface="Calibri" pitchFamily="34" charset="-120"/>
              </a:rPr>
              <a:t>8 stajın tamamında, 249-262 intörn hekim</a:t>
            </a:r>
            <a:endParaRPr lang="en-US" sz="1300" dirty="0"/>
          </a:p>
        </p:txBody>
      </p:sp>
      <p:sp>
        <p:nvSpPr>
          <p:cNvPr id="25" name="Slide Number Placeholder 0"/>
          <p:cNvSpPr>
            <a:spLocks noGrp="1"/>
          </p:cNvSpPr>
          <p:nvPr>
            <p:ph type="sldNum" sz="quarter" idx="4294967295"/>
          </p:nvPr>
        </p:nvSpPr>
        <p:spPr>
          <a:xfrm>
            <a:off x="6858000"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ÖĞRENCİ GERİ BİLDİRİMİ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Memnuniyet klinik dönemde yükseliyor</a:t>
            </a:r>
            <a:endParaRPr lang="en-US" sz="2800" dirty="0"/>
          </a:p>
        </p:txBody>
      </p:sp>
      <p:sp>
        <p:nvSpPr>
          <p:cNvPr id="4" name="Text 2"/>
          <p:cNvSpPr txBox="1"/>
          <p:nvPr/>
        </p:nvSpPr>
        <p:spPr>
          <a:xfrm>
            <a:off x="548640" y="1444752"/>
            <a:ext cx="6949440" cy="292608"/>
          </a:xfrm>
          <a:prstGeom prst="rect">
            <a:avLst/>
          </a:prstGeom>
          <a:noFill/>
          <a:ln/>
        </p:spPr>
        <p:txBody>
          <a:bodyPr wrap="square" lIns="0" tIns="0" rIns="0" bIns="0" rtlCol="0" anchor="t"/>
          <a:lstStyle/>
          <a:p>
            <a:pPr indent="0" marL="0">
              <a:buNone/>
            </a:pPr>
            <a:r>
              <a:rPr lang="en-US" sz="1400" b="1" dirty="0">
                <a:solidFill>
                  <a:srgbClr val="1C2A52"/>
                </a:solidFill>
                <a:latin typeface="Calibri" pitchFamily="34" charset="0"/>
                <a:ea typeface="Calibri" pitchFamily="34" charset="-122"/>
                <a:cs typeface="Calibri" pitchFamily="34" charset="-120"/>
              </a:rPr>
              <a:t>Dönemlere göre genel memnuniyet (%)</a:t>
            </a:r>
            <a:endParaRPr lang="en-US" sz="1400" dirty="0"/>
          </a:p>
        </p:txBody>
      </p:sp>
      <p:graphicFrame>
        <p:nvGraphicFramePr>
          <p:cNvPr id="5" name="Chart 0" descr="Dönemlere göre genel memnuniyet (%)"/>
          <p:cNvGraphicFramePr/>
          <p:nvPr/>
        </p:nvGraphicFramePr>
        <p:xfrm>
          <a:off x="411480" y="1783080"/>
          <a:ext cx="7086600" cy="4160520"/>
        </p:xfrm>
        <a:graphic xmlns:a="http://schemas.openxmlformats.org/drawingml/2006/main">
          <a:graphicData uri="http://schemas.openxmlformats.org/drawingml/2006/chart">
            <c:chart xmlns:c="http://schemas.openxmlformats.org/drawingml/2006/chart" r:id="rId1"/>
          </a:graphicData>
        </a:graphic>
      </p:graphicFrame>
      <p:sp>
        <p:nvSpPr>
          <p:cNvPr id="6" name="Shape 3"/>
          <p:cNvSpPr/>
          <p:nvPr/>
        </p:nvSpPr>
        <p:spPr>
          <a:xfrm>
            <a:off x="7863840" y="1572768"/>
            <a:ext cx="3776472" cy="1280160"/>
          </a:xfrm>
          <a:prstGeom prst="roundRect">
            <a:avLst>
              <a:gd name="adj" fmla="val 8571"/>
            </a:avLst>
          </a:prstGeom>
          <a:solidFill>
            <a:srgbClr val="1C2A52"/>
          </a:solidFill>
          <a:ln w="12700">
            <a:solidFill>
              <a:srgbClr val="1C2A52"/>
            </a:solidFill>
            <a:prstDash val="solid"/>
          </a:ln>
        </p:spPr>
      </p:sp>
      <p:sp>
        <p:nvSpPr>
          <p:cNvPr id="7" name="Text 4"/>
          <p:cNvSpPr txBox="1"/>
          <p:nvPr/>
        </p:nvSpPr>
        <p:spPr>
          <a:xfrm>
            <a:off x="8138160" y="1700784"/>
            <a:ext cx="3383280" cy="566928"/>
          </a:xfrm>
          <a:prstGeom prst="rect">
            <a:avLst/>
          </a:prstGeom>
          <a:noFill/>
          <a:ln/>
        </p:spPr>
        <p:txBody>
          <a:bodyPr wrap="square" lIns="0" tIns="0" rIns="0" bIns="0" rtlCol="0" anchor="ctr"/>
          <a:lstStyle/>
          <a:p>
            <a:pPr indent="0" marL="0">
              <a:buNone/>
            </a:pPr>
            <a:r>
              <a:rPr lang="en-US" sz="3200" b="1" dirty="0">
                <a:solidFill>
                  <a:srgbClr val="E8731F"/>
                </a:solidFill>
                <a:latin typeface="Cambria" pitchFamily="34" charset="0"/>
                <a:ea typeface="Cambria" pitchFamily="34" charset="-122"/>
                <a:cs typeface="Cambria" pitchFamily="34" charset="-120"/>
              </a:rPr>
              <a:t>%86</a:t>
            </a:r>
            <a:endParaRPr lang="en-US" sz="3200" dirty="0"/>
          </a:p>
        </p:txBody>
      </p:sp>
      <p:sp>
        <p:nvSpPr>
          <p:cNvPr id="8" name="Text 5"/>
          <p:cNvSpPr txBox="1"/>
          <p:nvPr/>
        </p:nvSpPr>
        <p:spPr>
          <a:xfrm>
            <a:off x="8138160" y="2286000"/>
            <a:ext cx="3383280" cy="457200"/>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Dönem VI’da genel memnuniyet</a:t>
            </a:r>
            <a:endParaRPr lang="en-US" sz="1350" dirty="0"/>
          </a:p>
        </p:txBody>
      </p:sp>
      <p:sp>
        <p:nvSpPr>
          <p:cNvPr id="9" name="Shape 6"/>
          <p:cNvSpPr/>
          <p:nvPr/>
        </p:nvSpPr>
        <p:spPr>
          <a:xfrm>
            <a:off x="7863840" y="3035808"/>
            <a:ext cx="3776472" cy="1280160"/>
          </a:xfrm>
          <a:prstGeom prst="roundRect">
            <a:avLst>
              <a:gd name="adj" fmla="val 8571"/>
            </a:avLst>
          </a:prstGeom>
          <a:solidFill>
            <a:srgbClr val="EEF1F7"/>
          </a:solidFill>
          <a:ln w="12700">
            <a:solidFill>
              <a:srgbClr val="EEF1F7"/>
            </a:solidFill>
            <a:prstDash val="solid"/>
          </a:ln>
        </p:spPr>
      </p:sp>
      <p:sp>
        <p:nvSpPr>
          <p:cNvPr id="10" name="Text 7"/>
          <p:cNvSpPr txBox="1"/>
          <p:nvPr/>
        </p:nvSpPr>
        <p:spPr>
          <a:xfrm>
            <a:off x="8138160" y="3163824"/>
            <a:ext cx="338328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%78-86</a:t>
            </a:r>
            <a:endParaRPr lang="en-US" sz="3200" dirty="0"/>
          </a:p>
        </p:txBody>
      </p:sp>
      <p:sp>
        <p:nvSpPr>
          <p:cNvPr id="11" name="Text 8"/>
          <p:cNvSpPr txBox="1"/>
          <p:nvPr/>
        </p:nvSpPr>
        <p:spPr>
          <a:xfrm>
            <a:off x="8138160" y="3749040"/>
            <a:ext cx="3383280" cy="45720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klinik dönemde (IV-VI) memnuniyet</a:t>
            </a:r>
            <a:endParaRPr lang="en-US" sz="1350" dirty="0"/>
          </a:p>
        </p:txBody>
      </p:sp>
      <p:sp>
        <p:nvSpPr>
          <p:cNvPr id="12" name="Shape 9"/>
          <p:cNvSpPr/>
          <p:nvPr/>
        </p:nvSpPr>
        <p:spPr>
          <a:xfrm>
            <a:off x="7863840" y="4498848"/>
            <a:ext cx="3776472" cy="1280160"/>
          </a:xfrm>
          <a:prstGeom prst="roundRect">
            <a:avLst>
              <a:gd name="adj" fmla="val 8571"/>
            </a:avLst>
          </a:prstGeom>
          <a:solidFill>
            <a:srgbClr val="EEF1F7"/>
          </a:solidFill>
          <a:ln w="12700">
            <a:solidFill>
              <a:srgbClr val="EEF1F7"/>
            </a:solidFill>
            <a:prstDash val="solid"/>
          </a:ln>
        </p:spPr>
      </p:sp>
      <p:sp>
        <p:nvSpPr>
          <p:cNvPr id="13" name="Text 10"/>
          <p:cNvSpPr txBox="1"/>
          <p:nvPr/>
        </p:nvSpPr>
        <p:spPr>
          <a:xfrm>
            <a:off x="8138160" y="4626864"/>
            <a:ext cx="3383280" cy="566928"/>
          </a:xfrm>
          <a:prstGeom prst="rect">
            <a:avLst/>
          </a:prstGeom>
          <a:noFill/>
          <a:ln/>
        </p:spPr>
        <p:txBody>
          <a:bodyPr wrap="square" lIns="0" tIns="0" rIns="0" bIns="0" rtlCol="0" anchor="ctr"/>
          <a:lstStyle/>
          <a:p>
            <a:pPr indent="0" marL="0">
              <a:buNone/>
            </a:pPr>
            <a:r>
              <a:rPr lang="en-US" sz="3200" b="1" dirty="0">
                <a:solidFill>
                  <a:srgbClr val="1C2A52"/>
                </a:solidFill>
                <a:latin typeface="Cambria" pitchFamily="34" charset="0"/>
                <a:ea typeface="Cambria" pitchFamily="34" charset="-122"/>
                <a:cs typeface="Cambria" pitchFamily="34" charset="-120"/>
              </a:rPr>
              <a:t>%83-100</a:t>
            </a:r>
            <a:endParaRPr lang="en-US" sz="3200" dirty="0"/>
          </a:p>
        </p:txBody>
      </p:sp>
      <p:sp>
        <p:nvSpPr>
          <p:cNvPr id="14" name="Text 11"/>
          <p:cNvSpPr txBox="1"/>
          <p:nvPr/>
        </p:nvSpPr>
        <p:spPr>
          <a:xfrm>
            <a:off x="8138160" y="5212080"/>
            <a:ext cx="3383280" cy="457200"/>
          </a:xfrm>
          <a:prstGeom prst="rect">
            <a:avLst/>
          </a:prstGeom>
          <a:noFill/>
          <a:ln/>
        </p:spPr>
        <p:txBody>
          <a:bodyPr wrap="square" lIns="0" tIns="0" rIns="0" bIns="0" rtlCol="0" anchor="t"/>
          <a:lstStyle/>
          <a:p>
            <a:pPr indent="0" marL="0">
              <a:buNone/>
            </a:pPr>
            <a:r>
              <a:rPr lang="en-US" sz="1350" dirty="0">
                <a:solidFill>
                  <a:srgbClr val="1F2533"/>
                </a:solidFill>
                <a:latin typeface="Calibri" pitchFamily="34" charset="0"/>
                <a:ea typeface="Calibri" pitchFamily="34" charset="-122"/>
                <a:cs typeface="Calibri" pitchFamily="34" charset="-120"/>
              </a:rPr>
              <a:t>Dönem V stajlarında genel memnuniyet</a:t>
            </a:r>
            <a:endParaRPr lang="en-US" sz="1350" dirty="0"/>
          </a:p>
        </p:txBody>
      </p:sp>
      <p:sp>
        <p:nvSpPr>
          <p:cNvPr id="15" name="Text 12"/>
          <p:cNvSpPr txBox="1"/>
          <p:nvPr/>
        </p:nvSpPr>
        <p:spPr>
          <a:xfrm>
            <a:off x="548640" y="6053328"/>
            <a:ext cx="10972800" cy="256032"/>
          </a:xfrm>
          <a:prstGeom prst="rect">
            <a:avLst/>
          </a:prstGeom>
          <a:noFill/>
          <a:ln/>
        </p:spPr>
        <p:txBody>
          <a:bodyPr wrap="square" lIns="0" tIns="0" rIns="0" bIns="0" rtlCol="0" anchor="t"/>
          <a:lstStyle/>
          <a:p>
            <a:pPr indent="0" marL="0">
              <a:buNone/>
            </a:pPr>
            <a:r>
              <a:rPr lang="en-US" sz="1050" i="1" dirty="0">
                <a:solidFill>
                  <a:srgbClr val="5C667A"/>
                </a:solidFill>
                <a:latin typeface="Calibri" pitchFamily="34" charset="0"/>
                <a:ea typeface="Calibri" pitchFamily="34" charset="-122"/>
                <a:cs typeface="Calibri" pitchFamily="34" charset="-120"/>
              </a:rPr>
              <a:t>Kaynak: 2025-2026 eğitim-öğretim yılı öğrenci memnuniyet anketleri</a:t>
            </a:r>
            <a:endParaRPr lang="en-US" sz="10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KAMPÜS YAŞAMI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Öğrenci topluluklarımız</a:t>
            </a:r>
            <a:endParaRPr lang="en-US" sz="2800" dirty="0"/>
          </a:p>
        </p:txBody>
      </p:sp>
      <p:sp>
        <p:nvSpPr>
          <p:cNvPr id="4" name="Shape 2"/>
          <p:cNvSpPr/>
          <p:nvPr/>
        </p:nvSpPr>
        <p:spPr>
          <a:xfrm>
            <a:off x="548640" y="1572768"/>
            <a:ext cx="3575304" cy="2084832"/>
          </a:xfrm>
          <a:prstGeom prst="roundRect">
            <a:avLst>
              <a:gd name="adj" fmla="val 5263"/>
            </a:avLst>
          </a:prstGeom>
          <a:solidFill>
            <a:srgbClr val="EEF1F7"/>
          </a:solidFill>
          <a:ln w="12700">
            <a:solidFill>
              <a:srgbClr val="EEF1F7"/>
            </a:solidFill>
            <a:prstDash val="solid"/>
          </a:ln>
        </p:spPr>
      </p:sp>
      <p:sp>
        <p:nvSpPr>
          <p:cNvPr id="5" name="Shape 3"/>
          <p:cNvSpPr/>
          <p:nvPr/>
        </p:nvSpPr>
        <p:spPr>
          <a:xfrm>
            <a:off x="804672" y="1828800"/>
            <a:ext cx="603504" cy="603504"/>
          </a:xfrm>
          <a:prstGeom prst="ellipse">
            <a:avLst/>
          </a:prstGeom>
          <a:solidFill>
            <a:srgbClr val="1C2A52"/>
          </a:solidFill>
          <a:ln w="12700">
            <a:solidFill>
              <a:srgbClr val="1C2A52"/>
            </a:solidFill>
            <a:prstDash val="solid"/>
          </a:ln>
        </p:spPr>
      </p:sp>
      <p:pic>
        <p:nvPicPr>
          <p:cNvPr id="6" name="Image 0" descr="/home/claude/tanitim/deck/icons/FaFlask_w.png">    </p:cNvPr>
          <p:cNvPicPr>
            <a:picLocks noChangeAspect="1"/>
          </p:cNvPicPr>
          <p:nvPr/>
        </p:nvPicPr>
        <p:blipFill>
          <a:blip r:embed="rId1"/>
          <a:stretch>
            <a:fillRect/>
          </a:stretch>
        </p:blipFill>
        <p:spPr>
          <a:xfrm>
            <a:off x="955548" y="1979676"/>
            <a:ext cx="301752" cy="301752"/>
          </a:xfrm>
          <a:prstGeom prst="rect">
            <a:avLst/>
          </a:prstGeom>
        </p:spPr>
      </p:pic>
      <p:sp>
        <p:nvSpPr>
          <p:cNvPr id="7" name="Text 4"/>
          <p:cNvSpPr txBox="1"/>
          <p:nvPr/>
        </p:nvSpPr>
        <p:spPr>
          <a:xfrm>
            <a:off x="1554480" y="1938528"/>
            <a:ext cx="2386584" cy="365760"/>
          </a:xfrm>
          <a:prstGeom prst="rect">
            <a:avLst/>
          </a:prstGeom>
          <a:noFill/>
          <a:ln/>
        </p:spPr>
        <p:txBody>
          <a:bodyPr wrap="square" lIns="0" tIns="0" rIns="0" bIns="0" rtlCol="0" anchor="ctr"/>
          <a:lstStyle/>
          <a:p>
            <a:pPr indent="0" marL="0">
              <a:buNone/>
            </a:pPr>
            <a:r>
              <a:rPr lang="en-US" sz="1200" b="1" dirty="0">
                <a:solidFill>
                  <a:srgbClr val="C2560F"/>
                </a:solidFill>
                <a:latin typeface="Calibri" pitchFamily="34" charset="0"/>
                <a:ea typeface="Calibri" pitchFamily="34" charset="-122"/>
                <a:cs typeface="Calibri" pitchFamily="34" charset="-120"/>
              </a:rPr>
              <a:t>Akademik ve araştırma</a:t>
            </a:r>
            <a:endParaRPr lang="en-US" sz="1200" dirty="0"/>
          </a:p>
        </p:txBody>
      </p:sp>
      <p:sp>
        <p:nvSpPr>
          <p:cNvPr id="8" name="Text 5"/>
          <p:cNvSpPr txBox="1"/>
          <p:nvPr/>
        </p:nvSpPr>
        <p:spPr>
          <a:xfrm>
            <a:off x="804672" y="2487168"/>
            <a:ext cx="3118104" cy="512064"/>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MEÜTF Bilimsel Araştırmalar Topluluğu</a:t>
            </a:r>
            <a:endParaRPr lang="en-US" sz="1500" dirty="0"/>
          </a:p>
        </p:txBody>
      </p:sp>
      <p:sp>
        <p:nvSpPr>
          <p:cNvPr id="9" name="Text 6"/>
          <p:cNvSpPr txBox="1"/>
          <p:nvPr/>
        </p:nvSpPr>
        <p:spPr>
          <a:xfrm>
            <a:off x="804672" y="3035808"/>
            <a:ext cx="3118104" cy="548640"/>
          </a:xfrm>
          <a:prstGeom prst="rect">
            <a:avLst/>
          </a:prstGeom>
          <a:noFill/>
          <a:ln/>
        </p:spPr>
        <p:txBody>
          <a:bodyPr wrap="square" lIns="0" tIns="0" rIns="0" bIns="0" rtlCol="0" anchor="t"/>
          <a:lstStyle/>
          <a:p>
            <a:pPr indent="0" marL="0">
              <a:buNone/>
            </a:pPr>
            <a:r>
              <a:rPr lang="en-US" sz="1250" dirty="0">
                <a:solidFill>
                  <a:srgbClr val="1F2533"/>
                </a:solidFill>
                <a:latin typeface="Calibri" pitchFamily="34" charset="0"/>
                <a:ea typeface="Calibri" pitchFamily="34" charset="-122"/>
                <a:cs typeface="Calibri" pitchFamily="34" charset="-120"/>
              </a:rPr>
              <a:t>Bilimsel araştırma becerilerini geliştirme, kongre ve sempozyum düzenleme</a:t>
            </a:r>
            <a:endParaRPr lang="en-US" sz="1250" dirty="0"/>
          </a:p>
        </p:txBody>
      </p:sp>
      <p:sp>
        <p:nvSpPr>
          <p:cNvPr id="10" name="Shape 7"/>
          <p:cNvSpPr/>
          <p:nvPr/>
        </p:nvSpPr>
        <p:spPr>
          <a:xfrm>
            <a:off x="4306824" y="1572768"/>
            <a:ext cx="3575304" cy="2084832"/>
          </a:xfrm>
          <a:prstGeom prst="roundRect">
            <a:avLst>
              <a:gd name="adj" fmla="val 5263"/>
            </a:avLst>
          </a:prstGeom>
          <a:solidFill>
            <a:srgbClr val="EEF1F7"/>
          </a:solidFill>
          <a:ln w="12700">
            <a:solidFill>
              <a:srgbClr val="EEF1F7"/>
            </a:solidFill>
            <a:prstDash val="solid"/>
          </a:ln>
        </p:spPr>
      </p:sp>
      <p:sp>
        <p:nvSpPr>
          <p:cNvPr id="11" name="Shape 8"/>
          <p:cNvSpPr/>
          <p:nvPr/>
        </p:nvSpPr>
        <p:spPr>
          <a:xfrm>
            <a:off x="4562856" y="1828800"/>
            <a:ext cx="603504" cy="603504"/>
          </a:xfrm>
          <a:prstGeom prst="ellipse">
            <a:avLst/>
          </a:prstGeom>
          <a:solidFill>
            <a:srgbClr val="E8731F"/>
          </a:solidFill>
          <a:ln w="12700">
            <a:solidFill>
              <a:srgbClr val="E8731F"/>
            </a:solidFill>
            <a:prstDash val="solid"/>
          </a:ln>
        </p:spPr>
      </p:sp>
      <p:pic>
        <p:nvPicPr>
          <p:cNvPr id="12" name="Image 1" descr="/home/claude/tanitim/deck/icons/FaEarthAmericas_w.png">    </p:cNvPr>
          <p:cNvPicPr>
            <a:picLocks noChangeAspect="1"/>
          </p:cNvPicPr>
          <p:nvPr/>
        </p:nvPicPr>
        <p:blipFill>
          <a:blip r:embed="rId2"/>
          <a:stretch>
            <a:fillRect/>
          </a:stretch>
        </p:blipFill>
        <p:spPr>
          <a:xfrm>
            <a:off x="4713732" y="1979676"/>
            <a:ext cx="301752" cy="301752"/>
          </a:xfrm>
          <a:prstGeom prst="rect">
            <a:avLst/>
          </a:prstGeom>
        </p:spPr>
      </p:pic>
      <p:sp>
        <p:nvSpPr>
          <p:cNvPr id="13" name="Text 9"/>
          <p:cNvSpPr txBox="1"/>
          <p:nvPr/>
        </p:nvSpPr>
        <p:spPr>
          <a:xfrm>
            <a:off x="5312664" y="1938528"/>
            <a:ext cx="2386584" cy="365760"/>
          </a:xfrm>
          <a:prstGeom prst="rect">
            <a:avLst/>
          </a:prstGeom>
          <a:noFill/>
          <a:ln/>
        </p:spPr>
        <p:txBody>
          <a:bodyPr wrap="square" lIns="0" tIns="0" rIns="0" bIns="0" rtlCol="0" anchor="ctr"/>
          <a:lstStyle/>
          <a:p>
            <a:pPr indent="0" marL="0">
              <a:buNone/>
            </a:pPr>
            <a:r>
              <a:rPr lang="en-US" sz="1200" b="1" dirty="0">
                <a:solidFill>
                  <a:srgbClr val="C2560F"/>
                </a:solidFill>
                <a:latin typeface="Calibri" pitchFamily="34" charset="0"/>
                <a:ea typeface="Calibri" pitchFamily="34" charset="-122"/>
                <a:cs typeface="Calibri" pitchFamily="34" charset="-120"/>
              </a:rPr>
              <a:t>Uluslararası ve değişim</a:t>
            </a:r>
            <a:endParaRPr lang="en-US" sz="1200" dirty="0"/>
          </a:p>
        </p:txBody>
      </p:sp>
      <p:sp>
        <p:nvSpPr>
          <p:cNvPr id="14" name="Text 10"/>
          <p:cNvSpPr txBox="1"/>
          <p:nvPr/>
        </p:nvSpPr>
        <p:spPr>
          <a:xfrm>
            <a:off x="4562856" y="2487168"/>
            <a:ext cx="3118104" cy="512064"/>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TürkMSIC Mersin Yerel Kurulu</a:t>
            </a:r>
            <a:endParaRPr lang="en-US" sz="1500" dirty="0"/>
          </a:p>
        </p:txBody>
      </p:sp>
      <p:sp>
        <p:nvSpPr>
          <p:cNvPr id="15" name="Text 11"/>
          <p:cNvSpPr txBox="1"/>
          <p:nvPr/>
        </p:nvSpPr>
        <p:spPr>
          <a:xfrm>
            <a:off x="4562856" y="3035808"/>
            <a:ext cx="3118104" cy="548640"/>
          </a:xfrm>
          <a:prstGeom prst="rect">
            <a:avLst/>
          </a:prstGeom>
          <a:noFill/>
          <a:ln/>
        </p:spPr>
        <p:txBody>
          <a:bodyPr wrap="square" lIns="0" tIns="0" rIns="0" bIns="0" rtlCol="0" anchor="t"/>
          <a:lstStyle/>
          <a:p>
            <a:pPr indent="0" marL="0">
              <a:buNone/>
            </a:pPr>
            <a:r>
              <a:rPr lang="en-US" sz="1250" dirty="0">
                <a:solidFill>
                  <a:srgbClr val="1F2533"/>
                </a:solidFill>
                <a:latin typeface="Calibri" pitchFamily="34" charset="0"/>
                <a:ea typeface="Calibri" pitchFamily="34" charset="-122"/>
                <a:cs typeface="Calibri" pitchFamily="34" charset="-120"/>
              </a:rPr>
              <a:t>Uluslararası öğrenci değişimi, halk sağlığı ve tıp eğitimi projeleri</a:t>
            </a:r>
            <a:endParaRPr lang="en-US" sz="1250" dirty="0"/>
          </a:p>
        </p:txBody>
      </p:sp>
      <p:sp>
        <p:nvSpPr>
          <p:cNvPr id="16" name="Shape 12"/>
          <p:cNvSpPr/>
          <p:nvPr/>
        </p:nvSpPr>
        <p:spPr>
          <a:xfrm>
            <a:off x="8065008" y="1572768"/>
            <a:ext cx="3575304" cy="2084832"/>
          </a:xfrm>
          <a:prstGeom prst="roundRect">
            <a:avLst>
              <a:gd name="adj" fmla="val 5263"/>
            </a:avLst>
          </a:prstGeom>
          <a:solidFill>
            <a:srgbClr val="EEF1F7"/>
          </a:solidFill>
          <a:ln w="12700">
            <a:solidFill>
              <a:srgbClr val="EEF1F7"/>
            </a:solidFill>
            <a:prstDash val="solid"/>
          </a:ln>
        </p:spPr>
      </p:sp>
      <p:sp>
        <p:nvSpPr>
          <p:cNvPr id="17" name="Shape 13"/>
          <p:cNvSpPr/>
          <p:nvPr/>
        </p:nvSpPr>
        <p:spPr>
          <a:xfrm>
            <a:off x="8321040" y="1828800"/>
            <a:ext cx="603504" cy="603504"/>
          </a:xfrm>
          <a:prstGeom prst="ellipse">
            <a:avLst/>
          </a:prstGeom>
          <a:solidFill>
            <a:srgbClr val="1C2A52"/>
          </a:solidFill>
          <a:ln w="12700">
            <a:solidFill>
              <a:srgbClr val="1C2A52"/>
            </a:solidFill>
            <a:prstDash val="solid"/>
          </a:ln>
        </p:spPr>
      </p:sp>
      <p:pic>
        <p:nvPicPr>
          <p:cNvPr id="18" name="Image 2" descr="/home/claude/tanitim/deck/icons/FaHandHoldingHeart_w.png">    </p:cNvPr>
          <p:cNvPicPr>
            <a:picLocks noChangeAspect="1"/>
          </p:cNvPicPr>
          <p:nvPr/>
        </p:nvPicPr>
        <p:blipFill>
          <a:blip r:embed="rId3"/>
          <a:stretch>
            <a:fillRect/>
          </a:stretch>
        </p:blipFill>
        <p:spPr>
          <a:xfrm>
            <a:off x="8471916" y="1979676"/>
            <a:ext cx="301752" cy="301752"/>
          </a:xfrm>
          <a:prstGeom prst="rect">
            <a:avLst/>
          </a:prstGeom>
        </p:spPr>
      </p:pic>
      <p:sp>
        <p:nvSpPr>
          <p:cNvPr id="19" name="Text 14"/>
          <p:cNvSpPr txBox="1"/>
          <p:nvPr/>
        </p:nvSpPr>
        <p:spPr>
          <a:xfrm>
            <a:off x="9070848" y="1938528"/>
            <a:ext cx="2386584" cy="365760"/>
          </a:xfrm>
          <a:prstGeom prst="rect">
            <a:avLst/>
          </a:prstGeom>
          <a:noFill/>
          <a:ln/>
        </p:spPr>
        <p:txBody>
          <a:bodyPr wrap="square" lIns="0" tIns="0" rIns="0" bIns="0" rtlCol="0" anchor="ctr"/>
          <a:lstStyle/>
          <a:p>
            <a:pPr indent="0" marL="0">
              <a:buNone/>
            </a:pPr>
            <a:r>
              <a:rPr lang="en-US" sz="1200" b="1" dirty="0">
                <a:solidFill>
                  <a:srgbClr val="C2560F"/>
                </a:solidFill>
                <a:latin typeface="Calibri" pitchFamily="34" charset="0"/>
                <a:ea typeface="Calibri" pitchFamily="34" charset="-122"/>
                <a:cs typeface="Calibri" pitchFamily="34" charset="-120"/>
              </a:rPr>
              <a:t>Sosyal sorumluluk</a:t>
            </a:r>
            <a:endParaRPr lang="en-US" sz="1200" dirty="0"/>
          </a:p>
        </p:txBody>
      </p:sp>
      <p:sp>
        <p:nvSpPr>
          <p:cNvPr id="20" name="Text 15"/>
          <p:cNvSpPr txBox="1"/>
          <p:nvPr/>
        </p:nvSpPr>
        <p:spPr>
          <a:xfrm>
            <a:off x="8321040" y="2487168"/>
            <a:ext cx="3118104" cy="512064"/>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Leyla’dan Sonra Topluluğu</a:t>
            </a:r>
            <a:endParaRPr lang="en-US" sz="1500" dirty="0"/>
          </a:p>
        </p:txBody>
      </p:sp>
      <p:sp>
        <p:nvSpPr>
          <p:cNvPr id="21" name="Text 16"/>
          <p:cNvSpPr txBox="1"/>
          <p:nvPr/>
        </p:nvSpPr>
        <p:spPr>
          <a:xfrm>
            <a:off x="8321040" y="3035808"/>
            <a:ext cx="3118104" cy="548640"/>
          </a:xfrm>
          <a:prstGeom prst="rect">
            <a:avLst/>
          </a:prstGeom>
          <a:noFill/>
          <a:ln/>
        </p:spPr>
        <p:txBody>
          <a:bodyPr wrap="square" lIns="0" tIns="0" rIns="0" bIns="0" rtlCol="0" anchor="t"/>
          <a:lstStyle/>
          <a:p>
            <a:pPr indent="0" marL="0">
              <a:buNone/>
            </a:pPr>
            <a:r>
              <a:rPr lang="en-US" sz="1250" dirty="0">
                <a:solidFill>
                  <a:srgbClr val="1F2533"/>
                </a:solidFill>
                <a:latin typeface="Calibri" pitchFamily="34" charset="0"/>
                <a:ea typeface="Calibri" pitchFamily="34" charset="-122"/>
                <a:cs typeface="Calibri" pitchFamily="34" charset="-120"/>
              </a:rPr>
              <a:t>Kanser veya kronik hastalığı olan çocukların hayallerini gerçekleştirme</a:t>
            </a:r>
            <a:endParaRPr lang="en-US" sz="1250" dirty="0"/>
          </a:p>
        </p:txBody>
      </p:sp>
      <p:sp>
        <p:nvSpPr>
          <p:cNvPr id="22" name="Shape 17"/>
          <p:cNvSpPr/>
          <p:nvPr/>
        </p:nvSpPr>
        <p:spPr>
          <a:xfrm>
            <a:off x="548640" y="3840480"/>
            <a:ext cx="3575304" cy="2084832"/>
          </a:xfrm>
          <a:prstGeom prst="roundRect">
            <a:avLst>
              <a:gd name="adj" fmla="val 5263"/>
            </a:avLst>
          </a:prstGeom>
          <a:solidFill>
            <a:srgbClr val="EEF1F7"/>
          </a:solidFill>
          <a:ln w="12700">
            <a:solidFill>
              <a:srgbClr val="EEF1F7"/>
            </a:solidFill>
            <a:prstDash val="solid"/>
          </a:ln>
        </p:spPr>
      </p:sp>
      <p:sp>
        <p:nvSpPr>
          <p:cNvPr id="23" name="Shape 18"/>
          <p:cNvSpPr/>
          <p:nvPr/>
        </p:nvSpPr>
        <p:spPr>
          <a:xfrm>
            <a:off x="804672" y="4096512"/>
            <a:ext cx="603504" cy="603504"/>
          </a:xfrm>
          <a:prstGeom prst="ellipse">
            <a:avLst/>
          </a:prstGeom>
          <a:solidFill>
            <a:srgbClr val="E8731F"/>
          </a:solidFill>
          <a:ln w="12700">
            <a:solidFill>
              <a:srgbClr val="E8731F"/>
            </a:solidFill>
            <a:prstDash val="solid"/>
          </a:ln>
        </p:spPr>
      </p:sp>
      <p:pic>
        <p:nvPicPr>
          <p:cNvPr id="24" name="Image 3" descr="/home/claude/tanitim/deck/icons/FaDroplet_w.png">    </p:cNvPr>
          <p:cNvPicPr>
            <a:picLocks noChangeAspect="1"/>
          </p:cNvPicPr>
          <p:nvPr/>
        </p:nvPicPr>
        <p:blipFill>
          <a:blip r:embed="rId4"/>
          <a:stretch>
            <a:fillRect/>
          </a:stretch>
        </p:blipFill>
        <p:spPr>
          <a:xfrm>
            <a:off x="955548" y="4247388"/>
            <a:ext cx="301752" cy="301752"/>
          </a:xfrm>
          <a:prstGeom prst="rect">
            <a:avLst/>
          </a:prstGeom>
        </p:spPr>
      </p:pic>
      <p:sp>
        <p:nvSpPr>
          <p:cNvPr id="25" name="Text 19"/>
          <p:cNvSpPr txBox="1"/>
          <p:nvPr/>
        </p:nvSpPr>
        <p:spPr>
          <a:xfrm>
            <a:off x="1554480" y="4206240"/>
            <a:ext cx="2386584" cy="365760"/>
          </a:xfrm>
          <a:prstGeom prst="rect">
            <a:avLst/>
          </a:prstGeom>
          <a:noFill/>
          <a:ln/>
        </p:spPr>
        <p:txBody>
          <a:bodyPr wrap="square" lIns="0" tIns="0" rIns="0" bIns="0" rtlCol="0" anchor="ctr"/>
          <a:lstStyle/>
          <a:p>
            <a:pPr indent="0" marL="0">
              <a:buNone/>
            </a:pPr>
            <a:r>
              <a:rPr lang="en-US" sz="1200" b="1" dirty="0">
                <a:solidFill>
                  <a:srgbClr val="C2560F"/>
                </a:solidFill>
                <a:latin typeface="Calibri" pitchFamily="34" charset="0"/>
                <a:ea typeface="Calibri" pitchFamily="34" charset="-122"/>
                <a:cs typeface="Calibri" pitchFamily="34" charset="-120"/>
              </a:rPr>
              <a:t>Toplum sağlığı</a:t>
            </a:r>
            <a:endParaRPr lang="en-US" sz="1200" dirty="0"/>
          </a:p>
        </p:txBody>
      </p:sp>
      <p:sp>
        <p:nvSpPr>
          <p:cNvPr id="26" name="Text 20"/>
          <p:cNvSpPr txBox="1"/>
          <p:nvPr/>
        </p:nvSpPr>
        <p:spPr>
          <a:xfrm>
            <a:off x="804672" y="4754880"/>
            <a:ext cx="3118104" cy="512064"/>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Kan Bağışı Gönüllüleri Topluluğu</a:t>
            </a:r>
            <a:endParaRPr lang="en-US" sz="1500" dirty="0"/>
          </a:p>
        </p:txBody>
      </p:sp>
      <p:sp>
        <p:nvSpPr>
          <p:cNvPr id="27" name="Text 21"/>
          <p:cNvSpPr txBox="1"/>
          <p:nvPr/>
        </p:nvSpPr>
        <p:spPr>
          <a:xfrm>
            <a:off x="804672" y="5303520"/>
            <a:ext cx="3118104" cy="548640"/>
          </a:xfrm>
          <a:prstGeom prst="rect">
            <a:avLst/>
          </a:prstGeom>
          <a:noFill/>
          <a:ln/>
        </p:spPr>
        <p:txBody>
          <a:bodyPr wrap="square" lIns="0" tIns="0" rIns="0" bIns="0" rtlCol="0" anchor="t"/>
          <a:lstStyle/>
          <a:p>
            <a:pPr indent="0" marL="0">
              <a:buNone/>
            </a:pPr>
            <a:r>
              <a:rPr lang="en-US" sz="1250" dirty="0">
                <a:solidFill>
                  <a:srgbClr val="1F2533"/>
                </a:solidFill>
                <a:latin typeface="Calibri" pitchFamily="34" charset="0"/>
                <a:ea typeface="Calibri" pitchFamily="34" charset="-122"/>
                <a:cs typeface="Calibri" pitchFamily="34" charset="-120"/>
              </a:rPr>
              <a:t>Kan bağışı bilincini artırma, düzenli bağış kampanyaları</a:t>
            </a:r>
            <a:endParaRPr lang="en-US" sz="1250" dirty="0"/>
          </a:p>
        </p:txBody>
      </p:sp>
      <p:sp>
        <p:nvSpPr>
          <p:cNvPr id="28" name="Shape 22"/>
          <p:cNvSpPr/>
          <p:nvPr/>
        </p:nvSpPr>
        <p:spPr>
          <a:xfrm>
            <a:off x="4306824" y="3840480"/>
            <a:ext cx="3575304" cy="2084832"/>
          </a:xfrm>
          <a:prstGeom prst="roundRect">
            <a:avLst>
              <a:gd name="adj" fmla="val 5263"/>
            </a:avLst>
          </a:prstGeom>
          <a:solidFill>
            <a:srgbClr val="EEF1F7"/>
          </a:solidFill>
          <a:ln w="12700">
            <a:solidFill>
              <a:srgbClr val="EEF1F7"/>
            </a:solidFill>
            <a:prstDash val="solid"/>
          </a:ln>
        </p:spPr>
      </p:sp>
      <p:sp>
        <p:nvSpPr>
          <p:cNvPr id="29" name="Shape 23"/>
          <p:cNvSpPr/>
          <p:nvPr/>
        </p:nvSpPr>
        <p:spPr>
          <a:xfrm>
            <a:off x="4562856" y="4096512"/>
            <a:ext cx="603504" cy="603504"/>
          </a:xfrm>
          <a:prstGeom prst="ellipse">
            <a:avLst/>
          </a:prstGeom>
          <a:solidFill>
            <a:srgbClr val="1C2A52"/>
          </a:solidFill>
          <a:ln w="12700">
            <a:solidFill>
              <a:srgbClr val="1C2A52"/>
            </a:solidFill>
            <a:prstDash val="solid"/>
          </a:ln>
        </p:spPr>
      </p:sp>
      <p:pic>
        <p:nvPicPr>
          <p:cNvPr id="30" name="Image 4" descr="/home/claude/tanitim/deck/icons/FaPalette_w.png">    </p:cNvPr>
          <p:cNvPicPr>
            <a:picLocks noChangeAspect="1"/>
          </p:cNvPicPr>
          <p:nvPr/>
        </p:nvPicPr>
        <p:blipFill>
          <a:blip r:embed="rId5"/>
          <a:stretch>
            <a:fillRect/>
          </a:stretch>
        </p:blipFill>
        <p:spPr>
          <a:xfrm>
            <a:off x="4713732" y="4247388"/>
            <a:ext cx="301752" cy="301752"/>
          </a:xfrm>
          <a:prstGeom prst="rect">
            <a:avLst/>
          </a:prstGeom>
        </p:spPr>
      </p:pic>
      <p:sp>
        <p:nvSpPr>
          <p:cNvPr id="31" name="Text 24"/>
          <p:cNvSpPr txBox="1"/>
          <p:nvPr/>
        </p:nvSpPr>
        <p:spPr>
          <a:xfrm>
            <a:off x="5312664" y="4206240"/>
            <a:ext cx="2386584" cy="365760"/>
          </a:xfrm>
          <a:prstGeom prst="rect">
            <a:avLst/>
          </a:prstGeom>
          <a:noFill/>
          <a:ln/>
        </p:spPr>
        <p:txBody>
          <a:bodyPr wrap="square" lIns="0" tIns="0" rIns="0" bIns="0" rtlCol="0" anchor="ctr"/>
          <a:lstStyle/>
          <a:p>
            <a:pPr indent="0" marL="0">
              <a:buNone/>
            </a:pPr>
            <a:r>
              <a:rPr lang="en-US" sz="1200" b="1" dirty="0">
                <a:solidFill>
                  <a:srgbClr val="C2560F"/>
                </a:solidFill>
                <a:latin typeface="Calibri" pitchFamily="34" charset="0"/>
                <a:ea typeface="Calibri" pitchFamily="34" charset="-122"/>
                <a:cs typeface="Calibri" pitchFamily="34" charset="-120"/>
              </a:rPr>
              <a:t>Kültür ve sanat</a:t>
            </a:r>
            <a:endParaRPr lang="en-US" sz="1200" dirty="0"/>
          </a:p>
        </p:txBody>
      </p:sp>
      <p:sp>
        <p:nvSpPr>
          <p:cNvPr id="32" name="Text 25"/>
          <p:cNvSpPr txBox="1"/>
          <p:nvPr/>
        </p:nvSpPr>
        <p:spPr>
          <a:xfrm>
            <a:off x="4562856" y="4754880"/>
            <a:ext cx="3118104" cy="512064"/>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Tıp Fakültesi Sanat Topluluğu</a:t>
            </a:r>
            <a:endParaRPr lang="en-US" sz="1500" dirty="0"/>
          </a:p>
        </p:txBody>
      </p:sp>
      <p:sp>
        <p:nvSpPr>
          <p:cNvPr id="33" name="Text 26"/>
          <p:cNvSpPr txBox="1"/>
          <p:nvPr/>
        </p:nvSpPr>
        <p:spPr>
          <a:xfrm>
            <a:off x="4562856" y="5303520"/>
            <a:ext cx="3118104" cy="548640"/>
          </a:xfrm>
          <a:prstGeom prst="rect">
            <a:avLst/>
          </a:prstGeom>
          <a:noFill/>
          <a:ln/>
        </p:spPr>
        <p:txBody>
          <a:bodyPr wrap="square" lIns="0" tIns="0" rIns="0" bIns="0" rtlCol="0" anchor="t"/>
          <a:lstStyle/>
          <a:p>
            <a:pPr indent="0" marL="0">
              <a:buNone/>
            </a:pPr>
            <a:r>
              <a:rPr lang="en-US" sz="1250" dirty="0">
                <a:solidFill>
                  <a:srgbClr val="1F2533"/>
                </a:solidFill>
                <a:latin typeface="Calibri" pitchFamily="34" charset="0"/>
                <a:ea typeface="Calibri" pitchFamily="34" charset="-122"/>
                <a:cs typeface="Calibri" pitchFamily="34" charset="-120"/>
              </a:rPr>
              <a:t>Sanat dallarıyla etkileşim, sosyal ve sanatsal etkinlikler</a:t>
            </a:r>
            <a:endParaRPr lang="en-US" sz="1250" dirty="0"/>
          </a:p>
        </p:txBody>
      </p:sp>
      <p:sp>
        <p:nvSpPr>
          <p:cNvPr id="34" name="Shape 27"/>
          <p:cNvSpPr/>
          <p:nvPr/>
        </p:nvSpPr>
        <p:spPr>
          <a:xfrm>
            <a:off x="8065008" y="3840480"/>
            <a:ext cx="3575304" cy="2084832"/>
          </a:xfrm>
          <a:prstGeom prst="roundRect">
            <a:avLst>
              <a:gd name="adj" fmla="val 5263"/>
            </a:avLst>
          </a:prstGeom>
          <a:solidFill>
            <a:srgbClr val="EEF1F7"/>
          </a:solidFill>
          <a:ln w="12700">
            <a:solidFill>
              <a:srgbClr val="EEF1F7"/>
            </a:solidFill>
            <a:prstDash val="solid"/>
          </a:ln>
        </p:spPr>
      </p:sp>
      <p:sp>
        <p:nvSpPr>
          <p:cNvPr id="35" name="Shape 28"/>
          <p:cNvSpPr/>
          <p:nvPr/>
        </p:nvSpPr>
        <p:spPr>
          <a:xfrm>
            <a:off x="8321040" y="4096512"/>
            <a:ext cx="603504" cy="603504"/>
          </a:xfrm>
          <a:prstGeom prst="ellipse">
            <a:avLst/>
          </a:prstGeom>
          <a:solidFill>
            <a:srgbClr val="E8731F"/>
          </a:solidFill>
          <a:ln w="12700">
            <a:solidFill>
              <a:srgbClr val="E8731F"/>
            </a:solidFill>
            <a:prstDash val="solid"/>
          </a:ln>
        </p:spPr>
      </p:sp>
      <p:pic>
        <p:nvPicPr>
          <p:cNvPr id="36" name="Image 5" descr="/home/claude/tanitim/deck/icons/FaScroll_w.png">    </p:cNvPr>
          <p:cNvPicPr>
            <a:picLocks noChangeAspect="1"/>
          </p:cNvPicPr>
          <p:nvPr/>
        </p:nvPicPr>
        <p:blipFill>
          <a:blip r:embed="rId6"/>
          <a:stretch>
            <a:fillRect/>
          </a:stretch>
        </p:blipFill>
        <p:spPr>
          <a:xfrm>
            <a:off x="8471916" y="4247388"/>
            <a:ext cx="301752" cy="301752"/>
          </a:xfrm>
          <a:prstGeom prst="rect">
            <a:avLst/>
          </a:prstGeom>
        </p:spPr>
      </p:pic>
      <p:sp>
        <p:nvSpPr>
          <p:cNvPr id="37" name="Text 29"/>
          <p:cNvSpPr txBox="1"/>
          <p:nvPr/>
        </p:nvSpPr>
        <p:spPr>
          <a:xfrm>
            <a:off x="9070848" y="4206240"/>
            <a:ext cx="2386584" cy="365760"/>
          </a:xfrm>
          <a:prstGeom prst="rect">
            <a:avLst/>
          </a:prstGeom>
          <a:noFill/>
          <a:ln/>
        </p:spPr>
        <p:txBody>
          <a:bodyPr wrap="square" lIns="0" tIns="0" rIns="0" bIns="0" rtlCol="0" anchor="ctr"/>
          <a:lstStyle/>
          <a:p>
            <a:pPr indent="0" marL="0">
              <a:buNone/>
            </a:pPr>
            <a:r>
              <a:rPr lang="en-US" sz="1200" b="1" dirty="0">
                <a:solidFill>
                  <a:srgbClr val="C2560F"/>
                </a:solidFill>
                <a:latin typeface="Calibri" pitchFamily="34" charset="0"/>
                <a:ea typeface="Calibri" pitchFamily="34" charset="-122"/>
                <a:cs typeface="Calibri" pitchFamily="34" charset="-120"/>
              </a:rPr>
              <a:t>Etik ve tıp tarihi</a:t>
            </a:r>
            <a:endParaRPr lang="en-US" sz="1200" dirty="0"/>
          </a:p>
        </p:txBody>
      </p:sp>
      <p:sp>
        <p:nvSpPr>
          <p:cNvPr id="38" name="Text 30"/>
          <p:cNvSpPr txBox="1"/>
          <p:nvPr/>
        </p:nvSpPr>
        <p:spPr>
          <a:xfrm>
            <a:off x="8321040" y="4754880"/>
            <a:ext cx="3118104" cy="512064"/>
          </a:xfrm>
          <a:prstGeom prst="rect">
            <a:avLst/>
          </a:prstGeom>
          <a:noFill/>
          <a:ln/>
        </p:spPr>
        <p:txBody>
          <a:bodyPr wrap="square" lIns="0" tIns="0" rIns="0" bIns="0" rtlCol="0" anchor="t"/>
          <a:lstStyle/>
          <a:p>
            <a:pPr indent="0" marL="0">
              <a:buNone/>
            </a:pPr>
            <a:r>
              <a:rPr lang="en-US" sz="1500" b="1" dirty="0">
                <a:solidFill>
                  <a:srgbClr val="1C2A52"/>
                </a:solidFill>
                <a:latin typeface="Calibri" pitchFamily="34" charset="0"/>
                <a:ea typeface="Calibri" pitchFamily="34" charset="-122"/>
                <a:cs typeface="Calibri" pitchFamily="34" charset="-120"/>
              </a:rPr>
              <a:t>Tıp Tarihi ve Deontoloji Topluluğu</a:t>
            </a:r>
            <a:endParaRPr lang="en-US" sz="1500" dirty="0"/>
          </a:p>
        </p:txBody>
      </p:sp>
      <p:sp>
        <p:nvSpPr>
          <p:cNvPr id="39" name="Text 31"/>
          <p:cNvSpPr txBox="1"/>
          <p:nvPr/>
        </p:nvSpPr>
        <p:spPr>
          <a:xfrm>
            <a:off x="8321040" y="5303520"/>
            <a:ext cx="3118104" cy="548640"/>
          </a:xfrm>
          <a:prstGeom prst="rect">
            <a:avLst/>
          </a:prstGeom>
          <a:noFill/>
          <a:ln/>
        </p:spPr>
        <p:txBody>
          <a:bodyPr wrap="square" lIns="0" tIns="0" rIns="0" bIns="0" rtlCol="0" anchor="t"/>
          <a:lstStyle/>
          <a:p>
            <a:pPr indent="0" marL="0">
              <a:buNone/>
            </a:pPr>
            <a:r>
              <a:rPr lang="en-US" sz="1250" dirty="0">
                <a:solidFill>
                  <a:srgbClr val="1F2533"/>
                </a:solidFill>
                <a:latin typeface="Calibri" pitchFamily="34" charset="0"/>
                <a:ea typeface="Calibri" pitchFamily="34" charset="-122"/>
                <a:cs typeface="Calibri" pitchFamily="34" charset="-120"/>
              </a:rPr>
              <a:t>Tıp etiği, deontoloji ve tıp tarihi üzerine okumalar, paneller ve söyleşiler</a:t>
            </a:r>
            <a:endParaRPr lang="en-US" sz="12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KAMPÜS YAŞAMI</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MEÜFEST 2026: iki şampiyonluk, beş derece</a:t>
            </a:r>
            <a:endParaRPr lang="en-US" sz="2800" dirty="0"/>
          </a:p>
        </p:txBody>
      </p:sp>
      <p:pic>
        <p:nvPicPr>
          <p:cNvPr id="4" name="Image 0" descr="MEÜFEST 2026 kupa töreninde takımlarımız">    </p:cNvPr>
          <p:cNvPicPr>
            <a:picLocks noChangeAspect="1"/>
          </p:cNvPicPr>
          <p:nvPr/>
        </p:nvPicPr>
        <p:blipFill>
          <a:blip r:embed="rId1"/>
          <a:stretch>
            <a:fillRect/>
          </a:stretch>
        </p:blipFill>
        <p:spPr>
          <a:xfrm>
            <a:off x="548640" y="1463040"/>
            <a:ext cx="11094415" cy="2331720"/>
          </a:xfrm>
          <a:prstGeom prst="rect">
            <a:avLst/>
          </a:prstGeom>
        </p:spPr>
      </p:pic>
      <p:sp>
        <p:nvSpPr>
          <p:cNvPr id="5" name="Shape 2"/>
          <p:cNvSpPr/>
          <p:nvPr/>
        </p:nvSpPr>
        <p:spPr>
          <a:xfrm>
            <a:off x="548640" y="4005072"/>
            <a:ext cx="2423160" cy="2057400"/>
          </a:xfrm>
          <a:prstGeom prst="roundRect">
            <a:avLst>
              <a:gd name="adj" fmla="val 5333"/>
            </a:avLst>
          </a:prstGeom>
          <a:solidFill>
            <a:srgbClr val="EEF1F7"/>
          </a:solidFill>
          <a:ln w="12700">
            <a:solidFill>
              <a:srgbClr val="EEF1F7"/>
            </a:solidFill>
            <a:prstDash val="solid"/>
          </a:ln>
        </p:spPr>
      </p:sp>
      <p:sp>
        <p:nvSpPr>
          <p:cNvPr id="6" name="Shape 3"/>
          <p:cNvSpPr/>
          <p:nvPr/>
        </p:nvSpPr>
        <p:spPr>
          <a:xfrm>
            <a:off x="749808" y="4224528"/>
            <a:ext cx="2020824" cy="384048"/>
          </a:xfrm>
          <a:prstGeom prst="roundRect">
            <a:avLst>
              <a:gd name="adj" fmla="val 50000"/>
            </a:avLst>
          </a:prstGeom>
          <a:solidFill>
            <a:srgbClr val="E8731F"/>
          </a:solidFill>
          <a:ln w="12700">
            <a:solidFill>
              <a:srgbClr val="E8731F"/>
            </a:solidFill>
            <a:prstDash val="solid"/>
          </a:ln>
        </p:spPr>
      </p:sp>
      <p:sp>
        <p:nvSpPr>
          <p:cNvPr id="7" name="Text 4"/>
          <p:cNvSpPr txBox="1"/>
          <p:nvPr/>
        </p:nvSpPr>
        <p:spPr>
          <a:xfrm>
            <a:off x="749808" y="4224528"/>
            <a:ext cx="2020824" cy="384048"/>
          </a:xfrm>
          <a:prstGeom prst="rect">
            <a:avLst/>
          </a:prstGeom>
          <a:noFill/>
          <a:ln/>
        </p:spPr>
        <p:txBody>
          <a:bodyPr wrap="square" lIns="0" tIns="0" rIns="0" bIns="0" rtlCol="0" anchor="ctr"/>
          <a:lstStyle/>
          <a:p>
            <a:pPr algn="ctr" indent="0" marL="0">
              <a:buNone/>
            </a:pPr>
            <a:r>
              <a:rPr lang="en-US" sz="1250" b="1" spc="100" kern="0" dirty="0">
                <a:solidFill>
                  <a:srgbClr val="FFFFFF"/>
                </a:solidFill>
                <a:latin typeface="Calibri" pitchFamily="34" charset="0"/>
                <a:ea typeface="Calibri" pitchFamily="34" charset="-122"/>
                <a:cs typeface="Calibri" pitchFamily="34" charset="-120"/>
              </a:rPr>
              <a:t>ŞAMPİYON</a:t>
            </a:r>
            <a:endParaRPr lang="en-US" sz="1250" dirty="0"/>
          </a:p>
        </p:txBody>
      </p:sp>
      <p:pic>
        <p:nvPicPr>
          <p:cNvPr id="8" name="Image 1" descr="/home/claude/tanitim/deck/icons/FaTrophy_o.png">    </p:cNvPr>
          <p:cNvPicPr>
            <a:picLocks noChangeAspect="1"/>
          </p:cNvPicPr>
          <p:nvPr/>
        </p:nvPicPr>
        <p:blipFill>
          <a:blip r:embed="rId2"/>
          <a:stretch>
            <a:fillRect/>
          </a:stretch>
        </p:blipFill>
        <p:spPr>
          <a:xfrm>
            <a:off x="749808" y="4809744"/>
            <a:ext cx="310896" cy="310896"/>
          </a:xfrm>
          <a:prstGeom prst="rect">
            <a:avLst/>
          </a:prstGeom>
        </p:spPr>
      </p:pic>
      <p:sp>
        <p:nvSpPr>
          <p:cNvPr id="9" name="Text 5"/>
          <p:cNvSpPr txBox="1"/>
          <p:nvPr/>
        </p:nvSpPr>
        <p:spPr>
          <a:xfrm>
            <a:off x="1170432" y="4754880"/>
            <a:ext cx="1737360" cy="1188720"/>
          </a:xfrm>
          <a:prstGeom prst="rect">
            <a:avLst/>
          </a:prstGeom>
          <a:noFill/>
          <a:ln/>
        </p:spPr>
        <p:txBody>
          <a:bodyPr wrap="square" lIns="0" tIns="0" rIns="0" bIns="0" rtlCol="0" anchor="t"/>
          <a:lstStyle/>
          <a:p>
            <a:pPr indent="0" marL="0">
              <a:spcAft>
                <a:spcPts val="600"/>
              </a:spcAft>
              <a:buNone/>
            </a:pPr>
            <a:r>
              <a:rPr lang="en-US" sz="1400" b="1" dirty="0">
                <a:solidFill>
                  <a:srgbClr val="1C2A52"/>
                </a:solidFill>
                <a:latin typeface="Calibri" pitchFamily="34" charset="0"/>
                <a:ea typeface="Calibri" pitchFamily="34" charset="-122"/>
                <a:cs typeface="Calibri" pitchFamily="34" charset="-120"/>
              </a:rPr>
              <a:t>Erkek futbol takımı</a:t>
            </a:r>
            <a:endParaRPr lang="en-US" sz="1400" dirty="0"/>
          </a:p>
          <a:p>
            <a:pPr indent="0" marL="0">
              <a:spcAft>
                <a:spcPts val="600"/>
              </a:spcAft>
              <a:buNone/>
            </a:pPr>
            <a:r>
              <a:rPr lang="en-US" sz="1400" b="1" dirty="0">
                <a:solidFill>
                  <a:srgbClr val="1C2A52"/>
                </a:solidFill>
                <a:latin typeface="Calibri" pitchFamily="34" charset="0"/>
                <a:ea typeface="Calibri" pitchFamily="34" charset="-122"/>
                <a:cs typeface="Calibri" pitchFamily="34" charset="-120"/>
              </a:rPr>
              <a:t>Erkek basketbol takımı</a:t>
            </a:r>
            <a:endParaRPr lang="en-US" sz="1400" dirty="0"/>
          </a:p>
        </p:txBody>
      </p:sp>
      <p:sp>
        <p:nvSpPr>
          <p:cNvPr id="10" name="Shape 6"/>
          <p:cNvSpPr/>
          <p:nvPr/>
        </p:nvSpPr>
        <p:spPr>
          <a:xfrm>
            <a:off x="3136392" y="4005072"/>
            <a:ext cx="2423160" cy="2057400"/>
          </a:xfrm>
          <a:prstGeom prst="roundRect">
            <a:avLst>
              <a:gd name="adj" fmla="val 5333"/>
            </a:avLst>
          </a:prstGeom>
          <a:solidFill>
            <a:srgbClr val="EEF1F7"/>
          </a:solidFill>
          <a:ln w="12700">
            <a:solidFill>
              <a:srgbClr val="EEF1F7"/>
            </a:solidFill>
            <a:prstDash val="solid"/>
          </a:ln>
        </p:spPr>
      </p:sp>
      <p:sp>
        <p:nvSpPr>
          <p:cNvPr id="11" name="Shape 7"/>
          <p:cNvSpPr/>
          <p:nvPr/>
        </p:nvSpPr>
        <p:spPr>
          <a:xfrm>
            <a:off x="3337560" y="4224528"/>
            <a:ext cx="2020824" cy="384048"/>
          </a:xfrm>
          <a:prstGeom prst="roundRect">
            <a:avLst>
              <a:gd name="adj" fmla="val 50000"/>
            </a:avLst>
          </a:prstGeom>
          <a:solidFill>
            <a:srgbClr val="1C2A52"/>
          </a:solidFill>
          <a:ln w="12700">
            <a:solidFill>
              <a:srgbClr val="1C2A52"/>
            </a:solidFill>
            <a:prstDash val="solid"/>
          </a:ln>
        </p:spPr>
      </p:sp>
      <p:sp>
        <p:nvSpPr>
          <p:cNvPr id="12" name="Text 8"/>
          <p:cNvSpPr txBox="1"/>
          <p:nvPr/>
        </p:nvSpPr>
        <p:spPr>
          <a:xfrm>
            <a:off x="3337560" y="4224528"/>
            <a:ext cx="2020824" cy="384048"/>
          </a:xfrm>
          <a:prstGeom prst="rect">
            <a:avLst/>
          </a:prstGeom>
          <a:noFill/>
          <a:ln/>
        </p:spPr>
        <p:txBody>
          <a:bodyPr wrap="square" lIns="0" tIns="0" rIns="0" bIns="0" rtlCol="0" anchor="ctr"/>
          <a:lstStyle/>
          <a:p>
            <a:pPr algn="ctr" indent="0" marL="0">
              <a:buNone/>
            </a:pPr>
            <a:r>
              <a:rPr lang="en-US" sz="1250" b="1" spc="100" kern="0" dirty="0">
                <a:solidFill>
                  <a:srgbClr val="FFFFFF"/>
                </a:solidFill>
                <a:latin typeface="Calibri" pitchFamily="34" charset="0"/>
                <a:ea typeface="Calibri" pitchFamily="34" charset="-122"/>
                <a:cs typeface="Calibri" pitchFamily="34" charset="-120"/>
              </a:rPr>
              <a:t>İKİNCİ</a:t>
            </a:r>
            <a:endParaRPr lang="en-US" sz="1250" dirty="0"/>
          </a:p>
        </p:txBody>
      </p:sp>
      <p:pic>
        <p:nvPicPr>
          <p:cNvPr id="13" name="Image 2" descr="/home/claude/tanitim/deck/icons/FaMedal_o.png">    </p:cNvPr>
          <p:cNvPicPr>
            <a:picLocks noChangeAspect="1"/>
          </p:cNvPicPr>
          <p:nvPr/>
        </p:nvPicPr>
        <p:blipFill>
          <a:blip r:embed="rId3"/>
          <a:stretch>
            <a:fillRect/>
          </a:stretch>
        </p:blipFill>
        <p:spPr>
          <a:xfrm>
            <a:off x="3337560" y="4809744"/>
            <a:ext cx="310896" cy="310896"/>
          </a:xfrm>
          <a:prstGeom prst="rect">
            <a:avLst/>
          </a:prstGeom>
        </p:spPr>
      </p:pic>
      <p:sp>
        <p:nvSpPr>
          <p:cNvPr id="14" name="Text 9"/>
          <p:cNvSpPr txBox="1"/>
          <p:nvPr/>
        </p:nvSpPr>
        <p:spPr>
          <a:xfrm>
            <a:off x="3758184" y="4754880"/>
            <a:ext cx="1737360" cy="1188720"/>
          </a:xfrm>
          <a:prstGeom prst="rect">
            <a:avLst/>
          </a:prstGeom>
          <a:noFill/>
          <a:ln/>
        </p:spPr>
        <p:txBody>
          <a:bodyPr wrap="square" lIns="0" tIns="0" rIns="0" bIns="0" rtlCol="0" anchor="t"/>
          <a:lstStyle/>
          <a:p>
            <a:pPr indent="0" marL="0">
              <a:spcAft>
                <a:spcPts val="600"/>
              </a:spcAft>
              <a:buNone/>
            </a:pPr>
            <a:r>
              <a:rPr lang="en-US" sz="1400" b="1" dirty="0">
                <a:solidFill>
                  <a:srgbClr val="1C2A52"/>
                </a:solidFill>
                <a:latin typeface="Calibri" pitchFamily="34" charset="0"/>
                <a:ea typeface="Calibri" pitchFamily="34" charset="-122"/>
                <a:cs typeface="Calibri" pitchFamily="34" charset="-120"/>
              </a:rPr>
              <a:t>Erkek voleybol takımı</a:t>
            </a:r>
            <a:endParaRPr lang="en-US" sz="1400" dirty="0"/>
          </a:p>
        </p:txBody>
      </p:sp>
      <p:sp>
        <p:nvSpPr>
          <p:cNvPr id="15" name="Shape 10"/>
          <p:cNvSpPr/>
          <p:nvPr/>
        </p:nvSpPr>
        <p:spPr>
          <a:xfrm>
            <a:off x="5724144" y="4005072"/>
            <a:ext cx="2423160" cy="2057400"/>
          </a:xfrm>
          <a:prstGeom prst="roundRect">
            <a:avLst>
              <a:gd name="adj" fmla="val 5333"/>
            </a:avLst>
          </a:prstGeom>
          <a:solidFill>
            <a:srgbClr val="EEF1F7"/>
          </a:solidFill>
          <a:ln w="12700">
            <a:solidFill>
              <a:srgbClr val="EEF1F7"/>
            </a:solidFill>
            <a:prstDash val="solid"/>
          </a:ln>
        </p:spPr>
      </p:sp>
      <p:sp>
        <p:nvSpPr>
          <p:cNvPr id="16" name="Shape 11"/>
          <p:cNvSpPr/>
          <p:nvPr/>
        </p:nvSpPr>
        <p:spPr>
          <a:xfrm>
            <a:off x="5925312" y="4224528"/>
            <a:ext cx="2020824" cy="384048"/>
          </a:xfrm>
          <a:prstGeom prst="roundRect">
            <a:avLst>
              <a:gd name="adj" fmla="val 50000"/>
            </a:avLst>
          </a:prstGeom>
          <a:solidFill>
            <a:srgbClr val="4F78B0"/>
          </a:solidFill>
          <a:ln w="12700">
            <a:solidFill>
              <a:srgbClr val="4F78B0"/>
            </a:solidFill>
            <a:prstDash val="solid"/>
          </a:ln>
        </p:spPr>
      </p:sp>
      <p:sp>
        <p:nvSpPr>
          <p:cNvPr id="17" name="Text 12"/>
          <p:cNvSpPr txBox="1"/>
          <p:nvPr/>
        </p:nvSpPr>
        <p:spPr>
          <a:xfrm>
            <a:off x="5925312" y="4224528"/>
            <a:ext cx="2020824" cy="384048"/>
          </a:xfrm>
          <a:prstGeom prst="rect">
            <a:avLst/>
          </a:prstGeom>
          <a:noFill/>
          <a:ln/>
        </p:spPr>
        <p:txBody>
          <a:bodyPr wrap="square" lIns="0" tIns="0" rIns="0" bIns="0" rtlCol="0" anchor="ctr"/>
          <a:lstStyle/>
          <a:p>
            <a:pPr algn="ctr" indent="0" marL="0">
              <a:buNone/>
            </a:pPr>
            <a:r>
              <a:rPr lang="en-US" sz="1250" b="1" spc="100" kern="0" dirty="0">
                <a:solidFill>
                  <a:srgbClr val="FFFFFF"/>
                </a:solidFill>
                <a:latin typeface="Calibri" pitchFamily="34" charset="0"/>
                <a:ea typeface="Calibri" pitchFamily="34" charset="-122"/>
                <a:cs typeface="Calibri" pitchFamily="34" charset="-120"/>
              </a:rPr>
              <a:t>ÜÇÜNCÜ</a:t>
            </a:r>
            <a:endParaRPr lang="en-US" sz="1250" dirty="0"/>
          </a:p>
        </p:txBody>
      </p:sp>
      <p:pic>
        <p:nvPicPr>
          <p:cNvPr id="18" name="Image 3" descr="/home/claude/tanitim/deck/icons/FaMedal_o.png">    </p:cNvPr>
          <p:cNvPicPr>
            <a:picLocks noChangeAspect="1"/>
          </p:cNvPicPr>
          <p:nvPr/>
        </p:nvPicPr>
        <p:blipFill>
          <a:blip r:embed="rId4"/>
          <a:stretch>
            <a:fillRect/>
          </a:stretch>
        </p:blipFill>
        <p:spPr>
          <a:xfrm>
            <a:off x="5925312" y="4809744"/>
            <a:ext cx="310896" cy="310896"/>
          </a:xfrm>
          <a:prstGeom prst="rect">
            <a:avLst/>
          </a:prstGeom>
        </p:spPr>
      </p:pic>
      <p:sp>
        <p:nvSpPr>
          <p:cNvPr id="19" name="Text 13"/>
          <p:cNvSpPr txBox="1"/>
          <p:nvPr/>
        </p:nvSpPr>
        <p:spPr>
          <a:xfrm>
            <a:off x="6345936" y="4754880"/>
            <a:ext cx="1737360" cy="1188720"/>
          </a:xfrm>
          <a:prstGeom prst="rect">
            <a:avLst/>
          </a:prstGeom>
          <a:noFill/>
          <a:ln/>
        </p:spPr>
        <p:txBody>
          <a:bodyPr wrap="square" lIns="0" tIns="0" rIns="0" bIns="0" rtlCol="0" anchor="t"/>
          <a:lstStyle/>
          <a:p>
            <a:pPr indent="0" marL="0">
              <a:spcAft>
                <a:spcPts val="600"/>
              </a:spcAft>
              <a:buNone/>
            </a:pPr>
            <a:r>
              <a:rPr lang="en-US" sz="1400" b="1" dirty="0">
                <a:solidFill>
                  <a:srgbClr val="1C2A52"/>
                </a:solidFill>
                <a:latin typeface="Calibri" pitchFamily="34" charset="0"/>
                <a:ea typeface="Calibri" pitchFamily="34" charset="-122"/>
                <a:cs typeface="Calibri" pitchFamily="34" charset="-120"/>
              </a:rPr>
              <a:t>Kadın voleybol takımı</a:t>
            </a:r>
            <a:endParaRPr lang="en-US" sz="1400" dirty="0"/>
          </a:p>
          <a:p>
            <a:pPr indent="0" marL="0">
              <a:spcAft>
                <a:spcPts val="600"/>
              </a:spcAft>
              <a:buNone/>
            </a:pPr>
            <a:r>
              <a:rPr lang="en-US" sz="1400" b="1" dirty="0">
                <a:solidFill>
                  <a:srgbClr val="1C2A52"/>
                </a:solidFill>
                <a:latin typeface="Calibri" pitchFamily="34" charset="0"/>
                <a:ea typeface="Calibri" pitchFamily="34" charset="-122"/>
                <a:cs typeface="Calibri" pitchFamily="34" charset="-120"/>
              </a:rPr>
              <a:t>Kadın basketbol takımı</a:t>
            </a:r>
            <a:endParaRPr lang="en-US" sz="1400" dirty="0"/>
          </a:p>
        </p:txBody>
      </p:sp>
      <p:sp>
        <p:nvSpPr>
          <p:cNvPr id="20" name="Shape 14"/>
          <p:cNvSpPr/>
          <p:nvPr/>
        </p:nvSpPr>
        <p:spPr>
          <a:xfrm>
            <a:off x="8330184" y="4005072"/>
            <a:ext cx="3312871" cy="2057400"/>
          </a:xfrm>
          <a:prstGeom prst="roundRect">
            <a:avLst>
              <a:gd name="adj" fmla="val 5333"/>
            </a:avLst>
          </a:prstGeom>
          <a:solidFill>
            <a:srgbClr val="1C2A52"/>
          </a:solidFill>
          <a:ln w="12700">
            <a:solidFill>
              <a:srgbClr val="1C2A52"/>
            </a:solidFill>
            <a:prstDash val="solid"/>
          </a:ln>
        </p:spPr>
      </p:sp>
      <p:pic>
        <p:nvPicPr>
          <p:cNvPr id="21" name="Image 4" descr="/home/claude/tanitim/deck/icons/FaBookOpenReader_o.png">    </p:cNvPr>
          <p:cNvPicPr>
            <a:picLocks noChangeAspect="1"/>
          </p:cNvPicPr>
          <p:nvPr/>
        </p:nvPicPr>
        <p:blipFill>
          <a:blip r:embed="rId5"/>
          <a:stretch>
            <a:fillRect/>
          </a:stretch>
        </p:blipFill>
        <p:spPr>
          <a:xfrm>
            <a:off x="8586216" y="4224528"/>
            <a:ext cx="420624" cy="420624"/>
          </a:xfrm>
          <a:prstGeom prst="rect">
            <a:avLst/>
          </a:prstGeom>
        </p:spPr>
      </p:pic>
      <p:sp>
        <p:nvSpPr>
          <p:cNvPr id="22" name="Text 15"/>
          <p:cNvSpPr txBox="1"/>
          <p:nvPr/>
        </p:nvSpPr>
        <p:spPr>
          <a:xfrm>
            <a:off x="9153144" y="4206240"/>
            <a:ext cx="2307031" cy="457200"/>
          </a:xfrm>
          <a:prstGeom prst="rect">
            <a:avLst/>
          </a:prstGeom>
          <a:noFill/>
          <a:ln/>
        </p:spPr>
        <p:txBody>
          <a:bodyPr wrap="square" lIns="0" tIns="0" rIns="0" bIns="0" rtlCol="0" anchor="ctr"/>
          <a:lstStyle/>
          <a:p>
            <a:pPr indent="0" marL="0">
              <a:buNone/>
            </a:pPr>
            <a:r>
              <a:rPr lang="en-US" sz="1500" b="1" dirty="0">
                <a:solidFill>
                  <a:srgbClr val="FFFFFF"/>
                </a:solidFill>
                <a:latin typeface="Calibri" pitchFamily="34" charset="0"/>
                <a:ea typeface="Calibri" pitchFamily="34" charset="-122"/>
                <a:cs typeface="Calibri" pitchFamily="34" charset="-120"/>
              </a:rPr>
              <a:t>Öğrenci çalışma salonu</a:t>
            </a:r>
            <a:endParaRPr lang="en-US" sz="1500" dirty="0"/>
          </a:p>
        </p:txBody>
      </p:sp>
      <p:sp>
        <p:nvSpPr>
          <p:cNvPr id="23" name="Text 16"/>
          <p:cNvSpPr txBox="1"/>
          <p:nvPr/>
        </p:nvSpPr>
        <p:spPr>
          <a:xfrm>
            <a:off x="8586216" y="4709160"/>
            <a:ext cx="2855671" cy="502920"/>
          </a:xfrm>
          <a:prstGeom prst="rect">
            <a:avLst/>
          </a:prstGeom>
          <a:noFill/>
          <a:ln/>
        </p:spPr>
        <p:txBody>
          <a:bodyPr wrap="square" lIns="0" tIns="0" rIns="0" bIns="0" rtlCol="0" anchor="ctr"/>
          <a:lstStyle/>
          <a:p>
            <a:pPr indent="0" marL="0">
              <a:buNone/>
            </a:pPr>
            <a:r>
              <a:rPr lang="en-US" sz="3000" b="1" dirty="0">
                <a:solidFill>
                  <a:srgbClr val="E8731F"/>
                </a:solidFill>
                <a:latin typeface="Cambria" pitchFamily="34" charset="0"/>
                <a:ea typeface="Cambria" pitchFamily="34" charset="-122"/>
                <a:cs typeface="Cambria" pitchFamily="34" charset="-120"/>
              </a:rPr>
              <a:t>120 </a:t>
            </a:r>
            <a:pPr indent="0" marL="0">
              <a:buNone/>
            </a:pPr>
            <a:r>
              <a:rPr lang="en-US" sz="1400" dirty="0">
                <a:solidFill>
                  <a:srgbClr val="FFFFFF"/>
                </a:solidFill>
                <a:latin typeface="Calibri" pitchFamily="34" charset="0"/>
                <a:ea typeface="Calibri" pitchFamily="34" charset="-122"/>
                <a:cs typeface="Calibri" pitchFamily="34" charset="-120"/>
              </a:rPr>
              <a:t>kişilik, 7/24 açık</a:t>
            </a:r>
            <a:endParaRPr lang="en-US" sz="1400" dirty="0"/>
          </a:p>
        </p:txBody>
      </p:sp>
      <p:sp>
        <p:nvSpPr>
          <p:cNvPr id="24" name="Text 17"/>
          <p:cNvSpPr txBox="1"/>
          <p:nvPr/>
        </p:nvSpPr>
        <p:spPr>
          <a:xfrm>
            <a:off x="8586216" y="5257800"/>
            <a:ext cx="2855671" cy="731520"/>
          </a:xfrm>
          <a:prstGeom prst="rect">
            <a:avLst/>
          </a:prstGeom>
          <a:noFill/>
          <a:ln/>
        </p:spPr>
        <p:txBody>
          <a:bodyPr wrap="square" lIns="0" tIns="0" rIns="0" bIns="0" rtlCol="0" anchor="t"/>
          <a:lstStyle/>
          <a:p>
            <a:pPr indent="0" marL="0">
              <a:buNone/>
            </a:pPr>
            <a:r>
              <a:rPr lang="en-US" sz="1250" dirty="0">
                <a:solidFill>
                  <a:srgbClr val="C9D2E3"/>
                </a:solidFill>
                <a:latin typeface="Calibri" pitchFamily="34" charset="0"/>
                <a:ea typeface="Calibri" pitchFamily="34" charset="-122"/>
                <a:cs typeface="Calibri" pitchFamily="34" charset="-120"/>
              </a:rPr>
              <a:t>Modern donanımlı yeni çalışma salonu; akşam ve gece saatlerinde güvenlik kontrollü erişim</a:t>
            </a:r>
            <a:endParaRPr lang="en-US" sz="12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DESTEK</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Burs ve destek ağımız (2025-2026)</a:t>
            </a:r>
            <a:endParaRPr lang="en-US" sz="2800" dirty="0"/>
          </a:p>
        </p:txBody>
      </p:sp>
      <p:sp>
        <p:nvSpPr>
          <p:cNvPr id="4" name="Shape 2"/>
          <p:cNvSpPr/>
          <p:nvPr/>
        </p:nvSpPr>
        <p:spPr>
          <a:xfrm>
            <a:off x="548640" y="1783080"/>
            <a:ext cx="4206240" cy="1783080"/>
          </a:xfrm>
          <a:prstGeom prst="roundRect">
            <a:avLst>
              <a:gd name="adj" fmla="val 6154"/>
            </a:avLst>
          </a:prstGeom>
          <a:solidFill>
            <a:srgbClr val="EEF1F7"/>
          </a:solidFill>
          <a:ln w="12700">
            <a:solidFill>
              <a:srgbClr val="EEF1F7"/>
            </a:solidFill>
            <a:prstDash val="solid"/>
          </a:ln>
        </p:spPr>
      </p:sp>
      <p:sp>
        <p:nvSpPr>
          <p:cNvPr id="5" name="Shape 3"/>
          <p:cNvSpPr/>
          <p:nvPr/>
        </p:nvSpPr>
        <p:spPr>
          <a:xfrm>
            <a:off x="822960" y="2075688"/>
            <a:ext cx="621792" cy="621792"/>
          </a:xfrm>
          <a:prstGeom prst="ellipse">
            <a:avLst/>
          </a:prstGeom>
          <a:solidFill>
            <a:srgbClr val="E8731F"/>
          </a:solidFill>
          <a:ln w="12700">
            <a:solidFill>
              <a:srgbClr val="E8731F"/>
            </a:solidFill>
            <a:prstDash val="solid"/>
          </a:ln>
        </p:spPr>
      </p:sp>
      <p:pic>
        <p:nvPicPr>
          <p:cNvPr id="6" name="Image 0" descr="/home/claude/tanitim/deck/icons/FaUtensils_w.png">    </p:cNvPr>
          <p:cNvPicPr>
            <a:picLocks noChangeAspect="1"/>
          </p:cNvPicPr>
          <p:nvPr/>
        </p:nvPicPr>
        <p:blipFill>
          <a:blip r:embed="rId1"/>
          <a:stretch>
            <a:fillRect/>
          </a:stretch>
        </p:blipFill>
        <p:spPr>
          <a:xfrm>
            <a:off x="978408" y="2231136"/>
            <a:ext cx="310896" cy="310896"/>
          </a:xfrm>
          <a:prstGeom prst="rect">
            <a:avLst/>
          </a:prstGeom>
        </p:spPr>
      </p:pic>
      <p:sp>
        <p:nvSpPr>
          <p:cNvPr id="7" name="Text 4"/>
          <p:cNvSpPr txBox="1"/>
          <p:nvPr/>
        </p:nvSpPr>
        <p:spPr>
          <a:xfrm>
            <a:off x="1627632" y="2130552"/>
            <a:ext cx="3017520" cy="457200"/>
          </a:xfrm>
          <a:prstGeom prst="rect">
            <a:avLst/>
          </a:prstGeom>
          <a:noFill/>
          <a:ln/>
        </p:spPr>
        <p:txBody>
          <a:bodyPr wrap="square" lIns="0" tIns="0" rIns="0" bIns="0" rtlCol="0" anchor="ctr"/>
          <a:lstStyle/>
          <a:p>
            <a:pPr indent="0" marL="0">
              <a:buNone/>
            </a:pPr>
            <a:r>
              <a:rPr lang="en-US" sz="1700" b="1" dirty="0">
                <a:solidFill>
                  <a:srgbClr val="1C2A52"/>
                </a:solidFill>
                <a:latin typeface="Calibri" pitchFamily="34" charset="0"/>
                <a:ea typeface="Calibri" pitchFamily="34" charset="-122"/>
                <a:cs typeface="Calibri" pitchFamily="34" charset="-120"/>
              </a:rPr>
              <a:t>Beslenme desteği</a:t>
            </a:r>
            <a:endParaRPr lang="en-US" sz="1700" dirty="0"/>
          </a:p>
        </p:txBody>
      </p:sp>
      <p:sp>
        <p:nvSpPr>
          <p:cNvPr id="8" name="Text 5"/>
          <p:cNvSpPr txBox="1"/>
          <p:nvPr/>
        </p:nvSpPr>
        <p:spPr>
          <a:xfrm>
            <a:off x="822960" y="2807208"/>
            <a:ext cx="3749040" cy="64008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MÜGEV: 18 öğrenciye düzenli öğle yemeği bursu</a:t>
            </a:r>
            <a:endParaRPr lang="en-US" sz="1400" dirty="0"/>
          </a:p>
        </p:txBody>
      </p:sp>
      <p:sp>
        <p:nvSpPr>
          <p:cNvPr id="9" name="Shape 6"/>
          <p:cNvSpPr/>
          <p:nvPr/>
        </p:nvSpPr>
        <p:spPr>
          <a:xfrm>
            <a:off x="548640" y="3840480"/>
            <a:ext cx="4206240" cy="1783080"/>
          </a:xfrm>
          <a:prstGeom prst="roundRect">
            <a:avLst>
              <a:gd name="adj" fmla="val 6154"/>
            </a:avLst>
          </a:prstGeom>
          <a:solidFill>
            <a:srgbClr val="EEF1F7"/>
          </a:solidFill>
          <a:ln w="12700">
            <a:solidFill>
              <a:srgbClr val="EEF1F7"/>
            </a:solidFill>
            <a:prstDash val="solid"/>
          </a:ln>
        </p:spPr>
      </p:sp>
      <p:sp>
        <p:nvSpPr>
          <p:cNvPr id="10" name="Shape 7"/>
          <p:cNvSpPr/>
          <p:nvPr/>
        </p:nvSpPr>
        <p:spPr>
          <a:xfrm>
            <a:off x="822960" y="4133088"/>
            <a:ext cx="621792" cy="621792"/>
          </a:xfrm>
          <a:prstGeom prst="ellipse">
            <a:avLst/>
          </a:prstGeom>
          <a:solidFill>
            <a:srgbClr val="1C2A52"/>
          </a:solidFill>
          <a:ln w="12700">
            <a:solidFill>
              <a:srgbClr val="1C2A52"/>
            </a:solidFill>
            <a:prstDash val="solid"/>
          </a:ln>
        </p:spPr>
      </p:sp>
      <p:pic>
        <p:nvPicPr>
          <p:cNvPr id="11" name="Image 1" descr="/home/claude/tanitim/deck/icons/FaHandHoldingMedical_w.png">    </p:cNvPr>
          <p:cNvPicPr>
            <a:picLocks noChangeAspect="1"/>
          </p:cNvPicPr>
          <p:nvPr/>
        </p:nvPicPr>
        <p:blipFill>
          <a:blip r:embed="rId2"/>
          <a:stretch>
            <a:fillRect/>
          </a:stretch>
        </p:blipFill>
        <p:spPr>
          <a:xfrm>
            <a:off x="978408" y="4288536"/>
            <a:ext cx="310896" cy="310896"/>
          </a:xfrm>
          <a:prstGeom prst="rect">
            <a:avLst/>
          </a:prstGeom>
        </p:spPr>
      </p:pic>
      <p:sp>
        <p:nvSpPr>
          <p:cNvPr id="12" name="Text 8"/>
          <p:cNvSpPr txBox="1"/>
          <p:nvPr/>
        </p:nvSpPr>
        <p:spPr>
          <a:xfrm>
            <a:off x="1627632" y="4187952"/>
            <a:ext cx="3017520" cy="457200"/>
          </a:xfrm>
          <a:prstGeom prst="rect">
            <a:avLst/>
          </a:prstGeom>
          <a:noFill/>
          <a:ln/>
        </p:spPr>
        <p:txBody>
          <a:bodyPr wrap="square" lIns="0" tIns="0" rIns="0" bIns="0" rtlCol="0" anchor="ctr"/>
          <a:lstStyle/>
          <a:p>
            <a:pPr indent="0" marL="0">
              <a:buNone/>
            </a:pPr>
            <a:r>
              <a:rPr lang="en-US" sz="1700" b="1" dirty="0">
                <a:solidFill>
                  <a:srgbClr val="1C2A52"/>
                </a:solidFill>
                <a:latin typeface="Calibri" pitchFamily="34" charset="0"/>
                <a:ea typeface="Calibri" pitchFamily="34" charset="-122"/>
                <a:cs typeface="Calibri" pitchFamily="34" charset="-120"/>
              </a:rPr>
              <a:t>Özel gereksinim desteği</a:t>
            </a:r>
            <a:endParaRPr lang="en-US" sz="1700" dirty="0"/>
          </a:p>
        </p:txBody>
      </p:sp>
      <p:sp>
        <p:nvSpPr>
          <p:cNvPr id="13" name="Text 9"/>
          <p:cNvSpPr txBox="1"/>
          <p:nvPr/>
        </p:nvSpPr>
        <p:spPr>
          <a:xfrm>
            <a:off x="822960" y="4864608"/>
            <a:ext cx="3749040" cy="640080"/>
          </a:xfrm>
          <a:prstGeom prst="rect">
            <a:avLst/>
          </a:prstGeom>
          <a:noFill/>
          <a:ln/>
        </p:spPr>
        <p:txBody>
          <a:bodyPr wrap="square" lIns="0" tIns="0" rIns="0" bIns="0" rtlCol="0" anchor="t"/>
          <a:lstStyle/>
          <a:p>
            <a:pPr indent="0" marL="0">
              <a:buNone/>
            </a:pPr>
            <a:r>
              <a:rPr lang="en-US" sz="1400" dirty="0">
                <a:solidFill>
                  <a:srgbClr val="1F2533"/>
                </a:solidFill>
                <a:latin typeface="Calibri" pitchFamily="34" charset="0"/>
                <a:ea typeface="Calibri" pitchFamily="34" charset="-122"/>
                <a:cs typeface="Calibri" pitchFamily="34" charset="-120"/>
              </a:rPr>
              <a:t>TESYEV: özel gereksinimli öğrencimize tam destek</a:t>
            </a:r>
            <a:endParaRPr lang="en-US" sz="1400" dirty="0"/>
          </a:p>
        </p:txBody>
      </p:sp>
      <p:sp>
        <p:nvSpPr>
          <p:cNvPr id="14" name="Shape 10"/>
          <p:cNvSpPr/>
          <p:nvPr/>
        </p:nvSpPr>
        <p:spPr>
          <a:xfrm>
            <a:off x="4754880" y="2670048"/>
            <a:ext cx="777240" cy="731520"/>
          </a:xfrm>
          <a:prstGeom prst="line">
            <a:avLst/>
          </a:prstGeom>
          <a:noFill/>
          <a:ln w="19050">
            <a:solidFill>
              <a:srgbClr val="D5DAE5"/>
            </a:solidFill>
            <a:prstDash val="solid"/>
          </a:ln>
        </p:spPr>
      </p:sp>
      <p:sp>
        <p:nvSpPr>
          <p:cNvPr id="15" name="Shape 11"/>
          <p:cNvSpPr/>
          <p:nvPr/>
        </p:nvSpPr>
        <p:spPr>
          <a:xfrm>
            <a:off x="4754880" y="4727448"/>
            <a:ext cx="777240" cy="-731520"/>
          </a:xfrm>
          <a:prstGeom prst="line">
            <a:avLst/>
          </a:prstGeom>
          <a:noFill/>
          <a:ln w="19050">
            <a:solidFill>
              <a:srgbClr val="D5DAE5"/>
            </a:solidFill>
            <a:prstDash val="solid"/>
          </a:ln>
        </p:spPr>
      </p:sp>
      <p:sp>
        <p:nvSpPr>
          <p:cNvPr id="16" name="Shape 12"/>
          <p:cNvSpPr/>
          <p:nvPr/>
        </p:nvSpPr>
        <p:spPr>
          <a:xfrm>
            <a:off x="6812280" y="3607308"/>
            <a:ext cx="274320" cy="0"/>
          </a:xfrm>
          <a:prstGeom prst="line">
            <a:avLst/>
          </a:prstGeom>
          <a:noFill/>
          <a:ln w="19050">
            <a:solidFill>
              <a:srgbClr val="D5DAE5"/>
            </a:solidFill>
            <a:prstDash val="solid"/>
          </a:ln>
        </p:spPr>
      </p:sp>
      <p:sp>
        <p:nvSpPr>
          <p:cNvPr id="17" name="Shape 13"/>
          <p:cNvSpPr/>
          <p:nvPr/>
        </p:nvSpPr>
        <p:spPr>
          <a:xfrm>
            <a:off x="5440680" y="2898648"/>
            <a:ext cx="1417320" cy="1417320"/>
          </a:xfrm>
          <a:prstGeom prst="ellipse">
            <a:avLst/>
          </a:prstGeom>
          <a:solidFill>
            <a:srgbClr val="FFFFFF"/>
          </a:solidFill>
          <a:ln w="38100">
            <a:solidFill>
              <a:srgbClr val="E8731F"/>
            </a:solidFill>
            <a:prstDash val="solid"/>
          </a:ln>
        </p:spPr>
      </p:sp>
      <p:pic>
        <p:nvPicPr>
          <p:cNvPr id="18" name="Image 2" descr="/home/claude/tanitim/deck/icons/FaUserGraduate_n.png">    </p:cNvPr>
          <p:cNvPicPr>
            <a:picLocks noChangeAspect="1"/>
          </p:cNvPicPr>
          <p:nvPr/>
        </p:nvPicPr>
        <p:blipFill>
          <a:blip r:embed="rId3"/>
          <a:stretch>
            <a:fillRect/>
          </a:stretch>
        </p:blipFill>
        <p:spPr>
          <a:xfrm>
            <a:off x="5920740" y="3172968"/>
            <a:ext cx="457200" cy="457200"/>
          </a:xfrm>
          <a:prstGeom prst="rect">
            <a:avLst/>
          </a:prstGeom>
        </p:spPr>
      </p:pic>
      <p:sp>
        <p:nvSpPr>
          <p:cNvPr id="19" name="Text 14"/>
          <p:cNvSpPr txBox="1"/>
          <p:nvPr/>
        </p:nvSpPr>
        <p:spPr>
          <a:xfrm>
            <a:off x="5440680" y="3675888"/>
            <a:ext cx="1417320" cy="320040"/>
          </a:xfrm>
          <a:prstGeom prst="rect">
            <a:avLst/>
          </a:prstGeom>
          <a:noFill/>
          <a:ln/>
        </p:spPr>
        <p:txBody>
          <a:bodyPr wrap="square" lIns="0" tIns="0" rIns="0" bIns="0" rtlCol="0" anchor="t"/>
          <a:lstStyle/>
          <a:p>
            <a:pPr algn="ctr" indent="0" marL="0">
              <a:buNone/>
            </a:pPr>
            <a:r>
              <a:rPr lang="en-US" sz="1400" b="1" dirty="0">
                <a:solidFill>
                  <a:srgbClr val="1C2A52"/>
                </a:solidFill>
                <a:latin typeface="Calibri" pitchFamily="34" charset="0"/>
                <a:ea typeface="Calibri" pitchFamily="34" charset="-122"/>
                <a:cs typeface="Calibri" pitchFamily="34" charset="-120"/>
              </a:rPr>
              <a:t>Öğrenci</a:t>
            </a:r>
            <a:endParaRPr lang="en-US" sz="1400" dirty="0"/>
          </a:p>
        </p:txBody>
      </p:sp>
      <p:sp>
        <p:nvSpPr>
          <p:cNvPr id="20" name="Shape 15"/>
          <p:cNvSpPr/>
          <p:nvPr/>
        </p:nvSpPr>
        <p:spPr>
          <a:xfrm>
            <a:off x="7086600" y="1783080"/>
            <a:ext cx="4553712" cy="3840480"/>
          </a:xfrm>
          <a:prstGeom prst="roundRect">
            <a:avLst>
              <a:gd name="adj" fmla="val 2857"/>
            </a:avLst>
          </a:prstGeom>
          <a:solidFill>
            <a:srgbClr val="1C2A52"/>
          </a:solidFill>
          <a:ln w="12700">
            <a:solidFill>
              <a:srgbClr val="1C2A52"/>
            </a:solidFill>
            <a:prstDash val="solid"/>
          </a:ln>
        </p:spPr>
      </p:sp>
      <p:sp>
        <p:nvSpPr>
          <p:cNvPr id="21" name="Text 16"/>
          <p:cNvSpPr txBox="1"/>
          <p:nvPr/>
        </p:nvSpPr>
        <p:spPr>
          <a:xfrm>
            <a:off x="7360920" y="1965960"/>
            <a:ext cx="4114800" cy="548640"/>
          </a:xfrm>
          <a:prstGeom prst="rect">
            <a:avLst/>
          </a:prstGeom>
          <a:noFill/>
          <a:ln/>
        </p:spPr>
        <p:txBody>
          <a:bodyPr wrap="square" lIns="0" tIns="0" rIns="0" bIns="0" rtlCol="0" anchor="t"/>
          <a:lstStyle/>
          <a:p>
            <a:pPr indent="0" marL="0">
              <a:buNone/>
            </a:pPr>
            <a:r>
              <a:rPr lang="en-US" sz="1500" b="1" dirty="0">
                <a:solidFill>
                  <a:srgbClr val="E8731F"/>
                </a:solidFill>
                <a:latin typeface="Calibri" pitchFamily="34" charset="0"/>
                <a:ea typeface="Calibri" pitchFamily="34" charset="-122"/>
                <a:cs typeface="Calibri" pitchFamily="34" charset="-120"/>
              </a:rPr>
              <a:t>Sivil toplum ve kurumsal destek çemberi</a:t>
            </a:r>
            <a:endParaRPr lang="en-US" sz="1500" dirty="0"/>
          </a:p>
        </p:txBody>
      </p:sp>
      <p:sp>
        <p:nvSpPr>
          <p:cNvPr id="22" name="Text 17"/>
          <p:cNvSpPr txBox="1"/>
          <p:nvPr/>
        </p:nvSpPr>
        <p:spPr>
          <a:xfrm>
            <a:off x="7360920" y="2606040"/>
            <a:ext cx="4114800" cy="274320"/>
          </a:xfrm>
          <a:prstGeom prst="rect">
            <a:avLst/>
          </a:prstGeom>
          <a:noFill/>
          <a:ln/>
        </p:spPr>
        <p:txBody>
          <a:bodyPr wrap="square" lIns="0" tIns="0" rIns="0" bIns="0" rtlCol="0" anchor="t"/>
          <a:lstStyle/>
          <a:p>
            <a:pPr indent="0" marL="0">
              <a:buNone/>
            </a:pPr>
            <a:r>
              <a:rPr lang="en-US" sz="1250" b="1" dirty="0">
                <a:solidFill>
                  <a:srgbClr val="C9D2E3"/>
                </a:solidFill>
                <a:latin typeface="Calibri" pitchFamily="34" charset="0"/>
                <a:ea typeface="Calibri" pitchFamily="34" charset="-122"/>
                <a:cs typeface="Calibri" pitchFamily="34" charset="-120"/>
              </a:rPr>
              <a:t>Meslek örgütleri</a:t>
            </a:r>
            <a:endParaRPr lang="en-US" sz="1250" dirty="0"/>
          </a:p>
        </p:txBody>
      </p:sp>
      <p:sp>
        <p:nvSpPr>
          <p:cNvPr id="23" name="Text 18"/>
          <p:cNvSpPr txBox="1"/>
          <p:nvPr/>
        </p:nvSpPr>
        <p:spPr>
          <a:xfrm>
            <a:off x="7360920" y="2871216"/>
            <a:ext cx="4114800" cy="411480"/>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TTB, KAHEV, Ticaret Odası</a:t>
            </a:r>
            <a:endParaRPr lang="en-US" sz="1350" dirty="0"/>
          </a:p>
        </p:txBody>
      </p:sp>
      <p:sp>
        <p:nvSpPr>
          <p:cNvPr id="24" name="Text 19"/>
          <p:cNvSpPr txBox="1"/>
          <p:nvPr/>
        </p:nvSpPr>
        <p:spPr>
          <a:xfrm>
            <a:off x="7360920" y="3337560"/>
            <a:ext cx="4114800" cy="274320"/>
          </a:xfrm>
          <a:prstGeom prst="rect">
            <a:avLst/>
          </a:prstGeom>
          <a:noFill/>
          <a:ln/>
        </p:spPr>
        <p:txBody>
          <a:bodyPr wrap="square" lIns="0" tIns="0" rIns="0" bIns="0" rtlCol="0" anchor="t"/>
          <a:lstStyle/>
          <a:p>
            <a:pPr indent="0" marL="0">
              <a:buNone/>
            </a:pPr>
            <a:r>
              <a:rPr lang="en-US" sz="1250" b="1" dirty="0">
                <a:solidFill>
                  <a:srgbClr val="C9D2E3"/>
                </a:solidFill>
                <a:latin typeface="Calibri" pitchFamily="34" charset="0"/>
                <a:ea typeface="Calibri" pitchFamily="34" charset="-122"/>
                <a:cs typeface="Calibri" pitchFamily="34" charset="-120"/>
              </a:rPr>
              <a:t>Yerel yönetim</a:t>
            </a:r>
            <a:endParaRPr lang="en-US" sz="1250" dirty="0"/>
          </a:p>
        </p:txBody>
      </p:sp>
      <p:sp>
        <p:nvSpPr>
          <p:cNvPr id="25" name="Text 20"/>
          <p:cNvSpPr txBox="1"/>
          <p:nvPr/>
        </p:nvSpPr>
        <p:spPr>
          <a:xfrm>
            <a:off x="7360920" y="3602736"/>
            <a:ext cx="4114800" cy="411480"/>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Büyükşehir Belediyesi</a:t>
            </a:r>
            <a:endParaRPr lang="en-US" sz="1350" dirty="0"/>
          </a:p>
        </p:txBody>
      </p:sp>
      <p:sp>
        <p:nvSpPr>
          <p:cNvPr id="26" name="Text 21"/>
          <p:cNvSpPr txBox="1"/>
          <p:nvPr/>
        </p:nvSpPr>
        <p:spPr>
          <a:xfrm>
            <a:off x="7360920" y="4069080"/>
            <a:ext cx="4114800" cy="274320"/>
          </a:xfrm>
          <a:prstGeom prst="rect">
            <a:avLst/>
          </a:prstGeom>
          <a:noFill/>
          <a:ln/>
        </p:spPr>
        <p:txBody>
          <a:bodyPr wrap="square" lIns="0" tIns="0" rIns="0" bIns="0" rtlCol="0" anchor="t"/>
          <a:lstStyle/>
          <a:p>
            <a:pPr indent="0" marL="0">
              <a:buNone/>
            </a:pPr>
            <a:r>
              <a:rPr lang="en-US" sz="1250" b="1" dirty="0">
                <a:solidFill>
                  <a:srgbClr val="C9D2E3"/>
                </a:solidFill>
                <a:latin typeface="Calibri" pitchFamily="34" charset="0"/>
                <a:ea typeface="Calibri" pitchFamily="34" charset="-122"/>
                <a:cs typeface="Calibri" pitchFamily="34" charset="-120"/>
              </a:rPr>
              <a:t>Sağlık vakıfları</a:t>
            </a:r>
            <a:endParaRPr lang="en-US" sz="1250" dirty="0"/>
          </a:p>
        </p:txBody>
      </p:sp>
      <p:sp>
        <p:nvSpPr>
          <p:cNvPr id="27" name="Text 22"/>
          <p:cNvSpPr txBox="1"/>
          <p:nvPr/>
        </p:nvSpPr>
        <p:spPr>
          <a:xfrm>
            <a:off x="7360920" y="4334256"/>
            <a:ext cx="4114800" cy="411480"/>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Türk Böbrek Vakfı, Türk Kardiyoloji Vakfı</a:t>
            </a:r>
            <a:endParaRPr lang="en-US" sz="1350" dirty="0"/>
          </a:p>
        </p:txBody>
      </p:sp>
      <p:sp>
        <p:nvSpPr>
          <p:cNvPr id="28" name="Text 23"/>
          <p:cNvSpPr txBox="1"/>
          <p:nvPr/>
        </p:nvSpPr>
        <p:spPr>
          <a:xfrm>
            <a:off x="7360920" y="4800600"/>
            <a:ext cx="4114800" cy="274320"/>
          </a:xfrm>
          <a:prstGeom prst="rect">
            <a:avLst/>
          </a:prstGeom>
          <a:noFill/>
          <a:ln/>
        </p:spPr>
        <p:txBody>
          <a:bodyPr wrap="square" lIns="0" tIns="0" rIns="0" bIns="0" rtlCol="0" anchor="t"/>
          <a:lstStyle/>
          <a:p>
            <a:pPr indent="0" marL="0">
              <a:buNone/>
            </a:pPr>
            <a:r>
              <a:rPr lang="en-US" sz="1250" b="1" dirty="0">
                <a:solidFill>
                  <a:srgbClr val="C9D2E3"/>
                </a:solidFill>
                <a:latin typeface="Calibri" pitchFamily="34" charset="0"/>
                <a:ea typeface="Calibri" pitchFamily="34" charset="-122"/>
                <a:cs typeface="Calibri" pitchFamily="34" charset="-120"/>
              </a:rPr>
              <a:t>Sosyal kulüpler</a:t>
            </a:r>
            <a:endParaRPr lang="en-US" sz="1250" dirty="0"/>
          </a:p>
        </p:txBody>
      </p:sp>
      <p:sp>
        <p:nvSpPr>
          <p:cNvPr id="29" name="Text 24"/>
          <p:cNvSpPr txBox="1"/>
          <p:nvPr/>
        </p:nvSpPr>
        <p:spPr>
          <a:xfrm>
            <a:off x="7360920" y="5065776"/>
            <a:ext cx="4114800" cy="411480"/>
          </a:xfrm>
          <a:prstGeom prst="rect">
            <a:avLst/>
          </a:prstGeom>
          <a:noFill/>
          <a:ln/>
        </p:spPr>
        <p:txBody>
          <a:bodyPr wrap="square" lIns="0" tIns="0" rIns="0" bIns="0" rtlCol="0" anchor="t"/>
          <a:lstStyle/>
          <a:p>
            <a:pPr indent="0" marL="0">
              <a:buNone/>
            </a:pPr>
            <a:r>
              <a:rPr lang="en-US" sz="1350" dirty="0">
                <a:solidFill>
                  <a:srgbClr val="FFFFFF"/>
                </a:solidFill>
                <a:latin typeface="Calibri" pitchFamily="34" charset="0"/>
                <a:ea typeface="Calibri" pitchFamily="34" charset="-122"/>
                <a:cs typeface="Calibri" pitchFamily="34" charset="-120"/>
              </a:rPr>
              <a:t>Lions ve Rotary kulüpleri</a:t>
            </a:r>
            <a:endParaRPr lang="en-US" sz="135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ph idx="100" type="body" hasCustomPrompt="1"/>
          </p:nvPr>
        </p:nvSpPr>
        <p:spPr>
          <a:xfrm>
            <a:off x="548640" y="365760"/>
            <a:ext cx="9966960" cy="274320"/>
          </a:xfrm>
          <a:prstGeom prst="rect">
            <a:avLst/>
          </a:prstGeom>
          <a:noFill/>
          <a:ln/>
        </p:spPr>
        <p:txBody>
          <a:bodyPr wrap="square" lIns="0" tIns="0" rIns="0" bIns="0" rtlCol="0" anchor="t"/>
          <a:lstStyle/>
          <a:p>
            <a:pPr indent="0" marL="0">
              <a:buNone/>
            </a:pPr>
            <a:r>
              <a:rPr lang="en-US" sz="1200" b="1" spc="150" kern="0" dirty="0">
                <a:solidFill>
                  <a:srgbClr val="C2560F"/>
                </a:solidFill>
                <a:latin typeface="Calibri" pitchFamily="34" charset="0"/>
                <a:ea typeface="Calibri" pitchFamily="34" charset="-122"/>
                <a:cs typeface="Calibri" pitchFamily="34" charset="-120"/>
              </a:rPr>
              <a:t>BİZİ TAKİP EDİN</a:t>
            </a:r>
            <a:endParaRPr lang="en-US" sz="1200" dirty="0"/>
          </a:p>
        </p:txBody>
      </p:sp>
      <p:sp>
        <p:nvSpPr>
          <p:cNvPr id="3" name="Text 0"/>
          <p:cNvSpPr/>
          <p:nvPr>
            <p:ph idx="101" type="title" hasCustomPrompt="1"/>
          </p:nvPr>
        </p:nvSpPr>
        <p:spPr>
          <a:xfrm>
            <a:off x="548640" y="640080"/>
            <a:ext cx="10241280" cy="685800"/>
          </a:xfrm>
          <a:prstGeom prst="rect">
            <a:avLst/>
          </a:prstGeom>
          <a:noFill/>
          <a:ln/>
        </p:spPr>
        <p:txBody>
          <a:bodyPr wrap="square" lIns="0" tIns="0" rIns="0" bIns="0" rtlCol="0" anchor="t"/>
          <a:lstStyle/>
          <a:p>
            <a:pPr algn="l" indent="0" marL="0">
              <a:buNone/>
            </a:pPr>
            <a:r>
              <a:rPr lang="en-US" sz="2800" b="1" dirty="0">
                <a:solidFill>
                  <a:srgbClr val="1C2A52"/>
                </a:solidFill>
                <a:latin typeface="Cambria" pitchFamily="34" charset="0"/>
                <a:ea typeface="Cambria" pitchFamily="34" charset="-122"/>
                <a:cs typeface="Cambria" pitchFamily="34" charset="-120"/>
              </a:rPr>
              <a:t>Sosyal medya hesaplarımız</a:t>
            </a:r>
            <a:endParaRPr lang="en-US" sz="2800" dirty="0"/>
          </a:p>
        </p:txBody>
      </p:sp>
      <p:sp>
        <p:nvSpPr>
          <p:cNvPr id="4" name="Shape 2"/>
          <p:cNvSpPr/>
          <p:nvPr/>
        </p:nvSpPr>
        <p:spPr>
          <a:xfrm>
            <a:off x="548640" y="1645920"/>
            <a:ext cx="2615184" cy="1481328"/>
          </a:xfrm>
          <a:prstGeom prst="roundRect">
            <a:avLst>
              <a:gd name="adj" fmla="val 7407"/>
            </a:avLst>
          </a:prstGeom>
          <a:solidFill>
            <a:srgbClr val="EEF1F7"/>
          </a:solidFill>
          <a:ln w="12700">
            <a:solidFill>
              <a:srgbClr val="EEF1F7"/>
            </a:solidFill>
            <a:prstDash val="solid"/>
          </a:ln>
        </p:spPr>
      </p:sp>
      <p:sp>
        <p:nvSpPr>
          <p:cNvPr id="5" name="Shape 3"/>
          <p:cNvSpPr/>
          <p:nvPr/>
        </p:nvSpPr>
        <p:spPr>
          <a:xfrm>
            <a:off x="777240" y="1874520"/>
            <a:ext cx="566928" cy="566928"/>
          </a:xfrm>
          <a:prstGeom prst="ellipse">
            <a:avLst/>
          </a:prstGeom>
          <a:solidFill>
            <a:srgbClr val="1C2A52"/>
          </a:solidFill>
          <a:ln w="12700">
            <a:solidFill>
              <a:srgbClr val="1C2A52"/>
            </a:solidFill>
            <a:prstDash val="solid"/>
          </a:ln>
        </p:spPr>
      </p:sp>
      <p:pic>
        <p:nvPicPr>
          <p:cNvPr id="6" name="Image 0" descr="Instagram">    </p:cNvPr>
          <p:cNvPicPr>
            <a:picLocks noChangeAspect="1"/>
          </p:cNvPicPr>
          <p:nvPr/>
        </p:nvPicPr>
        <p:blipFill>
          <a:blip r:embed="rId1"/>
          <a:stretch>
            <a:fillRect/>
          </a:stretch>
        </p:blipFill>
        <p:spPr>
          <a:xfrm>
            <a:off x="918972" y="2016252"/>
            <a:ext cx="283464" cy="283464"/>
          </a:xfrm>
          <a:prstGeom prst="rect">
            <a:avLst/>
          </a:prstGeom>
        </p:spPr>
      </p:pic>
      <p:sp>
        <p:nvSpPr>
          <p:cNvPr id="7" name="Text 4"/>
          <p:cNvSpPr txBox="1"/>
          <p:nvPr/>
        </p:nvSpPr>
        <p:spPr>
          <a:xfrm>
            <a:off x="1481328" y="1920240"/>
            <a:ext cx="1563624" cy="457200"/>
          </a:xfrm>
          <a:prstGeom prst="rect">
            <a:avLst/>
          </a:prstGeom>
          <a:noFill/>
          <a:ln/>
        </p:spPr>
        <p:txBody>
          <a:bodyPr wrap="square" lIns="0" tIns="0" rIns="0" bIns="0" rtlCol="0" anchor="ctr"/>
          <a:lstStyle/>
          <a:p>
            <a:pPr indent="0" marL="0">
              <a:buNone/>
            </a:pPr>
            <a:r>
              <a:rPr lang="en-US" sz="1600" b="1" dirty="0">
                <a:solidFill>
                  <a:srgbClr val="1C2A52"/>
                </a:solidFill>
                <a:latin typeface="Calibri" pitchFamily="34" charset="0"/>
                <a:ea typeface="Calibri" pitchFamily="34" charset="-122"/>
                <a:cs typeface="Calibri" pitchFamily="34" charset="-120"/>
              </a:rPr>
              <a:t>Instagram</a:t>
            </a:r>
            <a:endParaRPr lang="en-US" sz="1600" dirty="0"/>
          </a:p>
        </p:txBody>
      </p:sp>
      <p:sp>
        <p:nvSpPr>
          <p:cNvPr id="8" name="Text 5"/>
          <p:cNvSpPr txBox="1"/>
          <p:nvPr/>
        </p:nvSpPr>
        <p:spPr>
          <a:xfrm>
            <a:off x="777240" y="2560320"/>
            <a:ext cx="2249424" cy="365760"/>
          </a:xfrm>
          <a:prstGeom prst="rect">
            <a:avLst/>
          </a:prstGeom>
          <a:noFill/>
          <a:ln/>
        </p:spPr>
        <p:txBody>
          <a:bodyPr wrap="square" lIns="0" tIns="0" rIns="0" bIns="0" rtlCol="0" anchor="ctr"/>
          <a:lstStyle/>
          <a:p>
            <a:pPr indent="0" marL="0">
              <a:buNone/>
            </a:pPr>
            <a:r>
              <a:rPr lang="en-US" sz="1350" b="1" u="sng" dirty="0">
                <a:solidFill>
                  <a:srgbClr val="C2560F"/>
                </a:solidFill>
                <a:latin typeface="Calibri" pitchFamily="34" charset="0"/>
                <a:ea typeface="Calibri" pitchFamily="34" charset="-122"/>
                <a:cs typeface="Calibri" pitchFamily="34" charset="-120"/>
                <a:hlinkClick r:id="rId2" invalidUrl="" action="" tgtFrame="" tooltip="Instagram" history="1" highlightClick="0" endSnd="0">
                  <a:extLst>
                    <a:ext uri="{A12FA001-AC4F-418D-AE19-62706E023703}">
                      <ahyp:hlinkClr xmlns:ahyp="http://schemas.microsoft.com/office/drawing/2018/hyperlinkcolor" val="tx"/>
                    </a:ext>
                  </a:extLst>
                </a:hlinkClick>
              </a:rPr>
              <a:t>@meutipfakultesi</a:t>
            </a:r>
            <a:endParaRPr lang="en-US" sz="1350" dirty="0"/>
          </a:p>
        </p:txBody>
      </p:sp>
      <p:sp>
        <p:nvSpPr>
          <p:cNvPr id="9" name="Shape 6"/>
          <p:cNvSpPr/>
          <p:nvPr/>
        </p:nvSpPr>
        <p:spPr>
          <a:xfrm>
            <a:off x="3319272" y="1645920"/>
            <a:ext cx="2615184" cy="1481328"/>
          </a:xfrm>
          <a:prstGeom prst="roundRect">
            <a:avLst>
              <a:gd name="adj" fmla="val 7407"/>
            </a:avLst>
          </a:prstGeom>
          <a:solidFill>
            <a:srgbClr val="EEF1F7"/>
          </a:solidFill>
          <a:ln w="12700">
            <a:solidFill>
              <a:srgbClr val="EEF1F7"/>
            </a:solidFill>
            <a:prstDash val="solid"/>
          </a:ln>
        </p:spPr>
      </p:sp>
      <p:sp>
        <p:nvSpPr>
          <p:cNvPr id="10" name="Shape 7"/>
          <p:cNvSpPr/>
          <p:nvPr/>
        </p:nvSpPr>
        <p:spPr>
          <a:xfrm>
            <a:off x="3547872" y="1874520"/>
            <a:ext cx="566928" cy="566928"/>
          </a:xfrm>
          <a:prstGeom prst="ellipse">
            <a:avLst/>
          </a:prstGeom>
          <a:solidFill>
            <a:srgbClr val="1C2A52"/>
          </a:solidFill>
          <a:ln w="12700">
            <a:solidFill>
              <a:srgbClr val="1C2A52"/>
            </a:solidFill>
            <a:prstDash val="solid"/>
          </a:ln>
        </p:spPr>
      </p:sp>
      <p:pic>
        <p:nvPicPr>
          <p:cNvPr id="11" name="Image 1" descr="X">    </p:cNvPr>
          <p:cNvPicPr>
            <a:picLocks noChangeAspect="1"/>
          </p:cNvPicPr>
          <p:nvPr/>
        </p:nvPicPr>
        <p:blipFill>
          <a:blip r:embed="rId3"/>
          <a:stretch>
            <a:fillRect/>
          </a:stretch>
        </p:blipFill>
        <p:spPr>
          <a:xfrm>
            <a:off x="3689604" y="2016252"/>
            <a:ext cx="283464" cy="283464"/>
          </a:xfrm>
          <a:prstGeom prst="rect">
            <a:avLst/>
          </a:prstGeom>
        </p:spPr>
      </p:pic>
      <p:sp>
        <p:nvSpPr>
          <p:cNvPr id="12" name="Text 8"/>
          <p:cNvSpPr txBox="1"/>
          <p:nvPr/>
        </p:nvSpPr>
        <p:spPr>
          <a:xfrm>
            <a:off x="4251960" y="1920240"/>
            <a:ext cx="1563624" cy="457200"/>
          </a:xfrm>
          <a:prstGeom prst="rect">
            <a:avLst/>
          </a:prstGeom>
          <a:noFill/>
          <a:ln/>
        </p:spPr>
        <p:txBody>
          <a:bodyPr wrap="square" lIns="0" tIns="0" rIns="0" bIns="0" rtlCol="0" anchor="ctr"/>
          <a:lstStyle/>
          <a:p>
            <a:pPr indent="0" marL="0">
              <a:buNone/>
            </a:pPr>
            <a:r>
              <a:rPr lang="en-US" sz="1600" b="1" dirty="0">
                <a:solidFill>
                  <a:srgbClr val="1C2A52"/>
                </a:solidFill>
                <a:latin typeface="Calibri" pitchFamily="34" charset="0"/>
                <a:ea typeface="Calibri" pitchFamily="34" charset="-122"/>
                <a:cs typeface="Calibri" pitchFamily="34" charset="-120"/>
              </a:rPr>
              <a:t>X</a:t>
            </a:r>
            <a:endParaRPr lang="en-US" sz="1600" dirty="0"/>
          </a:p>
        </p:txBody>
      </p:sp>
      <p:sp>
        <p:nvSpPr>
          <p:cNvPr id="13" name="Text 9"/>
          <p:cNvSpPr txBox="1"/>
          <p:nvPr/>
        </p:nvSpPr>
        <p:spPr>
          <a:xfrm>
            <a:off x="3547872" y="2560320"/>
            <a:ext cx="2249424" cy="365760"/>
          </a:xfrm>
          <a:prstGeom prst="rect">
            <a:avLst/>
          </a:prstGeom>
          <a:noFill/>
          <a:ln/>
        </p:spPr>
        <p:txBody>
          <a:bodyPr wrap="square" lIns="0" tIns="0" rIns="0" bIns="0" rtlCol="0" anchor="ctr"/>
          <a:lstStyle/>
          <a:p>
            <a:pPr indent="0" marL="0">
              <a:buNone/>
            </a:pPr>
            <a:r>
              <a:rPr lang="en-US" sz="1350" b="1" u="sng" dirty="0">
                <a:solidFill>
                  <a:srgbClr val="C2560F"/>
                </a:solidFill>
                <a:latin typeface="Calibri" pitchFamily="34" charset="0"/>
                <a:ea typeface="Calibri" pitchFamily="34" charset="-122"/>
                <a:cs typeface="Calibri" pitchFamily="34" charset="-120"/>
                <a:hlinkClick r:id="rId4" invalidUrl="" action="" tgtFrame="" tooltip="X" history="1" highlightClick="0" endSnd="0">
                  <a:extLst>
                    <a:ext uri="{A12FA001-AC4F-418D-AE19-62706E023703}">
                      <ahyp:hlinkClr xmlns:ahyp="http://schemas.microsoft.com/office/drawing/2018/hyperlinkcolor" val="tx"/>
                    </a:ext>
                  </a:extLst>
                </a:hlinkClick>
              </a:rPr>
              <a:t>@meutipfakultesi</a:t>
            </a:r>
            <a:endParaRPr lang="en-US" sz="1350" dirty="0"/>
          </a:p>
        </p:txBody>
      </p:sp>
      <p:sp>
        <p:nvSpPr>
          <p:cNvPr id="14" name="Shape 10"/>
          <p:cNvSpPr/>
          <p:nvPr/>
        </p:nvSpPr>
        <p:spPr>
          <a:xfrm>
            <a:off x="6089904" y="1645920"/>
            <a:ext cx="2615184" cy="1481328"/>
          </a:xfrm>
          <a:prstGeom prst="roundRect">
            <a:avLst>
              <a:gd name="adj" fmla="val 7407"/>
            </a:avLst>
          </a:prstGeom>
          <a:solidFill>
            <a:srgbClr val="EEF1F7"/>
          </a:solidFill>
          <a:ln w="12700">
            <a:solidFill>
              <a:srgbClr val="EEF1F7"/>
            </a:solidFill>
            <a:prstDash val="solid"/>
          </a:ln>
        </p:spPr>
      </p:sp>
      <p:sp>
        <p:nvSpPr>
          <p:cNvPr id="15" name="Shape 11"/>
          <p:cNvSpPr/>
          <p:nvPr/>
        </p:nvSpPr>
        <p:spPr>
          <a:xfrm>
            <a:off x="6318504" y="1874520"/>
            <a:ext cx="566928" cy="566928"/>
          </a:xfrm>
          <a:prstGeom prst="ellipse">
            <a:avLst/>
          </a:prstGeom>
          <a:solidFill>
            <a:srgbClr val="1C2A52"/>
          </a:solidFill>
          <a:ln w="12700">
            <a:solidFill>
              <a:srgbClr val="1C2A52"/>
            </a:solidFill>
            <a:prstDash val="solid"/>
          </a:ln>
        </p:spPr>
      </p:sp>
      <p:pic>
        <p:nvPicPr>
          <p:cNvPr id="16" name="Image 2" descr="Facebook">    </p:cNvPr>
          <p:cNvPicPr>
            <a:picLocks noChangeAspect="1"/>
          </p:cNvPicPr>
          <p:nvPr/>
        </p:nvPicPr>
        <p:blipFill>
          <a:blip r:embed="rId5"/>
          <a:stretch>
            <a:fillRect/>
          </a:stretch>
        </p:blipFill>
        <p:spPr>
          <a:xfrm>
            <a:off x="6460236" y="2016252"/>
            <a:ext cx="283464" cy="283464"/>
          </a:xfrm>
          <a:prstGeom prst="rect">
            <a:avLst/>
          </a:prstGeom>
        </p:spPr>
      </p:pic>
      <p:sp>
        <p:nvSpPr>
          <p:cNvPr id="17" name="Text 12"/>
          <p:cNvSpPr txBox="1"/>
          <p:nvPr/>
        </p:nvSpPr>
        <p:spPr>
          <a:xfrm>
            <a:off x="7022592" y="1920240"/>
            <a:ext cx="1563624" cy="457200"/>
          </a:xfrm>
          <a:prstGeom prst="rect">
            <a:avLst/>
          </a:prstGeom>
          <a:noFill/>
          <a:ln/>
        </p:spPr>
        <p:txBody>
          <a:bodyPr wrap="square" lIns="0" tIns="0" rIns="0" bIns="0" rtlCol="0" anchor="ctr"/>
          <a:lstStyle/>
          <a:p>
            <a:pPr indent="0" marL="0">
              <a:buNone/>
            </a:pPr>
            <a:r>
              <a:rPr lang="en-US" sz="1600" b="1" dirty="0">
                <a:solidFill>
                  <a:srgbClr val="1C2A52"/>
                </a:solidFill>
                <a:latin typeface="Calibri" pitchFamily="34" charset="0"/>
                <a:ea typeface="Calibri" pitchFamily="34" charset="-122"/>
                <a:cs typeface="Calibri" pitchFamily="34" charset="-120"/>
              </a:rPr>
              <a:t>Facebook</a:t>
            </a:r>
            <a:endParaRPr lang="en-US" sz="1600" dirty="0"/>
          </a:p>
        </p:txBody>
      </p:sp>
      <p:sp>
        <p:nvSpPr>
          <p:cNvPr id="18" name="Text 13"/>
          <p:cNvSpPr txBox="1"/>
          <p:nvPr/>
        </p:nvSpPr>
        <p:spPr>
          <a:xfrm>
            <a:off x="6318504" y="2560320"/>
            <a:ext cx="2249424" cy="365760"/>
          </a:xfrm>
          <a:prstGeom prst="rect">
            <a:avLst/>
          </a:prstGeom>
          <a:noFill/>
          <a:ln/>
        </p:spPr>
        <p:txBody>
          <a:bodyPr wrap="square" lIns="0" tIns="0" rIns="0" bIns="0" rtlCol="0" anchor="ctr"/>
          <a:lstStyle/>
          <a:p>
            <a:pPr indent="0" marL="0">
              <a:buNone/>
            </a:pPr>
            <a:r>
              <a:rPr lang="en-US" sz="1350" b="1" u="sng" dirty="0">
                <a:solidFill>
                  <a:srgbClr val="C2560F"/>
                </a:solidFill>
                <a:latin typeface="Calibri" pitchFamily="34" charset="0"/>
                <a:ea typeface="Calibri" pitchFamily="34" charset="-122"/>
                <a:cs typeface="Calibri" pitchFamily="34" charset="-120"/>
                <a:hlinkClick r:id="rId6" invalidUrl="" action="" tgtFrame="" tooltip="Facebook" history="1" highlightClick="0" endSnd="0">
                  <a:extLst>
                    <a:ext uri="{A12FA001-AC4F-418D-AE19-62706E023703}">
                      <ahyp:hlinkClr xmlns:ahyp="http://schemas.microsoft.com/office/drawing/2018/hyperlinkcolor" val="tx"/>
                    </a:ext>
                  </a:extLst>
                </a:hlinkClick>
              </a:rPr>
              <a:t>MEÜ Tıp Fakültesi</a:t>
            </a:r>
            <a:endParaRPr lang="en-US" sz="1350" dirty="0"/>
          </a:p>
        </p:txBody>
      </p:sp>
      <p:sp>
        <p:nvSpPr>
          <p:cNvPr id="19" name="Shape 14"/>
          <p:cNvSpPr/>
          <p:nvPr/>
        </p:nvSpPr>
        <p:spPr>
          <a:xfrm>
            <a:off x="548640" y="3310128"/>
            <a:ext cx="2615184" cy="1481328"/>
          </a:xfrm>
          <a:prstGeom prst="roundRect">
            <a:avLst>
              <a:gd name="adj" fmla="val 7407"/>
            </a:avLst>
          </a:prstGeom>
          <a:solidFill>
            <a:srgbClr val="EEF1F7"/>
          </a:solidFill>
          <a:ln w="12700">
            <a:solidFill>
              <a:srgbClr val="EEF1F7"/>
            </a:solidFill>
            <a:prstDash val="solid"/>
          </a:ln>
        </p:spPr>
      </p:sp>
      <p:sp>
        <p:nvSpPr>
          <p:cNvPr id="20" name="Shape 15"/>
          <p:cNvSpPr/>
          <p:nvPr/>
        </p:nvSpPr>
        <p:spPr>
          <a:xfrm>
            <a:off x="777240" y="3538728"/>
            <a:ext cx="566928" cy="566928"/>
          </a:xfrm>
          <a:prstGeom prst="ellipse">
            <a:avLst/>
          </a:prstGeom>
          <a:solidFill>
            <a:srgbClr val="1C2A52"/>
          </a:solidFill>
          <a:ln w="12700">
            <a:solidFill>
              <a:srgbClr val="1C2A52"/>
            </a:solidFill>
            <a:prstDash val="solid"/>
          </a:ln>
        </p:spPr>
      </p:sp>
      <p:pic>
        <p:nvPicPr>
          <p:cNvPr id="21" name="Image 3" descr="YouTube">    </p:cNvPr>
          <p:cNvPicPr>
            <a:picLocks noChangeAspect="1"/>
          </p:cNvPicPr>
          <p:nvPr/>
        </p:nvPicPr>
        <p:blipFill>
          <a:blip r:embed="rId7"/>
          <a:stretch>
            <a:fillRect/>
          </a:stretch>
        </p:blipFill>
        <p:spPr>
          <a:xfrm>
            <a:off x="918972" y="3680460"/>
            <a:ext cx="283464" cy="283464"/>
          </a:xfrm>
          <a:prstGeom prst="rect">
            <a:avLst/>
          </a:prstGeom>
        </p:spPr>
      </p:pic>
      <p:sp>
        <p:nvSpPr>
          <p:cNvPr id="22" name="Text 16"/>
          <p:cNvSpPr txBox="1"/>
          <p:nvPr/>
        </p:nvSpPr>
        <p:spPr>
          <a:xfrm>
            <a:off x="1481328" y="3584448"/>
            <a:ext cx="1563624" cy="457200"/>
          </a:xfrm>
          <a:prstGeom prst="rect">
            <a:avLst/>
          </a:prstGeom>
          <a:noFill/>
          <a:ln/>
        </p:spPr>
        <p:txBody>
          <a:bodyPr wrap="square" lIns="0" tIns="0" rIns="0" bIns="0" rtlCol="0" anchor="ctr"/>
          <a:lstStyle/>
          <a:p>
            <a:pPr indent="0" marL="0">
              <a:buNone/>
            </a:pPr>
            <a:r>
              <a:rPr lang="en-US" sz="1600" b="1" dirty="0">
                <a:solidFill>
                  <a:srgbClr val="1C2A52"/>
                </a:solidFill>
                <a:latin typeface="Calibri" pitchFamily="34" charset="0"/>
                <a:ea typeface="Calibri" pitchFamily="34" charset="-122"/>
                <a:cs typeface="Calibri" pitchFamily="34" charset="-120"/>
              </a:rPr>
              <a:t>YouTube</a:t>
            </a:r>
            <a:endParaRPr lang="en-US" sz="1600" dirty="0"/>
          </a:p>
        </p:txBody>
      </p:sp>
      <p:sp>
        <p:nvSpPr>
          <p:cNvPr id="23" name="Text 17"/>
          <p:cNvSpPr txBox="1"/>
          <p:nvPr/>
        </p:nvSpPr>
        <p:spPr>
          <a:xfrm>
            <a:off x="777240" y="4224528"/>
            <a:ext cx="2249424" cy="365760"/>
          </a:xfrm>
          <a:prstGeom prst="rect">
            <a:avLst/>
          </a:prstGeom>
          <a:noFill/>
          <a:ln/>
        </p:spPr>
        <p:txBody>
          <a:bodyPr wrap="square" lIns="0" tIns="0" rIns="0" bIns="0" rtlCol="0" anchor="ctr"/>
          <a:lstStyle/>
          <a:p>
            <a:pPr indent="0" marL="0">
              <a:buNone/>
            </a:pPr>
            <a:r>
              <a:rPr lang="en-US" sz="1350" b="1" u="sng" dirty="0">
                <a:solidFill>
                  <a:srgbClr val="C2560F"/>
                </a:solidFill>
                <a:latin typeface="Calibri" pitchFamily="34" charset="0"/>
                <a:ea typeface="Calibri" pitchFamily="34" charset="-122"/>
                <a:cs typeface="Calibri" pitchFamily="34" charset="-120"/>
                <a:hlinkClick r:id="rId8" invalidUrl="" action="" tgtFrame="" tooltip="YouTube" history="1" highlightClick="0" endSnd="0">
                  <a:extLst>
                    <a:ext uri="{A12FA001-AC4F-418D-AE19-62706E023703}">
                      <ahyp:hlinkClr xmlns:ahyp="http://schemas.microsoft.com/office/drawing/2018/hyperlinkcolor" val="tx"/>
                    </a:ext>
                  </a:extLst>
                </a:hlinkClick>
              </a:rPr>
              <a:t>@meutipfakultesi</a:t>
            </a:r>
            <a:endParaRPr lang="en-US" sz="1350" dirty="0"/>
          </a:p>
        </p:txBody>
      </p:sp>
      <p:sp>
        <p:nvSpPr>
          <p:cNvPr id="24" name="Shape 18"/>
          <p:cNvSpPr/>
          <p:nvPr/>
        </p:nvSpPr>
        <p:spPr>
          <a:xfrm>
            <a:off x="3319272" y="3310128"/>
            <a:ext cx="2615184" cy="1481328"/>
          </a:xfrm>
          <a:prstGeom prst="roundRect">
            <a:avLst>
              <a:gd name="adj" fmla="val 7407"/>
            </a:avLst>
          </a:prstGeom>
          <a:solidFill>
            <a:srgbClr val="EEF1F7"/>
          </a:solidFill>
          <a:ln w="12700">
            <a:solidFill>
              <a:srgbClr val="EEF1F7"/>
            </a:solidFill>
            <a:prstDash val="solid"/>
          </a:ln>
        </p:spPr>
      </p:sp>
      <p:sp>
        <p:nvSpPr>
          <p:cNvPr id="25" name="Shape 19"/>
          <p:cNvSpPr/>
          <p:nvPr/>
        </p:nvSpPr>
        <p:spPr>
          <a:xfrm>
            <a:off x="3547872" y="3538728"/>
            <a:ext cx="566928" cy="566928"/>
          </a:xfrm>
          <a:prstGeom prst="ellipse">
            <a:avLst/>
          </a:prstGeom>
          <a:solidFill>
            <a:srgbClr val="1C2A52"/>
          </a:solidFill>
          <a:ln w="12700">
            <a:solidFill>
              <a:srgbClr val="1C2A52"/>
            </a:solidFill>
            <a:prstDash val="solid"/>
          </a:ln>
        </p:spPr>
      </p:sp>
      <p:pic>
        <p:nvPicPr>
          <p:cNvPr id="26" name="Image 4" descr="LinkedIn">    </p:cNvPr>
          <p:cNvPicPr>
            <a:picLocks noChangeAspect="1"/>
          </p:cNvPicPr>
          <p:nvPr/>
        </p:nvPicPr>
        <p:blipFill>
          <a:blip r:embed="rId9"/>
          <a:stretch>
            <a:fillRect/>
          </a:stretch>
        </p:blipFill>
        <p:spPr>
          <a:xfrm>
            <a:off x="3689604" y="3680460"/>
            <a:ext cx="283464" cy="283464"/>
          </a:xfrm>
          <a:prstGeom prst="rect">
            <a:avLst/>
          </a:prstGeom>
        </p:spPr>
      </p:pic>
      <p:sp>
        <p:nvSpPr>
          <p:cNvPr id="27" name="Text 20"/>
          <p:cNvSpPr txBox="1"/>
          <p:nvPr/>
        </p:nvSpPr>
        <p:spPr>
          <a:xfrm>
            <a:off x="4251960" y="3584448"/>
            <a:ext cx="1563624" cy="457200"/>
          </a:xfrm>
          <a:prstGeom prst="rect">
            <a:avLst/>
          </a:prstGeom>
          <a:noFill/>
          <a:ln/>
        </p:spPr>
        <p:txBody>
          <a:bodyPr wrap="square" lIns="0" tIns="0" rIns="0" bIns="0" rtlCol="0" anchor="ctr"/>
          <a:lstStyle/>
          <a:p>
            <a:pPr indent="0" marL="0">
              <a:buNone/>
            </a:pPr>
            <a:r>
              <a:rPr lang="en-US" sz="1600" b="1" dirty="0">
                <a:solidFill>
                  <a:srgbClr val="1C2A52"/>
                </a:solidFill>
                <a:latin typeface="Calibri" pitchFamily="34" charset="0"/>
                <a:ea typeface="Calibri" pitchFamily="34" charset="-122"/>
                <a:cs typeface="Calibri" pitchFamily="34" charset="-120"/>
              </a:rPr>
              <a:t>LinkedIn</a:t>
            </a:r>
            <a:endParaRPr lang="en-US" sz="1600" dirty="0"/>
          </a:p>
        </p:txBody>
      </p:sp>
      <p:sp>
        <p:nvSpPr>
          <p:cNvPr id="28" name="Text 21"/>
          <p:cNvSpPr txBox="1"/>
          <p:nvPr/>
        </p:nvSpPr>
        <p:spPr>
          <a:xfrm>
            <a:off x="3547872" y="4224528"/>
            <a:ext cx="2249424" cy="365760"/>
          </a:xfrm>
          <a:prstGeom prst="rect">
            <a:avLst/>
          </a:prstGeom>
          <a:noFill/>
          <a:ln/>
        </p:spPr>
        <p:txBody>
          <a:bodyPr wrap="square" lIns="0" tIns="0" rIns="0" bIns="0" rtlCol="0" anchor="ctr"/>
          <a:lstStyle/>
          <a:p>
            <a:pPr indent="0" marL="0">
              <a:buNone/>
            </a:pPr>
            <a:r>
              <a:rPr lang="en-US" sz="1350" b="1" u="sng" dirty="0">
                <a:solidFill>
                  <a:srgbClr val="C2560F"/>
                </a:solidFill>
                <a:latin typeface="Calibri" pitchFamily="34" charset="0"/>
                <a:ea typeface="Calibri" pitchFamily="34" charset="-122"/>
                <a:cs typeface="Calibri" pitchFamily="34" charset="-120"/>
                <a:hlinkClick r:id="rId10" invalidUrl="" action="" tgtFrame="" tooltip="LinkedIn" history="1" highlightClick="0" endSnd="0">
                  <a:extLst>
                    <a:ext uri="{A12FA001-AC4F-418D-AE19-62706E023703}">
                      <ahyp:hlinkClr xmlns:ahyp="http://schemas.microsoft.com/office/drawing/2018/hyperlinkcolor" val="tx"/>
                    </a:ext>
                  </a:extLst>
                </a:hlinkClick>
              </a:rPr>
              <a:t>meutipfakultesi</a:t>
            </a:r>
            <a:endParaRPr lang="en-US" sz="1350" dirty="0"/>
          </a:p>
        </p:txBody>
      </p:sp>
      <p:sp>
        <p:nvSpPr>
          <p:cNvPr id="29" name="Shape 22"/>
          <p:cNvSpPr/>
          <p:nvPr/>
        </p:nvSpPr>
        <p:spPr>
          <a:xfrm>
            <a:off x="6089904" y="3310128"/>
            <a:ext cx="2615184" cy="1481328"/>
          </a:xfrm>
          <a:prstGeom prst="roundRect">
            <a:avLst>
              <a:gd name="adj" fmla="val 7407"/>
            </a:avLst>
          </a:prstGeom>
          <a:solidFill>
            <a:srgbClr val="EEF1F7"/>
          </a:solidFill>
          <a:ln w="12700">
            <a:solidFill>
              <a:srgbClr val="EEF1F7"/>
            </a:solidFill>
            <a:prstDash val="solid"/>
          </a:ln>
        </p:spPr>
      </p:sp>
      <p:sp>
        <p:nvSpPr>
          <p:cNvPr id="30" name="Shape 23"/>
          <p:cNvSpPr/>
          <p:nvPr/>
        </p:nvSpPr>
        <p:spPr>
          <a:xfrm>
            <a:off x="6318504" y="3538728"/>
            <a:ext cx="566928" cy="566928"/>
          </a:xfrm>
          <a:prstGeom prst="ellipse">
            <a:avLst/>
          </a:prstGeom>
          <a:solidFill>
            <a:srgbClr val="1C2A52"/>
          </a:solidFill>
          <a:ln w="12700">
            <a:solidFill>
              <a:srgbClr val="1C2A52"/>
            </a:solidFill>
            <a:prstDash val="solid"/>
          </a:ln>
        </p:spPr>
      </p:sp>
      <p:sp>
        <p:nvSpPr>
          <p:cNvPr id="31" name="Text 24"/>
          <p:cNvSpPr txBox="1"/>
          <p:nvPr/>
        </p:nvSpPr>
        <p:spPr>
          <a:xfrm>
            <a:off x="6318504" y="3538728"/>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Cambria" pitchFamily="34" charset="0"/>
                <a:ea typeface="Cambria" pitchFamily="34" charset="-122"/>
                <a:cs typeface="Cambria" pitchFamily="34" charset="-120"/>
              </a:rPr>
              <a:t>N</a:t>
            </a:r>
            <a:endParaRPr lang="en-US" sz="2200" dirty="0"/>
          </a:p>
        </p:txBody>
      </p:sp>
      <p:sp>
        <p:nvSpPr>
          <p:cNvPr id="32" name="Text 25"/>
          <p:cNvSpPr txBox="1"/>
          <p:nvPr/>
        </p:nvSpPr>
        <p:spPr>
          <a:xfrm>
            <a:off x="7022592" y="3584448"/>
            <a:ext cx="1563624" cy="457200"/>
          </a:xfrm>
          <a:prstGeom prst="rect">
            <a:avLst/>
          </a:prstGeom>
          <a:noFill/>
          <a:ln/>
        </p:spPr>
        <p:txBody>
          <a:bodyPr wrap="square" lIns="0" tIns="0" rIns="0" bIns="0" rtlCol="0" anchor="ctr"/>
          <a:lstStyle/>
          <a:p>
            <a:pPr indent="0" marL="0">
              <a:buNone/>
            </a:pPr>
            <a:r>
              <a:rPr lang="en-US" sz="1600" b="1" dirty="0">
                <a:solidFill>
                  <a:srgbClr val="1C2A52"/>
                </a:solidFill>
                <a:latin typeface="Calibri" pitchFamily="34" charset="0"/>
                <a:ea typeface="Calibri" pitchFamily="34" charset="-122"/>
                <a:cs typeface="Calibri" pitchFamily="34" charset="-120"/>
              </a:rPr>
              <a:t>NSosyal</a:t>
            </a:r>
            <a:endParaRPr lang="en-US" sz="1600" dirty="0"/>
          </a:p>
        </p:txBody>
      </p:sp>
      <p:sp>
        <p:nvSpPr>
          <p:cNvPr id="33" name="Text 26"/>
          <p:cNvSpPr txBox="1"/>
          <p:nvPr/>
        </p:nvSpPr>
        <p:spPr>
          <a:xfrm>
            <a:off x="6318504" y="4224528"/>
            <a:ext cx="2249424" cy="365760"/>
          </a:xfrm>
          <a:prstGeom prst="rect">
            <a:avLst/>
          </a:prstGeom>
          <a:noFill/>
          <a:ln/>
        </p:spPr>
        <p:txBody>
          <a:bodyPr wrap="square" lIns="0" tIns="0" rIns="0" bIns="0" rtlCol="0" anchor="ctr"/>
          <a:lstStyle/>
          <a:p>
            <a:pPr indent="0" marL="0">
              <a:buNone/>
            </a:pPr>
            <a:r>
              <a:rPr lang="en-US" sz="1350" b="1" u="sng" dirty="0">
                <a:solidFill>
                  <a:srgbClr val="C2560F"/>
                </a:solidFill>
                <a:latin typeface="Calibri" pitchFamily="34" charset="0"/>
                <a:ea typeface="Calibri" pitchFamily="34" charset="-122"/>
                <a:cs typeface="Calibri" pitchFamily="34" charset="-120"/>
                <a:hlinkClick r:id="rId11" invalidUrl="" action="" tgtFrame="" tooltip="NSosyal" history="1" highlightClick="0" endSnd="0">
                  <a:extLst>
                    <a:ext uri="{A12FA001-AC4F-418D-AE19-62706E023703}">
                      <ahyp:hlinkClr xmlns:ahyp="http://schemas.microsoft.com/office/drawing/2018/hyperlinkcolor" val="tx"/>
                    </a:ext>
                  </a:extLst>
                </a:hlinkClick>
              </a:rPr>
              <a:t>@meutipfakultesi</a:t>
            </a:r>
            <a:endParaRPr lang="en-US" sz="1350" dirty="0"/>
          </a:p>
        </p:txBody>
      </p:sp>
      <p:sp>
        <p:nvSpPr>
          <p:cNvPr id="34" name="Shape 27"/>
          <p:cNvSpPr/>
          <p:nvPr/>
        </p:nvSpPr>
        <p:spPr>
          <a:xfrm>
            <a:off x="9098280" y="1645920"/>
            <a:ext cx="2544775" cy="3145536"/>
          </a:xfrm>
          <a:prstGeom prst="roundRect">
            <a:avLst>
              <a:gd name="adj" fmla="val 4312"/>
            </a:avLst>
          </a:prstGeom>
          <a:solidFill>
            <a:srgbClr val="1C2A52"/>
          </a:solidFill>
          <a:ln w="12700">
            <a:solidFill>
              <a:srgbClr val="1C2A52"/>
            </a:solidFill>
            <a:prstDash val="solid"/>
          </a:ln>
        </p:spPr>
      </p:sp>
      <p:sp>
        <p:nvSpPr>
          <p:cNvPr id="35" name="Shape 28"/>
          <p:cNvSpPr/>
          <p:nvPr/>
        </p:nvSpPr>
        <p:spPr>
          <a:xfrm>
            <a:off x="9479128" y="1874520"/>
            <a:ext cx="1783080" cy="1783080"/>
          </a:xfrm>
          <a:prstGeom prst="rect">
            <a:avLst/>
          </a:prstGeom>
          <a:solidFill>
            <a:srgbClr val="FFFFFF"/>
          </a:solidFill>
          <a:ln w="12700">
            <a:solidFill>
              <a:srgbClr val="FFFFFF"/>
            </a:solidFill>
            <a:prstDash val="solid"/>
          </a:ln>
        </p:spPr>
      </p:sp>
      <p:pic>
        <p:nvPicPr>
          <p:cNvPr id="36" name="Image 5" descr="Web sitemiz">    </p:cNvPr>
          <p:cNvPicPr>
            <a:picLocks noChangeAspect="1"/>
          </p:cNvPicPr>
          <p:nvPr/>
        </p:nvPicPr>
        <p:blipFill>
          <a:blip r:embed="rId12"/>
          <a:stretch>
            <a:fillRect/>
          </a:stretch>
        </p:blipFill>
        <p:spPr>
          <a:xfrm>
            <a:off x="9524848" y="1920240"/>
            <a:ext cx="1691640" cy="1691640"/>
          </a:xfrm>
          <a:prstGeom prst="rect">
            <a:avLst/>
          </a:prstGeom>
        </p:spPr>
      </p:pic>
      <p:sp>
        <p:nvSpPr>
          <p:cNvPr id="37" name="Text 29"/>
          <p:cNvSpPr txBox="1"/>
          <p:nvPr/>
        </p:nvSpPr>
        <p:spPr>
          <a:xfrm>
            <a:off x="9281160" y="3840480"/>
            <a:ext cx="2179015" cy="329184"/>
          </a:xfrm>
          <a:prstGeom prst="rect">
            <a:avLst/>
          </a:prstGeom>
          <a:noFill/>
          <a:ln/>
        </p:spPr>
        <p:txBody>
          <a:bodyPr wrap="square" lIns="0" tIns="0" rIns="0" bIns="0" rtlCol="0" anchor="ctr"/>
          <a:lstStyle/>
          <a:p>
            <a:pPr algn="ctr" indent="0" marL="0">
              <a:buNone/>
            </a:pPr>
            <a:r>
              <a:rPr lang="en-US" sz="1500" b="1" dirty="0">
                <a:solidFill>
                  <a:srgbClr val="E8731F"/>
                </a:solidFill>
                <a:latin typeface="Calibri" pitchFamily="34" charset="0"/>
                <a:ea typeface="Calibri" pitchFamily="34" charset="-122"/>
                <a:cs typeface="Calibri" pitchFamily="34" charset="-120"/>
              </a:rPr>
              <a:t>Web sitemiz</a:t>
            </a:r>
            <a:endParaRPr lang="en-US" sz="1500" dirty="0"/>
          </a:p>
        </p:txBody>
      </p:sp>
      <p:sp>
        <p:nvSpPr>
          <p:cNvPr id="38" name="Text 30"/>
          <p:cNvSpPr txBox="1"/>
          <p:nvPr/>
        </p:nvSpPr>
        <p:spPr>
          <a:xfrm>
            <a:off x="9281160" y="4187952"/>
            <a:ext cx="2179015" cy="365760"/>
          </a:xfrm>
          <a:prstGeom prst="rect">
            <a:avLst/>
          </a:prstGeom>
          <a:noFill/>
          <a:ln/>
        </p:spPr>
        <p:txBody>
          <a:bodyPr wrap="square" lIns="0" tIns="0" rIns="0" bIns="0" rtlCol="0" anchor="t"/>
          <a:lstStyle/>
          <a:p>
            <a:pPr algn="ctr" indent="0" marL="0">
              <a:buNone/>
            </a:pPr>
            <a:r>
              <a:rPr lang="en-US" sz="1200" dirty="0">
                <a:solidFill>
                  <a:srgbClr val="C9D2E3"/>
                </a:solidFill>
                <a:latin typeface="Calibri" pitchFamily="34" charset="0"/>
                <a:ea typeface="Calibri" pitchFamily="34" charset="-122"/>
                <a:cs typeface="Calibri" pitchFamily="34" charset="-120"/>
              </a:rPr>
              <a:t>Kodu telefonunuzun kamerasıyla okutun</a:t>
            </a:r>
            <a:endParaRPr lang="en-US" sz="1200" dirty="0"/>
          </a:p>
        </p:txBody>
      </p:sp>
      <p:pic>
        <p:nvPicPr>
          <p:cNvPr id="39" name="Image 6" descr="/home/claude/tanitim/deck/icons/FaLink_o.png">    </p:cNvPr>
          <p:cNvPicPr>
            <a:picLocks noChangeAspect="1"/>
          </p:cNvPicPr>
          <p:nvPr/>
        </p:nvPicPr>
        <p:blipFill>
          <a:blip r:embed="rId13"/>
          <a:stretch>
            <a:fillRect/>
          </a:stretch>
        </p:blipFill>
        <p:spPr>
          <a:xfrm>
            <a:off x="548640" y="5120640"/>
            <a:ext cx="274320" cy="274320"/>
          </a:xfrm>
          <a:prstGeom prst="rect">
            <a:avLst/>
          </a:prstGeom>
        </p:spPr>
      </p:pic>
      <p:sp>
        <p:nvSpPr>
          <p:cNvPr id="40" name="Text 31"/>
          <p:cNvSpPr txBox="1"/>
          <p:nvPr/>
        </p:nvSpPr>
        <p:spPr>
          <a:xfrm>
            <a:off x="932688" y="5074920"/>
            <a:ext cx="10515600" cy="365760"/>
          </a:xfrm>
          <a:prstGeom prst="rect">
            <a:avLst/>
          </a:prstGeom>
          <a:noFill/>
          <a:ln/>
        </p:spPr>
        <p:txBody>
          <a:bodyPr wrap="square" lIns="0" tIns="0" rIns="0" bIns="0" rtlCol="0" anchor="ctr"/>
          <a:lstStyle/>
          <a:p>
            <a:pPr indent="0" marL="0">
              <a:buNone/>
            </a:pPr>
            <a:r>
              <a:rPr lang="en-US" sz="1500" b="1" dirty="0">
                <a:solidFill>
                  <a:srgbClr val="1C2A52"/>
                </a:solidFill>
                <a:latin typeface="Calibri" pitchFamily="34" charset="0"/>
                <a:ea typeface="Calibri" pitchFamily="34" charset="-122"/>
                <a:cs typeface="Calibri" pitchFamily="34" charset="-120"/>
              </a:rPr>
              <a:t>Web sitemiz: </a:t>
            </a:r>
            <a:pPr indent="0" marL="0">
              <a:buNone/>
            </a:pPr>
            <a:r>
              <a:rPr lang="en-US" sz="1500" b="1" u="sng" dirty="0">
                <a:solidFill>
                  <a:srgbClr val="C2560F"/>
                </a:solidFill>
                <a:latin typeface="Calibri" pitchFamily="34" charset="0"/>
                <a:ea typeface="Calibri" pitchFamily="34" charset="-122"/>
                <a:cs typeface="Calibri" pitchFamily="34" charset="-120"/>
                <a:hlinkClick r:id="rId14" invalidUrl="" action="" tgtFrame="" tooltip="" history="1" highlightClick="0" endSnd="0">
                  <a:extLst>
                    <a:ext uri="{A12FA001-AC4F-418D-AE19-62706E023703}">
                      <ahyp:hlinkClr xmlns:ahyp="http://schemas.microsoft.com/office/drawing/2018/hyperlinkcolor" val="tx"/>
                    </a:ext>
                  </a:extLst>
                </a:hlinkClick>
              </a:rPr>
              <a:t>www2.mersin.edu.tr/tr/akademik/tip-fakultesi</a:t>
            </a:r>
            <a:endParaRPr lang="en-US" sz="1500" dirty="0"/>
          </a:p>
        </p:txBody>
      </p:sp>
      <p:sp>
        <p:nvSpPr>
          <p:cNvPr id="41" name="Text 32"/>
          <p:cNvSpPr txBox="1"/>
          <p:nvPr/>
        </p:nvSpPr>
        <p:spPr>
          <a:xfrm>
            <a:off x="548640" y="5623560"/>
            <a:ext cx="10881360" cy="411480"/>
          </a:xfrm>
          <a:prstGeom prst="rect">
            <a:avLst/>
          </a:prstGeom>
          <a:noFill/>
          <a:ln/>
        </p:spPr>
        <p:txBody>
          <a:bodyPr wrap="square" lIns="0" tIns="0" rIns="0" bIns="0" rtlCol="0" anchor="ctr"/>
          <a:lstStyle/>
          <a:p>
            <a:pPr indent="0" marL="0">
              <a:buNone/>
            </a:pPr>
            <a:r>
              <a:rPr lang="en-US" sz="1500" i="1" dirty="0">
                <a:solidFill>
                  <a:srgbClr val="1C2A52"/>
                </a:solidFill>
                <a:latin typeface="Calibri" pitchFamily="34" charset="0"/>
                <a:ea typeface="Calibri" pitchFamily="34" charset="-122"/>
                <a:cs typeface="Calibri" pitchFamily="34" charset="-120"/>
              </a:rPr>
              <a:t>Duyurular, etkinlikler ve güncel haberler için resmi hesaplarımızı takip edin.</a:t>
            </a:r>
            <a:endParaRPr lang="en-US" sz="1500" dirty="0"/>
          </a:p>
        </p:txBody>
      </p:sp>
      <p:sp>
        <p:nvSpPr>
          <p:cNvPr id="25" name="Slide Number Placeholder 0"/>
          <p:cNvSpPr>
            <a:spLocks noGrp="1"/>
          </p:cNvSpPr>
          <p:nvPr>
            <p:ph type="sldNum" sz="quarter" idx="4294967295"/>
          </p:nvPr>
        </p:nvSpPr>
        <p:spPr>
          <a:xfrm>
            <a:off x="11100816" y="6428232"/>
            <a:ext cx="548640" cy="237744"/>
          </a:xfrm>
          <a:prstGeom prst="rect">
            <a:avLst/>
          </a:prstGeom>
          <a:extLst>
            <a:ext uri="{C572A759-6A51-4108-AA02-DFA0A04FC94B}">
              <ma14:wrappingTextBoxFlag xmlns:ma14="http://schemas.microsoft.com/office/mac/drawingml/2011/main" val="0"/>
            </a:ext>
          </a:extLst>
        </p:spPr>
        <p:txBody>
          <a:bodyPr/>
          <a:lstStyle>
            <a:lvl1pPr>
              <a:defRPr sz="1000">
                <a:solidFill>
                  <a:srgbClr val="5C667A"/>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2026 mezuniyet töreninde kep atan mezunlarımız">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1C2A52">
              <a:alpha val="90000"/>
            </a:srgbClr>
          </a:solidFill>
          <a:ln w="12700">
            <a:solidFill>
              <a:srgbClr val="1C2A52"/>
            </a:solidFill>
            <a:prstDash val="solid"/>
          </a:ln>
        </p:spPr>
      </p:sp>
      <p:pic>
        <p:nvPicPr>
          <p:cNvPr id="4" name="Image 1" descr="/home/claude/tanitim/deck/img/grad_navy_bt.png">    </p:cNvPr>
          <p:cNvPicPr>
            <a:picLocks noChangeAspect="1"/>
          </p:cNvPicPr>
          <p:nvPr/>
        </p:nvPicPr>
        <p:blipFill>
          <a:blip r:embed="rId2"/>
          <a:stretch>
            <a:fillRect/>
          </a:stretch>
        </p:blipFill>
        <p:spPr>
          <a:xfrm>
            <a:off x="0" y="2286000"/>
            <a:ext cx="12191695" cy="4572000"/>
          </a:xfrm>
          <a:prstGeom prst="rect">
            <a:avLst/>
          </a:prstGeom>
        </p:spPr>
      </p:pic>
      <p:sp>
        <p:nvSpPr>
          <p:cNvPr id="5" name="Shape 1"/>
          <p:cNvSpPr/>
          <p:nvPr/>
        </p:nvSpPr>
        <p:spPr>
          <a:xfrm>
            <a:off x="5528920" y="685800"/>
            <a:ext cx="1133856" cy="1133856"/>
          </a:xfrm>
          <a:prstGeom prst="ellipse">
            <a:avLst/>
          </a:prstGeom>
          <a:solidFill>
            <a:srgbClr val="FFFFFF"/>
          </a:solidFill>
          <a:ln w="12700">
            <a:solidFill>
              <a:srgbClr val="FFFFFF"/>
            </a:solidFill>
            <a:prstDash val="solid"/>
          </a:ln>
        </p:spPr>
      </p:sp>
      <p:pic>
        <p:nvPicPr>
          <p:cNvPr id="6" name="Image 2" descr="Mersin Üniversitesi Tıp Fakültesi amblemi">    </p:cNvPr>
          <p:cNvPicPr>
            <a:picLocks noChangeAspect="1"/>
          </p:cNvPicPr>
          <p:nvPr/>
        </p:nvPicPr>
        <p:blipFill>
          <a:blip r:embed="rId3"/>
          <a:stretch>
            <a:fillRect/>
          </a:stretch>
        </p:blipFill>
        <p:spPr>
          <a:xfrm>
            <a:off x="5611216" y="768096"/>
            <a:ext cx="969264" cy="941832"/>
          </a:xfrm>
          <a:prstGeom prst="rect">
            <a:avLst/>
          </a:prstGeom>
        </p:spPr>
      </p:pic>
      <p:sp>
        <p:nvSpPr>
          <p:cNvPr id="7" name="Text 2"/>
          <p:cNvSpPr txBox="1"/>
          <p:nvPr/>
        </p:nvSpPr>
        <p:spPr>
          <a:xfrm>
            <a:off x="914400" y="2148840"/>
            <a:ext cx="10362895" cy="365760"/>
          </a:xfrm>
          <a:prstGeom prst="rect">
            <a:avLst/>
          </a:prstGeom>
          <a:noFill/>
          <a:ln/>
        </p:spPr>
        <p:txBody>
          <a:bodyPr wrap="square" lIns="0" tIns="0" rIns="0" bIns="0" rtlCol="0" anchor="t"/>
          <a:lstStyle/>
          <a:p>
            <a:pPr algn="ctr" indent="0" marL="0">
              <a:buNone/>
            </a:pPr>
            <a:r>
              <a:rPr lang="en-US" sz="1700" b="1" spc="300" kern="0" dirty="0">
                <a:solidFill>
                  <a:srgbClr val="E8731F"/>
                </a:solidFill>
                <a:latin typeface="Calibri" pitchFamily="34" charset="0"/>
                <a:ea typeface="Calibri" pitchFamily="34" charset="-122"/>
                <a:cs typeface="Calibri" pitchFamily="34" charset="-120"/>
              </a:rPr>
              <a:t>MERSİN ÜNİVERSİTESİ TIP FAKÜLTESİ</a:t>
            </a:r>
            <a:endParaRPr lang="en-US" sz="1700" dirty="0"/>
          </a:p>
        </p:txBody>
      </p:sp>
      <p:sp>
        <p:nvSpPr>
          <p:cNvPr id="8" name="Text 0"/>
          <p:cNvSpPr/>
          <p:nvPr>
            <p:ph idx="100" type="title" hasCustomPrompt="1"/>
          </p:nvPr>
        </p:nvSpPr>
        <p:spPr>
          <a:xfrm>
            <a:off x="914400" y="2560320"/>
            <a:ext cx="10362895" cy="914400"/>
          </a:xfrm>
          <a:prstGeom prst="rect">
            <a:avLst/>
          </a:prstGeom>
          <a:noFill/>
          <a:ln/>
        </p:spPr>
        <p:txBody>
          <a:bodyPr wrap="square" lIns="0" tIns="0" rIns="0" bIns="0" rtlCol="0" anchor="ctr"/>
          <a:lstStyle/>
          <a:p>
            <a:pPr algn="ctr" indent="0" marL="0">
              <a:buNone/>
            </a:pPr>
            <a:r>
              <a:rPr lang="en-US" sz="5000" b="1" dirty="0">
                <a:solidFill>
                  <a:srgbClr val="FFFFFF"/>
                </a:solidFill>
                <a:latin typeface="Cambria" pitchFamily="34" charset="0"/>
                <a:ea typeface="Cambria" pitchFamily="34" charset="-122"/>
                <a:cs typeface="Cambria" pitchFamily="34" charset="-120"/>
              </a:rPr>
              <a:t>ailesine hoş geldiniz</a:t>
            </a:r>
            <a:endParaRPr lang="en-US" sz="5000" dirty="0"/>
          </a:p>
        </p:txBody>
      </p:sp>
      <p:sp>
        <p:nvSpPr>
          <p:cNvPr id="9" name="Text 4"/>
          <p:cNvSpPr txBox="1"/>
          <p:nvPr/>
        </p:nvSpPr>
        <p:spPr>
          <a:xfrm>
            <a:off x="1371600" y="3794760"/>
            <a:ext cx="9448495" cy="502920"/>
          </a:xfrm>
          <a:prstGeom prst="rect">
            <a:avLst/>
          </a:prstGeom>
          <a:noFill/>
          <a:ln/>
        </p:spPr>
        <p:txBody>
          <a:bodyPr wrap="square" lIns="0" tIns="0" rIns="0" bIns="0" rtlCol="0" anchor="ctr"/>
          <a:lstStyle/>
          <a:p>
            <a:pPr algn="ctr" indent="0" marL="0">
              <a:buNone/>
            </a:pPr>
            <a:r>
              <a:rPr lang="en-US" sz="2400" i="1" dirty="0">
                <a:solidFill>
                  <a:srgbClr val="FFFFFF"/>
                </a:solidFill>
                <a:latin typeface="Cambria" pitchFamily="34" charset="0"/>
                <a:ea typeface="Cambria" pitchFamily="34" charset="-122"/>
                <a:cs typeface="Cambria" pitchFamily="34" charset="-120"/>
              </a:rPr>
              <a:t>“Beni Türk hekimlerine emanet ediniz.”</a:t>
            </a:r>
            <a:endParaRPr lang="en-US" sz="2400" dirty="0"/>
          </a:p>
        </p:txBody>
      </p:sp>
      <p:sp>
        <p:nvSpPr>
          <p:cNvPr id="10" name="Text 5"/>
          <p:cNvSpPr txBox="1"/>
          <p:nvPr/>
        </p:nvSpPr>
        <p:spPr>
          <a:xfrm>
            <a:off x="1371600" y="4315968"/>
            <a:ext cx="9448495" cy="320040"/>
          </a:xfrm>
          <a:prstGeom prst="rect">
            <a:avLst/>
          </a:prstGeom>
          <a:noFill/>
          <a:ln/>
        </p:spPr>
        <p:txBody>
          <a:bodyPr wrap="square" lIns="0" tIns="0" rIns="0" bIns="0" rtlCol="0" anchor="t"/>
          <a:lstStyle/>
          <a:p>
            <a:pPr algn="ctr" indent="0" marL="0">
              <a:buNone/>
            </a:pPr>
            <a:r>
              <a:rPr lang="en-US" sz="1400" dirty="0">
                <a:solidFill>
                  <a:srgbClr val="C9D2E3"/>
                </a:solidFill>
                <a:latin typeface="Calibri" pitchFamily="34" charset="0"/>
                <a:ea typeface="Calibri" pitchFamily="34" charset="-122"/>
                <a:cs typeface="Calibri" pitchFamily="34" charset="-120"/>
              </a:rPr>
              <a:t>Mustafa Kemal Atatürk</a:t>
            </a:r>
            <a:endParaRPr lang="en-US" sz="1400" dirty="0"/>
          </a:p>
        </p:txBody>
      </p:sp>
      <p:sp>
        <p:nvSpPr>
          <p:cNvPr id="11" name="Text 6"/>
          <p:cNvSpPr txBox="1"/>
          <p:nvPr/>
        </p:nvSpPr>
        <p:spPr>
          <a:xfrm>
            <a:off x="1371600" y="5257800"/>
            <a:ext cx="9448495" cy="502920"/>
          </a:xfrm>
          <a:prstGeom prst="rect">
            <a:avLst/>
          </a:prstGeom>
          <a:noFill/>
          <a:ln/>
        </p:spPr>
        <p:txBody>
          <a:bodyPr wrap="square" lIns="0" tIns="0" rIns="0" bIns="0" rtlCol="0" anchor="ctr"/>
          <a:lstStyle/>
          <a:p>
            <a:pPr algn="ctr" indent="0" marL="0">
              <a:buNone/>
            </a:pPr>
            <a:r>
              <a:rPr lang="en-US" sz="2600" b="1" dirty="0">
                <a:solidFill>
                  <a:srgbClr val="FFFFFF"/>
                </a:solidFill>
                <a:latin typeface="Cambria" pitchFamily="34" charset="0"/>
                <a:ea typeface="Cambria" pitchFamily="34" charset="-122"/>
                <a:cs typeface="Cambria" pitchFamily="34" charset="-120"/>
              </a:rPr>
              <a:t>Teşekkür ederiz</a:t>
            </a:r>
            <a:endParaRPr lang="en-US" sz="2600" dirty="0"/>
          </a:p>
        </p:txBody>
      </p:sp>
    </p:spTree>
  </p:cSld>
  <p:clrMapOvr>
    <a:masterClrMapping/>
  </p:clrMapOvr>
</p:sld>
</file>

<file path=ppt/theme/theme1.xml><?xml version="1.0" encoding="utf-8"?>
<a:theme xmlns:a="http://schemas.openxmlformats.org/drawingml/2006/main" name="MEUTF 2026">
  <a:themeElements>
    <a:clrScheme name="MEUTF 2026">
      <a:dk1>
        <a:srgbClr val="1F2533"/>
      </a:dk1>
      <a:lt1>
        <a:srgbClr val="FFFFFF"/>
      </a:lt1>
      <a:dk2>
        <a:srgbClr val="1C2A52"/>
      </a:dk2>
      <a:lt2>
        <a:srgbClr val="EEF1F7"/>
      </a:lt2>
      <a:accent1>
        <a:srgbClr val="E8731F"/>
      </a:accent1>
      <a:accent2>
        <a:srgbClr val="1C2A52"/>
      </a:accent2>
      <a:accent3>
        <a:srgbClr val="4F78B0"/>
      </a:accent3>
      <a:accent4>
        <a:srgbClr val="A9BCD9"/>
      </a:accent4>
      <a:accent5>
        <a:srgbClr val="C2560F"/>
      </a:accent5>
      <a:accent6>
        <a:srgbClr val="5C667A"/>
      </a:accent6>
      <a:hlink>
        <a:srgbClr val="1F5FAF"/>
      </a:hlink>
      <a:folHlink>
        <a:srgbClr val="6A4C9C"/>
      </a:folHlink>
    </a:clrScheme>
    <a:fontScheme name="MEUTF 2026">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Mersin Üniversitesi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Mersin Üniversitesi Tıp Fakültesi Tanıtım Sunumu 2026</dc:title>
  <dc:subject>Fakülte tanıtım sunumu</dc:subject>
  <dc:creator>Mersin Üniversitesi Tıp Fakültesi</dc:creator>
  <cp:lastModifiedBy>Mersin Üniversitesi Tıp Fakültesi</cp:lastModifiedBy>
  <cp:revision>1</cp:revision>
  <dcterms:created xsi:type="dcterms:W3CDTF">2026-10-16T09:33:17Z</dcterms:created>
  <dcterms:modified xsi:type="dcterms:W3CDTF">2026-10-16T09:33:17Z</dcterms:modified>
</cp:coreProperties>
</file>