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ha\OneDrive\Desktop\hakanhoca\grafikler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ha\OneDrive\Desktop\hakanhoca\grafikl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ha\OneDrive\Desktop\hakanhoca\grafikler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ha\OneDrive\Desktop\hakanhoca\grafikle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ha\OneDrive\Desktop\hakanhoca\grafikler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ulha\OneDrive\Desktop\hakanhoca\grafikle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Dönem 1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'Dönem 1'!$B$1</c:f>
              <c:strCache>
                <c:ptCount val="1"/>
                <c:pt idx="0">
                  <c:v>n(%)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'Dönem 1'!$A$2:$A$20</c:f>
              <c:strCache>
                <c:ptCount val="18"/>
                <c:pt idx="0">
                  <c:v>Yönetim öğrencilerin sorunlarına ve önerilerine karşı duyarlıdır.</c:v>
                </c:pt>
                <c:pt idx="1">
                  <c:v>Öğrenci temsilcileri kurullarda yer almaktadır.</c:v>
                </c:pt>
                <c:pt idx="2">
                  <c:v>İdari personelin öğrencilere karşı tutumları olumludur.</c:v>
                </c:pt>
                <c:pt idx="3">
                  <c:v>Dönem koordinatörüme (danışmanıma)kolayca ulaşabiliyor, sorularımın yanıtlarını alabiliyorum.</c:v>
                </c:pt>
                <c:pt idx="4">
                  <c:v>Uygulamalı dersler için teknolojik olanaklar ve laboratuvarlar (beceri lab, bilgisayar lab, multidisipliner lab) yeterlidir.</c:v>
                </c:pt>
                <c:pt idx="5">
                  <c:v>Genel olarak fakültemden memnunum.</c:v>
                </c:pt>
                <c:pt idx="6">
                  <c:v>Derslerin fiziki şartları (temizlik, aydınlatma, havalandırma) iyidir.</c:v>
                </c:pt>
                <c:pt idx="7">
                  <c:v>Kantin ve yemekhane ortamı temiz, güvenli ve yeterlidir.</c:v>
                </c:pt>
                <c:pt idx="8">
                  <c:v>Kütüphane ve okuma salonu yeterlidir.</c:v>
                </c:pt>
                <c:pt idx="9">
                  <c:v>Tuvalet ve lavabolar temiz ve yeterlidir.</c:v>
                </c:pt>
                <c:pt idx="10">
                  <c:v>Derslerde yeterli görsel işitsel (projeksiyon cihazı vb) ve hümanistik (maketler)ders araçları kullanılmaktadır.</c:v>
                </c:pt>
                <c:pt idx="11">
                  <c:v>Programdaki uygulamalı dersler süre ve oran açısından yeterlidir.</c:v>
                </c:pt>
                <c:pt idx="12">
                  <c:v>Dersler programda belirtildiği saatlerde, düzenli olarak yapılmaktadır. (dersler zamanında başlayıp, zamanında bitirilmektedir.)</c:v>
                </c:pt>
                <c:pt idx="13">
                  <c:v>Derslerle ilgili temel ve yardımcı kaynak listesi kullanımı önerilmektedir.</c:v>
                </c:pt>
                <c:pt idx="14">
                  <c:v>Öğrenci öğretim elemanı arasında etkili bir iletişim mevcuttur.</c:v>
                </c:pt>
                <c:pt idx="15">
                  <c:v>Fakültemde verilen eğitimden genel olarak memnunum</c:v>
                </c:pt>
                <c:pt idx="16">
                  <c:v>Yapılan sınavlar objektiftir.</c:v>
                </c:pt>
                <c:pt idx="17">
                  <c:v>Sınav soruları teorik ve pratik ders içeriğine uygundur.</c:v>
                </c:pt>
              </c:strCache>
            </c:strRef>
          </c:cat>
          <c:val>
            <c:numRef>
              <c:f>'Dönem 1'!$B$2:$B$20</c:f>
              <c:numCache>
                <c:formatCode>General</c:formatCode>
                <c:ptCount val="19"/>
                <c:pt idx="0">
                  <c:v>80.5</c:v>
                </c:pt>
                <c:pt idx="1">
                  <c:v>86.7</c:v>
                </c:pt>
                <c:pt idx="2">
                  <c:v>89.1</c:v>
                </c:pt>
                <c:pt idx="3">
                  <c:v>91.4</c:v>
                </c:pt>
                <c:pt idx="4">
                  <c:v>85.2</c:v>
                </c:pt>
                <c:pt idx="5">
                  <c:v>84.4</c:v>
                </c:pt>
                <c:pt idx="6">
                  <c:v>57.8</c:v>
                </c:pt>
                <c:pt idx="7">
                  <c:v>85.2</c:v>
                </c:pt>
                <c:pt idx="8">
                  <c:v>73.400000000000006</c:v>
                </c:pt>
                <c:pt idx="9">
                  <c:v>77.3</c:v>
                </c:pt>
                <c:pt idx="10">
                  <c:v>90.6</c:v>
                </c:pt>
                <c:pt idx="11">
                  <c:v>85.2</c:v>
                </c:pt>
                <c:pt idx="12">
                  <c:v>93</c:v>
                </c:pt>
                <c:pt idx="13">
                  <c:v>90.6</c:v>
                </c:pt>
                <c:pt idx="14">
                  <c:v>91.4</c:v>
                </c:pt>
                <c:pt idx="15">
                  <c:v>87.5</c:v>
                </c:pt>
                <c:pt idx="16">
                  <c:v>83.6</c:v>
                </c:pt>
                <c:pt idx="17">
                  <c:v>85.2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2C-44DD-897B-9E0BFF52CB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516479"/>
        <c:axId val="502516895"/>
      </c:barChart>
      <c:catAx>
        <c:axId val="5025164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02516895"/>
        <c:crosses val="autoZero"/>
        <c:auto val="1"/>
        <c:lblAlgn val="ctr"/>
        <c:lblOffset val="100"/>
        <c:noMultiLvlLbl val="0"/>
      </c:catAx>
      <c:valAx>
        <c:axId val="5025168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025164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Dönem 2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'dönem 2'!$B$1</c:f>
              <c:strCache>
                <c:ptCount val="1"/>
                <c:pt idx="0">
                  <c:v>n(%)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'dönem 2'!$A$2:$A$19</c:f>
              <c:strCache>
                <c:ptCount val="18"/>
                <c:pt idx="0">
                  <c:v>Yönetim öğrencilerin sorunlarına ve önerilerine karşı duyarlıdır.</c:v>
                </c:pt>
                <c:pt idx="1">
                  <c:v>Öğrenci temsilcileri kurullarda yer almaktadır.</c:v>
                </c:pt>
                <c:pt idx="2">
                  <c:v>İdari personelin öğrencilere karşı tutumları olumludur.</c:v>
                </c:pt>
                <c:pt idx="3">
                  <c:v>Dönem koordinatörüme (danışmanıma)kolayca ulaşabiliyor, sorularımın yanıtlarını alabiliyorum.</c:v>
                </c:pt>
                <c:pt idx="4">
                  <c:v>Uygulamalı dersler için teknolojik olanaklar ve laboratuvarlar (beceri lab, bilgisayar lab, multidisipliner lab) yeterlidir.</c:v>
                </c:pt>
                <c:pt idx="5">
                  <c:v>Genel olarak fakültemden memnunum.</c:v>
                </c:pt>
                <c:pt idx="6">
                  <c:v>Derslerin fiziki şartları (temizlik, aydınlatma, havalandırma) iyidir.</c:v>
                </c:pt>
                <c:pt idx="7">
                  <c:v>Kantin ve yemekhane ortamı temiz, güvenli ve yeterlidir.</c:v>
                </c:pt>
                <c:pt idx="8">
                  <c:v>Kütüphane ve okuma salonu yeterlidir.</c:v>
                </c:pt>
                <c:pt idx="9">
                  <c:v>Tuvalet ve lavabolar temiz ve yeterlidir.</c:v>
                </c:pt>
                <c:pt idx="10">
                  <c:v>Derslerde yeterli görsel işitsel (projeksiyon cihazı vb) ve hümanistik (maketler)ders araçları kullanılmaktadır.</c:v>
                </c:pt>
                <c:pt idx="11">
                  <c:v>Programdaki uygulamalı dersler süre ve oran açısından yeterlidir.</c:v>
                </c:pt>
                <c:pt idx="12">
                  <c:v>Dersler programda belirtildiği saatlerde, düzenli olarak yapılmaktadır. (dersler zamanında başlayıp, zamanında bitirilmektedir.)</c:v>
                </c:pt>
                <c:pt idx="13">
                  <c:v>Derslerle ilgili temel ve yardımcı kaynak listesi kullanımı önerilmektedir.</c:v>
                </c:pt>
                <c:pt idx="14">
                  <c:v>Öğrenci öğretim elemanı arasında etkili bir iletişim mevcuttur.</c:v>
                </c:pt>
                <c:pt idx="15">
                  <c:v>Fakültemde verilen eğitimden genel olarak memnunum</c:v>
                </c:pt>
                <c:pt idx="16">
                  <c:v>Yapılan sınavlar objektiftir.</c:v>
                </c:pt>
                <c:pt idx="17">
                  <c:v>Sınav soruları teorik ve pratik ders içeriğine uygundur.</c:v>
                </c:pt>
              </c:strCache>
            </c:strRef>
          </c:cat>
          <c:val>
            <c:numRef>
              <c:f>'dönem 2'!$B$2:$B$19</c:f>
              <c:numCache>
                <c:formatCode>General</c:formatCode>
                <c:ptCount val="18"/>
                <c:pt idx="0">
                  <c:v>56.3</c:v>
                </c:pt>
                <c:pt idx="1">
                  <c:v>90.7</c:v>
                </c:pt>
                <c:pt idx="2">
                  <c:v>67.2</c:v>
                </c:pt>
                <c:pt idx="3">
                  <c:v>84.2</c:v>
                </c:pt>
                <c:pt idx="4">
                  <c:v>66.7</c:v>
                </c:pt>
                <c:pt idx="5">
                  <c:v>65.599999999999994</c:v>
                </c:pt>
                <c:pt idx="6">
                  <c:v>45.4</c:v>
                </c:pt>
                <c:pt idx="7">
                  <c:v>78.099999999999994</c:v>
                </c:pt>
                <c:pt idx="8">
                  <c:v>67.2</c:v>
                </c:pt>
                <c:pt idx="9">
                  <c:v>57.9</c:v>
                </c:pt>
                <c:pt idx="10">
                  <c:v>78.7</c:v>
                </c:pt>
                <c:pt idx="11">
                  <c:v>84.7</c:v>
                </c:pt>
                <c:pt idx="12">
                  <c:v>89.1</c:v>
                </c:pt>
                <c:pt idx="13">
                  <c:v>78.7</c:v>
                </c:pt>
                <c:pt idx="14">
                  <c:v>80.3</c:v>
                </c:pt>
                <c:pt idx="15">
                  <c:v>74.900000000000006</c:v>
                </c:pt>
                <c:pt idx="16">
                  <c:v>60.7</c:v>
                </c:pt>
                <c:pt idx="17">
                  <c:v>72.7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C7-44B8-9F54-929C7E3286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170639"/>
        <c:axId val="502167727"/>
      </c:barChart>
      <c:catAx>
        <c:axId val="5021706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02167727"/>
        <c:crosses val="autoZero"/>
        <c:auto val="1"/>
        <c:lblAlgn val="ctr"/>
        <c:lblOffset val="100"/>
        <c:noMultiLvlLbl val="0"/>
      </c:catAx>
      <c:valAx>
        <c:axId val="502167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02170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Dönem 3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dönem3!$B$1</c:f>
              <c:strCache>
                <c:ptCount val="1"/>
                <c:pt idx="0">
                  <c:v>n(%)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dönem3!$A$2:$A$19</c:f>
              <c:strCache>
                <c:ptCount val="18"/>
                <c:pt idx="0">
                  <c:v>Yönetim öğrencilerin sorunlarına ve önerilerine karşı duyarlıdır.</c:v>
                </c:pt>
                <c:pt idx="1">
                  <c:v>Öğrenci temsilcileri kurullarda yer almaktadır.</c:v>
                </c:pt>
                <c:pt idx="2">
                  <c:v>İdari personelin öğrencilere karşı tutumları olumludur.</c:v>
                </c:pt>
                <c:pt idx="3">
                  <c:v>Dönem koordinatörüme (danışmanıma)kolayca ulaşabiliyor, sorularımın yanıtlarını alabiliyorum.</c:v>
                </c:pt>
                <c:pt idx="4">
                  <c:v>Uygulamalı dersler için teknolojik olanaklar ve laboratuvarlar (beceri lab, bilgisayar lab, multidisipliner lab) yeterlidir.</c:v>
                </c:pt>
                <c:pt idx="5">
                  <c:v>Genel olarak fakültemden memnunum.</c:v>
                </c:pt>
                <c:pt idx="6">
                  <c:v>Derslerin fiziki şartları (temizlik, aydınlatma, havalandırma) iyidir.</c:v>
                </c:pt>
                <c:pt idx="7">
                  <c:v>Kantin ve yemekhane ortamı temiz, güvenli ve yeterlidir.</c:v>
                </c:pt>
                <c:pt idx="8">
                  <c:v>Kütüphane ve okuma salonu yeterlidir.</c:v>
                </c:pt>
                <c:pt idx="9">
                  <c:v>Tuvalet ve lavabolar temiz ve yeterlidir.</c:v>
                </c:pt>
                <c:pt idx="10">
                  <c:v>Derslerde yeterli görsel işitsel (projeksiyon cihazı vb) ve hümanistik (maketler)ders araçları kullanılmaktadır.</c:v>
                </c:pt>
                <c:pt idx="11">
                  <c:v>Programdaki uygulamalı dersler süre ve oran açısından yeterlidir.</c:v>
                </c:pt>
                <c:pt idx="12">
                  <c:v>Dersler programda belirtildiği saatlerde, düzenli olarak yapılmaktadır. (dersler zamanında başlayıp, zamanında bitirilmektedir.)</c:v>
                </c:pt>
                <c:pt idx="13">
                  <c:v>Derslerle ilgili temel ve yardımcı kaynak listesi kullanımı önerilmektedir.</c:v>
                </c:pt>
                <c:pt idx="14">
                  <c:v>Öğrenci öğretim elemanı arasında etkili bir iletişim mevcuttur.</c:v>
                </c:pt>
                <c:pt idx="15">
                  <c:v>Fakültemde verilen eğitimden genel olarak memnunum</c:v>
                </c:pt>
                <c:pt idx="16">
                  <c:v>Yapılan sınavlar objektiftir.</c:v>
                </c:pt>
                <c:pt idx="17">
                  <c:v>Sınav soruları teorik ve pratik ders içeriğine uygundur.</c:v>
                </c:pt>
              </c:strCache>
            </c:strRef>
          </c:cat>
          <c:val>
            <c:numRef>
              <c:f>dönem3!$B$2:$B$19</c:f>
              <c:numCache>
                <c:formatCode>General</c:formatCode>
                <c:ptCount val="18"/>
                <c:pt idx="0">
                  <c:v>59.4</c:v>
                </c:pt>
                <c:pt idx="1">
                  <c:v>93.4</c:v>
                </c:pt>
                <c:pt idx="2">
                  <c:v>66</c:v>
                </c:pt>
                <c:pt idx="3">
                  <c:v>88.7</c:v>
                </c:pt>
                <c:pt idx="4">
                  <c:v>75.5</c:v>
                </c:pt>
                <c:pt idx="5">
                  <c:v>71.7</c:v>
                </c:pt>
                <c:pt idx="6">
                  <c:v>59.4</c:v>
                </c:pt>
                <c:pt idx="7">
                  <c:v>71.7</c:v>
                </c:pt>
                <c:pt idx="8">
                  <c:v>51.9</c:v>
                </c:pt>
                <c:pt idx="9">
                  <c:v>46.2</c:v>
                </c:pt>
                <c:pt idx="10">
                  <c:v>81.099999999999994</c:v>
                </c:pt>
                <c:pt idx="11">
                  <c:v>83</c:v>
                </c:pt>
                <c:pt idx="12">
                  <c:v>52.3</c:v>
                </c:pt>
                <c:pt idx="13">
                  <c:v>84</c:v>
                </c:pt>
                <c:pt idx="14">
                  <c:v>83</c:v>
                </c:pt>
                <c:pt idx="15">
                  <c:v>82.1</c:v>
                </c:pt>
                <c:pt idx="16">
                  <c:v>75.5</c:v>
                </c:pt>
                <c:pt idx="17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93-489B-918A-75DEBF4104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173551"/>
        <c:axId val="502173967"/>
      </c:barChart>
      <c:catAx>
        <c:axId val="5021735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02173967"/>
        <c:crosses val="autoZero"/>
        <c:auto val="1"/>
        <c:lblAlgn val="ctr"/>
        <c:lblOffset val="100"/>
        <c:noMultiLvlLbl val="0"/>
      </c:catAx>
      <c:valAx>
        <c:axId val="5021739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021735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Dönem 4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Dönem4!$B$1</c:f>
              <c:strCache>
                <c:ptCount val="1"/>
                <c:pt idx="0">
                  <c:v>Olumlu Eğitim Atmosferi Oluşturan Olanaklar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Dönem4!$A$2:$A$9</c:f>
              <c:strCache>
                <c:ptCount val="8"/>
                <c:pt idx="0">
                  <c:v>DAHİLİYE</c:v>
                </c:pt>
                <c:pt idx="1">
                  <c:v>ÇOCUK HASTALIKLARI</c:v>
                </c:pt>
                <c:pt idx="2">
                  <c:v>KADIN DOĞUM</c:v>
                </c:pt>
                <c:pt idx="3">
                  <c:v>GENEL CERRAHİ</c:v>
                </c:pt>
                <c:pt idx="4">
                  <c:v>ÇOCUK CERRAHİ</c:v>
                </c:pt>
                <c:pt idx="5">
                  <c:v>ÜROLOJİ</c:v>
                </c:pt>
                <c:pt idx="6">
                  <c:v>ENFEKSİYON HASTALIKLARI</c:v>
                </c:pt>
                <c:pt idx="7">
                  <c:v>RADYOLOJİ</c:v>
                </c:pt>
              </c:strCache>
            </c:strRef>
          </c:cat>
          <c:val>
            <c:numRef>
              <c:f>Dönem4!$B$2:$B$9</c:f>
              <c:numCache>
                <c:formatCode>General</c:formatCode>
                <c:ptCount val="8"/>
                <c:pt idx="0">
                  <c:v>84.62</c:v>
                </c:pt>
                <c:pt idx="1">
                  <c:v>88.6</c:v>
                </c:pt>
                <c:pt idx="2">
                  <c:v>83.68</c:v>
                </c:pt>
                <c:pt idx="3">
                  <c:v>81.02</c:v>
                </c:pt>
                <c:pt idx="4">
                  <c:v>62.72</c:v>
                </c:pt>
                <c:pt idx="5">
                  <c:v>88.9</c:v>
                </c:pt>
                <c:pt idx="6">
                  <c:v>89.48</c:v>
                </c:pt>
                <c:pt idx="7">
                  <c:v>91.6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F7-478E-A0F4-F0BF40F6CE18}"/>
            </c:ext>
          </c:extLst>
        </c:ser>
        <c:ser>
          <c:idx val="1"/>
          <c:order val="1"/>
          <c:tx>
            <c:strRef>
              <c:f>Dönem4!$C$1</c:f>
              <c:strCache>
                <c:ptCount val="1"/>
                <c:pt idx="0">
                  <c:v>Olumlu Yaşam Atmosferi Oluşturan Olanaklar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Dönem4!$A$2:$A$9</c:f>
              <c:strCache>
                <c:ptCount val="8"/>
                <c:pt idx="0">
                  <c:v>DAHİLİYE</c:v>
                </c:pt>
                <c:pt idx="1">
                  <c:v>ÇOCUK HASTALIKLARI</c:v>
                </c:pt>
                <c:pt idx="2">
                  <c:v>KADIN DOĞUM</c:v>
                </c:pt>
                <c:pt idx="3">
                  <c:v>GENEL CERRAHİ</c:v>
                </c:pt>
                <c:pt idx="4">
                  <c:v>ÇOCUK CERRAHİ</c:v>
                </c:pt>
                <c:pt idx="5">
                  <c:v>ÜROLOJİ</c:v>
                </c:pt>
                <c:pt idx="6">
                  <c:v>ENFEKSİYON HASTALIKLARI</c:v>
                </c:pt>
                <c:pt idx="7">
                  <c:v>RADYOLOJİ</c:v>
                </c:pt>
              </c:strCache>
            </c:strRef>
          </c:cat>
          <c:val>
            <c:numRef>
              <c:f>Dönem4!$C$2:$C$9</c:f>
              <c:numCache>
                <c:formatCode>General</c:formatCode>
                <c:ptCount val="8"/>
                <c:pt idx="0">
                  <c:v>61.65</c:v>
                </c:pt>
                <c:pt idx="1">
                  <c:v>71.8</c:v>
                </c:pt>
                <c:pt idx="2">
                  <c:v>70.75</c:v>
                </c:pt>
                <c:pt idx="3">
                  <c:v>65.7</c:v>
                </c:pt>
                <c:pt idx="4">
                  <c:v>64.099999999999994</c:v>
                </c:pt>
                <c:pt idx="5">
                  <c:v>71.3</c:v>
                </c:pt>
                <c:pt idx="6">
                  <c:v>73.2</c:v>
                </c:pt>
                <c:pt idx="7">
                  <c:v>80.75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F7-478E-A0F4-F0BF40F6CE18}"/>
            </c:ext>
          </c:extLst>
        </c:ser>
        <c:ser>
          <c:idx val="2"/>
          <c:order val="2"/>
          <c:tx>
            <c:strRef>
              <c:f>Dönem4!$D$1</c:f>
              <c:strCache>
                <c:ptCount val="1"/>
                <c:pt idx="0">
                  <c:v>Eğitim Programları ve Öğretim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Dönem4!$A$2:$A$9</c:f>
              <c:strCache>
                <c:ptCount val="8"/>
                <c:pt idx="0">
                  <c:v>DAHİLİYE</c:v>
                </c:pt>
                <c:pt idx="1">
                  <c:v>ÇOCUK HASTALIKLARI</c:v>
                </c:pt>
                <c:pt idx="2">
                  <c:v>KADIN DOĞUM</c:v>
                </c:pt>
                <c:pt idx="3">
                  <c:v>GENEL CERRAHİ</c:v>
                </c:pt>
                <c:pt idx="4">
                  <c:v>ÇOCUK CERRAHİ</c:v>
                </c:pt>
                <c:pt idx="5">
                  <c:v>ÜROLOJİ</c:v>
                </c:pt>
                <c:pt idx="6">
                  <c:v>ENFEKSİYON HASTALIKLARI</c:v>
                </c:pt>
                <c:pt idx="7">
                  <c:v>RADYOLOJİ</c:v>
                </c:pt>
              </c:strCache>
            </c:strRef>
          </c:cat>
          <c:val>
            <c:numRef>
              <c:f>Dönem4!$D$2:$D$9</c:f>
              <c:numCache>
                <c:formatCode>General</c:formatCode>
                <c:ptCount val="8"/>
                <c:pt idx="0">
                  <c:v>84</c:v>
                </c:pt>
                <c:pt idx="1">
                  <c:v>88.23</c:v>
                </c:pt>
                <c:pt idx="2">
                  <c:v>83.26</c:v>
                </c:pt>
                <c:pt idx="3">
                  <c:v>81.400000000000006</c:v>
                </c:pt>
                <c:pt idx="4">
                  <c:v>64.739999999999995</c:v>
                </c:pt>
                <c:pt idx="5">
                  <c:v>90.07</c:v>
                </c:pt>
                <c:pt idx="6">
                  <c:v>90.61</c:v>
                </c:pt>
                <c:pt idx="7">
                  <c:v>90.17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F7-478E-A0F4-F0BF40F6CE18}"/>
            </c:ext>
          </c:extLst>
        </c:ser>
        <c:ser>
          <c:idx val="3"/>
          <c:order val="3"/>
          <c:tx>
            <c:strRef>
              <c:f>Dönem4!$E$1</c:f>
              <c:strCache>
                <c:ptCount val="1"/>
                <c:pt idx="0">
                  <c:v>Ölçme Değerlendirme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Dönem4!$A$2:$A$9</c:f>
              <c:strCache>
                <c:ptCount val="8"/>
                <c:pt idx="0">
                  <c:v>DAHİLİYE</c:v>
                </c:pt>
                <c:pt idx="1">
                  <c:v>ÇOCUK HASTALIKLARI</c:v>
                </c:pt>
                <c:pt idx="2">
                  <c:v>KADIN DOĞUM</c:v>
                </c:pt>
                <c:pt idx="3">
                  <c:v>GENEL CERRAHİ</c:v>
                </c:pt>
                <c:pt idx="4">
                  <c:v>ÇOCUK CERRAHİ</c:v>
                </c:pt>
                <c:pt idx="5">
                  <c:v>ÜROLOJİ</c:v>
                </c:pt>
                <c:pt idx="6">
                  <c:v>ENFEKSİYON HASTALIKLARI</c:v>
                </c:pt>
                <c:pt idx="7">
                  <c:v>RADYOLOJİ</c:v>
                </c:pt>
              </c:strCache>
            </c:strRef>
          </c:cat>
          <c:val>
            <c:numRef>
              <c:f>Dönem4!$E$2:$E$9</c:f>
              <c:numCache>
                <c:formatCode>General</c:formatCode>
                <c:ptCount val="8"/>
                <c:pt idx="0">
                  <c:v>81.58</c:v>
                </c:pt>
                <c:pt idx="1">
                  <c:v>89.2</c:v>
                </c:pt>
                <c:pt idx="2">
                  <c:v>79.3</c:v>
                </c:pt>
                <c:pt idx="3">
                  <c:v>84.95</c:v>
                </c:pt>
                <c:pt idx="4">
                  <c:v>69.23</c:v>
                </c:pt>
                <c:pt idx="5">
                  <c:v>90.08</c:v>
                </c:pt>
                <c:pt idx="6">
                  <c:v>88.03</c:v>
                </c:pt>
                <c:pt idx="7">
                  <c:v>86.7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F7-478E-A0F4-F0BF40F6CE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8020431"/>
        <c:axId val="498020847"/>
      </c:barChart>
      <c:catAx>
        <c:axId val="4980204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98020847"/>
        <c:crosses val="autoZero"/>
        <c:auto val="1"/>
        <c:lblAlgn val="ctr"/>
        <c:lblOffset val="100"/>
        <c:noMultiLvlLbl val="0"/>
      </c:catAx>
      <c:valAx>
        <c:axId val="498020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980204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Dönem5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Dönem5!$B$1</c:f>
              <c:strCache>
                <c:ptCount val="1"/>
                <c:pt idx="0">
                  <c:v>Olumlu Eğitim Atmosferi Oluşturan Olanaklar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Dönem5!$A$2:$A$17</c:f>
              <c:strCache>
                <c:ptCount val="16"/>
                <c:pt idx="0">
                  <c:v>NÖROLOJİ</c:v>
                </c:pt>
                <c:pt idx="1">
                  <c:v>BEYİN CERRAHİ</c:v>
                </c:pt>
                <c:pt idx="2">
                  <c:v>PSİKİYATRİ</c:v>
                </c:pt>
                <c:pt idx="3">
                  <c:v>ORTOPEDİ</c:v>
                </c:pt>
                <c:pt idx="4">
                  <c:v>FTR</c:v>
                </c:pt>
                <c:pt idx="5">
                  <c:v>GÖĞÜS HASTALIKLARI</c:v>
                </c:pt>
                <c:pt idx="6">
                  <c:v>GÖĞÜS CERRAHİ</c:v>
                </c:pt>
                <c:pt idx="7">
                  <c:v>HALK SAĞLIĞI</c:v>
                </c:pt>
                <c:pt idx="8">
                  <c:v>DERMATOLOJİ</c:v>
                </c:pt>
                <c:pt idx="9">
                  <c:v>ADLİ TIP</c:v>
                </c:pt>
                <c:pt idx="10">
                  <c:v>KARDİYOLOJİ</c:v>
                </c:pt>
                <c:pt idx="11">
                  <c:v>KVC </c:v>
                </c:pt>
                <c:pt idx="12">
                  <c:v>KBB</c:v>
                </c:pt>
                <c:pt idx="13">
                  <c:v>GÖZ HASTALIKLARI</c:v>
                </c:pt>
                <c:pt idx="14">
                  <c:v>ANESTEZİYOLOJİ</c:v>
                </c:pt>
                <c:pt idx="15">
                  <c:v>PLASTİK CERRAHİ</c:v>
                </c:pt>
              </c:strCache>
            </c:strRef>
          </c:cat>
          <c:val>
            <c:numRef>
              <c:f>Dönem5!$B$2:$B$17</c:f>
              <c:numCache>
                <c:formatCode>General</c:formatCode>
                <c:ptCount val="16"/>
                <c:pt idx="0">
                  <c:v>69.98</c:v>
                </c:pt>
                <c:pt idx="1">
                  <c:v>85.34</c:v>
                </c:pt>
                <c:pt idx="2">
                  <c:v>83.2</c:v>
                </c:pt>
                <c:pt idx="3">
                  <c:v>84.26</c:v>
                </c:pt>
                <c:pt idx="4">
                  <c:v>81.78</c:v>
                </c:pt>
                <c:pt idx="5">
                  <c:v>87.5</c:v>
                </c:pt>
                <c:pt idx="6">
                  <c:v>57.5</c:v>
                </c:pt>
                <c:pt idx="7">
                  <c:v>81.819999999999993</c:v>
                </c:pt>
                <c:pt idx="8">
                  <c:v>79.66</c:v>
                </c:pt>
                <c:pt idx="9">
                  <c:v>77.86</c:v>
                </c:pt>
                <c:pt idx="10">
                  <c:v>81.08</c:v>
                </c:pt>
                <c:pt idx="11">
                  <c:v>90</c:v>
                </c:pt>
                <c:pt idx="12">
                  <c:v>68.239999999999995</c:v>
                </c:pt>
                <c:pt idx="13">
                  <c:v>83.22</c:v>
                </c:pt>
                <c:pt idx="14">
                  <c:v>84.28</c:v>
                </c:pt>
                <c:pt idx="15">
                  <c:v>83.9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57-4146-A52E-DD98BA125255}"/>
            </c:ext>
          </c:extLst>
        </c:ser>
        <c:ser>
          <c:idx val="1"/>
          <c:order val="1"/>
          <c:tx>
            <c:strRef>
              <c:f>Dönem5!$C$1</c:f>
              <c:strCache>
                <c:ptCount val="1"/>
                <c:pt idx="0">
                  <c:v>Olumlu Yaşam Atmosferi Oluşturan Olanaklar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Dönem5!$A$2:$A$17</c:f>
              <c:strCache>
                <c:ptCount val="16"/>
                <c:pt idx="0">
                  <c:v>NÖROLOJİ</c:v>
                </c:pt>
                <c:pt idx="1">
                  <c:v>BEYİN CERRAHİ</c:v>
                </c:pt>
                <c:pt idx="2">
                  <c:v>PSİKİYATRİ</c:v>
                </c:pt>
                <c:pt idx="3">
                  <c:v>ORTOPEDİ</c:v>
                </c:pt>
                <c:pt idx="4">
                  <c:v>FTR</c:v>
                </c:pt>
                <c:pt idx="5">
                  <c:v>GÖĞÜS HASTALIKLARI</c:v>
                </c:pt>
                <c:pt idx="6">
                  <c:v>GÖĞÜS CERRAHİ</c:v>
                </c:pt>
                <c:pt idx="7">
                  <c:v>HALK SAĞLIĞI</c:v>
                </c:pt>
                <c:pt idx="8">
                  <c:v>DERMATOLOJİ</c:v>
                </c:pt>
                <c:pt idx="9">
                  <c:v>ADLİ TIP</c:v>
                </c:pt>
                <c:pt idx="10">
                  <c:v>KARDİYOLOJİ</c:v>
                </c:pt>
                <c:pt idx="11">
                  <c:v>KVC </c:v>
                </c:pt>
                <c:pt idx="12">
                  <c:v>KBB</c:v>
                </c:pt>
                <c:pt idx="13">
                  <c:v>GÖZ HASTALIKLARI</c:v>
                </c:pt>
                <c:pt idx="14">
                  <c:v>ANESTEZİYOLOJİ</c:v>
                </c:pt>
                <c:pt idx="15">
                  <c:v>PLASTİK CERRAHİ</c:v>
                </c:pt>
              </c:strCache>
            </c:strRef>
          </c:cat>
          <c:val>
            <c:numRef>
              <c:f>Dönem5!$C$2:$C$17</c:f>
              <c:numCache>
                <c:formatCode>General</c:formatCode>
                <c:ptCount val="16"/>
                <c:pt idx="0">
                  <c:v>58.95</c:v>
                </c:pt>
                <c:pt idx="1">
                  <c:v>69.650000000000006</c:v>
                </c:pt>
                <c:pt idx="2">
                  <c:v>70.5</c:v>
                </c:pt>
                <c:pt idx="3">
                  <c:v>68.75</c:v>
                </c:pt>
                <c:pt idx="4">
                  <c:v>67.849999999999994</c:v>
                </c:pt>
                <c:pt idx="5">
                  <c:v>69.599999999999994</c:v>
                </c:pt>
                <c:pt idx="6">
                  <c:v>52.7</c:v>
                </c:pt>
                <c:pt idx="7">
                  <c:v>67.849999999999994</c:v>
                </c:pt>
                <c:pt idx="8">
                  <c:v>58.05</c:v>
                </c:pt>
                <c:pt idx="9">
                  <c:v>61.6</c:v>
                </c:pt>
                <c:pt idx="10">
                  <c:v>69.650000000000006</c:v>
                </c:pt>
                <c:pt idx="11">
                  <c:v>72.349999999999994</c:v>
                </c:pt>
                <c:pt idx="12">
                  <c:v>51.8</c:v>
                </c:pt>
                <c:pt idx="13">
                  <c:v>63.4</c:v>
                </c:pt>
                <c:pt idx="14">
                  <c:v>73.2</c:v>
                </c:pt>
                <c:pt idx="15">
                  <c:v>68.75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57-4146-A52E-DD98BA125255}"/>
            </c:ext>
          </c:extLst>
        </c:ser>
        <c:ser>
          <c:idx val="2"/>
          <c:order val="2"/>
          <c:tx>
            <c:strRef>
              <c:f>Dönem5!$D$1</c:f>
              <c:strCache>
                <c:ptCount val="1"/>
                <c:pt idx="0">
                  <c:v>Eğitim Programları ve Öğretim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Dönem5!$A$2:$A$17</c:f>
              <c:strCache>
                <c:ptCount val="16"/>
                <c:pt idx="0">
                  <c:v>NÖROLOJİ</c:v>
                </c:pt>
                <c:pt idx="1">
                  <c:v>BEYİN CERRAHİ</c:v>
                </c:pt>
                <c:pt idx="2">
                  <c:v>PSİKİYATRİ</c:v>
                </c:pt>
                <c:pt idx="3">
                  <c:v>ORTOPEDİ</c:v>
                </c:pt>
                <c:pt idx="4">
                  <c:v>FTR</c:v>
                </c:pt>
                <c:pt idx="5">
                  <c:v>GÖĞÜS HASTALIKLARI</c:v>
                </c:pt>
                <c:pt idx="6">
                  <c:v>GÖĞÜS CERRAHİ</c:v>
                </c:pt>
                <c:pt idx="7">
                  <c:v>HALK SAĞLIĞI</c:v>
                </c:pt>
                <c:pt idx="8">
                  <c:v>DERMATOLOJİ</c:v>
                </c:pt>
                <c:pt idx="9">
                  <c:v>ADLİ TIP</c:v>
                </c:pt>
                <c:pt idx="10">
                  <c:v>KARDİYOLOJİ</c:v>
                </c:pt>
                <c:pt idx="11">
                  <c:v>KVC </c:v>
                </c:pt>
                <c:pt idx="12">
                  <c:v>KBB</c:v>
                </c:pt>
                <c:pt idx="13">
                  <c:v>GÖZ HASTALIKLARI</c:v>
                </c:pt>
                <c:pt idx="14">
                  <c:v>ANESTEZİYOLOJİ</c:v>
                </c:pt>
                <c:pt idx="15">
                  <c:v>PLASTİK CERRAHİ</c:v>
                </c:pt>
              </c:strCache>
            </c:strRef>
          </c:cat>
          <c:val>
            <c:numRef>
              <c:f>Dönem5!$D$2:$D$17</c:f>
              <c:numCache>
                <c:formatCode>General</c:formatCode>
                <c:ptCount val="16"/>
                <c:pt idx="0">
                  <c:v>73.23</c:v>
                </c:pt>
                <c:pt idx="1">
                  <c:v>80.069999999999993</c:v>
                </c:pt>
                <c:pt idx="2">
                  <c:v>85.71</c:v>
                </c:pt>
                <c:pt idx="3">
                  <c:v>87.51</c:v>
                </c:pt>
                <c:pt idx="4">
                  <c:v>83.91</c:v>
                </c:pt>
                <c:pt idx="5">
                  <c:v>88.54</c:v>
                </c:pt>
                <c:pt idx="6">
                  <c:v>58.94</c:v>
                </c:pt>
                <c:pt idx="7">
                  <c:v>83.41</c:v>
                </c:pt>
                <c:pt idx="8">
                  <c:v>83.91</c:v>
                </c:pt>
                <c:pt idx="9">
                  <c:v>80.61</c:v>
                </c:pt>
                <c:pt idx="10">
                  <c:v>81.89</c:v>
                </c:pt>
                <c:pt idx="11">
                  <c:v>89.81</c:v>
                </c:pt>
                <c:pt idx="12">
                  <c:v>70.930000000000007</c:v>
                </c:pt>
                <c:pt idx="13">
                  <c:v>85.2</c:v>
                </c:pt>
                <c:pt idx="14">
                  <c:v>92.11</c:v>
                </c:pt>
                <c:pt idx="15">
                  <c:v>82.39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57-4146-A52E-DD98BA125255}"/>
            </c:ext>
          </c:extLst>
        </c:ser>
        <c:ser>
          <c:idx val="3"/>
          <c:order val="3"/>
          <c:tx>
            <c:strRef>
              <c:f>Dönem5!$E$1</c:f>
              <c:strCache>
                <c:ptCount val="1"/>
                <c:pt idx="0">
                  <c:v>Ölçme Değerlendirme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Dönem5!$A$2:$A$17</c:f>
              <c:strCache>
                <c:ptCount val="16"/>
                <c:pt idx="0">
                  <c:v>NÖROLOJİ</c:v>
                </c:pt>
                <c:pt idx="1">
                  <c:v>BEYİN CERRAHİ</c:v>
                </c:pt>
                <c:pt idx="2">
                  <c:v>PSİKİYATRİ</c:v>
                </c:pt>
                <c:pt idx="3">
                  <c:v>ORTOPEDİ</c:v>
                </c:pt>
                <c:pt idx="4">
                  <c:v>FTR</c:v>
                </c:pt>
                <c:pt idx="5">
                  <c:v>GÖĞÜS HASTALIKLARI</c:v>
                </c:pt>
                <c:pt idx="6">
                  <c:v>GÖĞÜS CERRAHİ</c:v>
                </c:pt>
                <c:pt idx="7">
                  <c:v>HALK SAĞLIĞI</c:v>
                </c:pt>
                <c:pt idx="8">
                  <c:v>DERMATOLOJİ</c:v>
                </c:pt>
                <c:pt idx="9">
                  <c:v>ADLİ TIP</c:v>
                </c:pt>
                <c:pt idx="10">
                  <c:v>KARDİYOLOJİ</c:v>
                </c:pt>
                <c:pt idx="11">
                  <c:v>KVC </c:v>
                </c:pt>
                <c:pt idx="12">
                  <c:v>KBB</c:v>
                </c:pt>
                <c:pt idx="13">
                  <c:v>GÖZ HASTALIKLARI</c:v>
                </c:pt>
                <c:pt idx="14">
                  <c:v>ANESTEZİYOLOJİ</c:v>
                </c:pt>
                <c:pt idx="15">
                  <c:v>PLASTİK CERRAHİ</c:v>
                </c:pt>
              </c:strCache>
            </c:strRef>
          </c:cat>
          <c:val>
            <c:numRef>
              <c:f>Dönem5!$E$2:$E$17</c:f>
              <c:numCache>
                <c:formatCode>General</c:formatCode>
                <c:ptCount val="16"/>
                <c:pt idx="0">
                  <c:v>73.650000000000006</c:v>
                </c:pt>
                <c:pt idx="1">
                  <c:v>87.08</c:v>
                </c:pt>
                <c:pt idx="2">
                  <c:v>88.4</c:v>
                </c:pt>
                <c:pt idx="3">
                  <c:v>87.05</c:v>
                </c:pt>
                <c:pt idx="4">
                  <c:v>85.25</c:v>
                </c:pt>
                <c:pt idx="5">
                  <c:v>87.5</c:v>
                </c:pt>
                <c:pt idx="6">
                  <c:v>55.35</c:v>
                </c:pt>
                <c:pt idx="7">
                  <c:v>79.48</c:v>
                </c:pt>
                <c:pt idx="8">
                  <c:v>79.05</c:v>
                </c:pt>
                <c:pt idx="9">
                  <c:v>75</c:v>
                </c:pt>
                <c:pt idx="10">
                  <c:v>81.680000000000007</c:v>
                </c:pt>
                <c:pt idx="11">
                  <c:v>87.5</c:v>
                </c:pt>
                <c:pt idx="12">
                  <c:v>70.53</c:v>
                </c:pt>
                <c:pt idx="13">
                  <c:v>82.13</c:v>
                </c:pt>
                <c:pt idx="14">
                  <c:v>91.1</c:v>
                </c:pt>
                <c:pt idx="15">
                  <c:v>84.35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57-4146-A52E-DD98BA125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160975"/>
        <c:axId val="272159727"/>
      </c:barChart>
      <c:catAx>
        <c:axId val="272160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72159727"/>
        <c:crosses val="autoZero"/>
        <c:auto val="1"/>
        <c:lblAlgn val="ctr"/>
        <c:lblOffset val="100"/>
        <c:noMultiLvlLbl val="0"/>
      </c:catAx>
      <c:valAx>
        <c:axId val="272159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7216097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Dönem</a:t>
            </a:r>
            <a:r>
              <a:rPr lang="tr-TR"/>
              <a:t> 6</a:t>
            </a:r>
            <a:r>
              <a:rPr lang="en-US"/>
              <a:t> 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dönem6!$B$1</c:f>
              <c:strCache>
                <c:ptCount val="1"/>
                <c:pt idx="0">
                  <c:v>Olumlu Eğitim Atmosferi Oluşturan Olanaklar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dönem6!$A$2:$A$9</c:f>
              <c:strCache>
                <c:ptCount val="8"/>
                <c:pt idx="0">
                  <c:v>İÇ HASTALIKLARI</c:v>
                </c:pt>
                <c:pt idx="1">
                  <c:v>HALK SAĞLIĞI </c:v>
                </c:pt>
                <c:pt idx="2">
                  <c:v>ÇOCUK HASTALIKLARI </c:v>
                </c:pt>
                <c:pt idx="3">
                  <c:v>PSİKİYATRİ</c:v>
                </c:pt>
                <c:pt idx="4">
                  <c:v>SEÇMELİ</c:v>
                </c:pt>
                <c:pt idx="5">
                  <c:v>KADIN DOĞUM</c:v>
                </c:pt>
                <c:pt idx="6">
                  <c:v>ACİL </c:v>
                </c:pt>
                <c:pt idx="7">
                  <c:v>GENEL CERRAHİ</c:v>
                </c:pt>
              </c:strCache>
            </c:strRef>
          </c:cat>
          <c:val>
            <c:numRef>
              <c:f>dönem6!$B$2:$B$9</c:f>
              <c:numCache>
                <c:formatCode>General</c:formatCode>
                <c:ptCount val="8"/>
                <c:pt idx="0">
                  <c:v>20.52</c:v>
                </c:pt>
                <c:pt idx="1">
                  <c:v>63.82</c:v>
                </c:pt>
                <c:pt idx="2">
                  <c:v>16.2</c:v>
                </c:pt>
                <c:pt idx="3">
                  <c:v>60.04</c:v>
                </c:pt>
                <c:pt idx="4">
                  <c:v>41.04</c:v>
                </c:pt>
                <c:pt idx="5">
                  <c:v>27</c:v>
                </c:pt>
                <c:pt idx="6">
                  <c:v>45.36</c:v>
                </c:pt>
                <c:pt idx="7">
                  <c:v>24.84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B6-4202-8019-082A57EB3293}"/>
            </c:ext>
          </c:extLst>
        </c:ser>
        <c:ser>
          <c:idx val="1"/>
          <c:order val="1"/>
          <c:tx>
            <c:strRef>
              <c:f>dönem6!$C$1</c:f>
              <c:strCache>
                <c:ptCount val="1"/>
                <c:pt idx="0">
                  <c:v>Olumlu Yaşam Atmosferi Oluşturan Olanaklar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dönem6!$A$2:$A$9</c:f>
              <c:strCache>
                <c:ptCount val="8"/>
                <c:pt idx="0">
                  <c:v>İÇ HASTALIKLARI</c:v>
                </c:pt>
                <c:pt idx="1">
                  <c:v>HALK SAĞLIĞI </c:v>
                </c:pt>
                <c:pt idx="2">
                  <c:v>ÇOCUK HASTALIKLARI </c:v>
                </c:pt>
                <c:pt idx="3">
                  <c:v>PSİKİYATRİ</c:v>
                </c:pt>
                <c:pt idx="4">
                  <c:v>SEÇMELİ</c:v>
                </c:pt>
                <c:pt idx="5">
                  <c:v>KADIN DOĞUM</c:v>
                </c:pt>
                <c:pt idx="6">
                  <c:v>ACİL </c:v>
                </c:pt>
                <c:pt idx="7">
                  <c:v>GENEL CERRAHİ</c:v>
                </c:pt>
              </c:strCache>
            </c:strRef>
          </c:cat>
          <c:val>
            <c:numRef>
              <c:f>dönem6!$C$2:$C$9</c:f>
              <c:numCache>
                <c:formatCode>General</c:formatCode>
                <c:ptCount val="8"/>
                <c:pt idx="0">
                  <c:v>29.7</c:v>
                </c:pt>
                <c:pt idx="1">
                  <c:v>40.5</c:v>
                </c:pt>
                <c:pt idx="2">
                  <c:v>16.2</c:v>
                </c:pt>
                <c:pt idx="3">
                  <c:v>48.6</c:v>
                </c:pt>
                <c:pt idx="4">
                  <c:v>32.4</c:v>
                </c:pt>
                <c:pt idx="5">
                  <c:v>29.7</c:v>
                </c:pt>
                <c:pt idx="6">
                  <c:v>27</c:v>
                </c:pt>
                <c:pt idx="7">
                  <c:v>24.3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B6-4202-8019-082A57EB3293}"/>
            </c:ext>
          </c:extLst>
        </c:ser>
        <c:ser>
          <c:idx val="2"/>
          <c:order val="2"/>
          <c:tx>
            <c:strRef>
              <c:f>dönem6!$D$1</c:f>
              <c:strCache>
                <c:ptCount val="1"/>
                <c:pt idx="0">
                  <c:v>Eğitim Programları ve Öğretim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dönem6!$A$2:$A$9</c:f>
              <c:strCache>
                <c:ptCount val="8"/>
                <c:pt idx="0">
                  <c:v>İÇ HASTALIKLARI</c:v>
                </c:pt>
                <c:pt idx="1">
                  <c:v>HALK SAĞLIĞI </c:v>
                </c:pt>
                <c:pt idx="2">
                  <c:v>ÇOCUK HASTALIKLARI </c:v>
                </c:pt>
                <c:pt idx="3">
                  <c:v>PSİKİYATRİ</c:v>
                </c:pt>
                <c:pt idx="4">
                  <c:v>SEÇMELİ</c:v>
                </c:pt>
                <c:pt idx="5">
                  <c:v>KADIN DOĞUM</c:v>
                </c:pt>
                <c:pt idx="6">
                  <c:v>ACİL </c:v>
                </c:pt>
                <c:pt idx="7">
                  <c:v>GENEL CERRAHİ</c:v>
                </c:pt>
              </c:strCache>
            </c:strRef>
          </c:cat>
          <c:val>
            <c:numRef>
              <c:f>dönem6!$D$2:$D$9</c:f>
              <c:numCache>
                <c:formatCode>General</c:formatCode>
                <c:ptCount val="8"/>
                <c:pt idx="0">
                  <c:v>13.85</c:v>
                </c:pt>
                <c:pt idx="1">
                  <c:v>63.21</c:v>
                </c:pt>
                <c:pt idx="2">
                  <c:v>17.21</c:v>
                </c:pt>
                <c:pt idx="3">
                  <c:v>60.51</c:v>
                </c:pt>
                <c:pt idx="4">
                  <c:v>35.44</c:v>
                </c:pt>
                <c:pt idx="5">
                  <c:v>20.93</c:v>
                </c:pt>
                <c:pt idx="6">
                  <c:v>48.98</c:v>
                </c:pt>
                <c:pt idx="7">
                  <c:v>27.68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B6-4202-8019-082A57EB3293}"/>
            </c:ext>
          </c:extLst>
        </c:ser>
        <c:ser>
          <c:idx val="3"/>
          <c:order val="3"/>
          <c:tx>
            <c:strRef>
              <c:f>dönem6!$E$1</c:f>
              <c:strCache>
                <c:ptCount val="1"/>
                <c:pt idx="0">
                  <c:v>Ölçme Değerlendirme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dönem6!$A$2:$A$9</c:f>
              <c:strCache>
                <c:ptCount val="8"/>
                <c:pt idx="0">
                  <c:v>İÇ HASTALIKLARI</c:v>
                </c:pt>
                <c:pt idx="1">
                  <c:v>HALK SAĞLIĞI </c:v>
                </c:pt>
                <c:pt idx="2">
                  <c:v>ÇOCUK HASTALIKLARI </c:v>
                </c:pt>
                <c:pt idx="3">
                  <c:v>PSİKİYATRİ</c:v>
                </c:pt>
                <c:pt idx="4">
                  <c:v>SEÇMELİ</c:v>
                </c:pt>
                <c:pt idx="5">
                  <c:v>KADIN DOĞUM</c:v>
                </c:pt>
                <c:pt idx="6">
                  <c:v>ACİL </c:v>
                </c:pt>
                <c:pt idx="7">
                  <c:v>GENEL CERRAHİ</c:v>
                </c:pt>
              </c:strCache>
            </c:strRef>
          </c:cat>
          <c:val>
            <c:numRef>
              <c:f>dönem6!$E$2:$E$9</c:f>
              <c:numCache>
                <c:formatCode>General</c:formatCode>
                <c:ptCount val="8"/>
                <c:pt idx="0">
                  <c:v>9.4499999999999993</c:v>
                </c:pt>
                <c:pt idx="1">
                  <c:v>64.900000000000006</c:v>
                </c:pt>
                <c:pt idx="2">
                  <c:v>9.4499999999999993</c:v>
                </c:pt>
                <c:pt idx="3">
                  <c:v>58.15</c:v>
                </c:pt>
                <c:pt idx="4">
                  <c:v>32.4</c:v>
                </c:pt>
                <c:pt idx="5">
                  <c:v>14.85</c:v>
                </c:pt>
                <c:pt idx="6">
                  <c:v>47.25</c:v>
                </c:pt>
                <c:pt idx="7">
                  <c:v>17.55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B6-4202-8019-082A57EB3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791647"/>
        <c:axId val="277789567"/>
      </c:barChart>
      <c:catAx>
        <c:axId val="277791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77789567"/>
        <c:crosses val="autoZero"/>
        <c:auto val="1"/>
        <c:lblAlgn val="ctr"/>
        <c:lblOffset val="100"/>
        <c:noMultiLvlLbl val="0"/>
      </c:catAx>
      <c:valAx>
        <c:axId val="277789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277791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9115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8326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9710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212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07691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7565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0321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7387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3144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241865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818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D5D916-5A4D-4C12-97F6-6F596CC98BDB}" type="datetimeFigureOut">
              <a:rPr lang="tr-TR" smtClean="0"/>
              <a:t>23.10.2024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7D2E4-4BA8-4708-91B5-DDC6FD40E9F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0171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755617"/>
              </p:ext>
            </p:extLst>
          </p:nvPr>
        </p:nvGraphicFramePr>
        <p:xfrm>
          <a:off x="66502" y="1039094"/>
          <a:ext cx="11421687" cy="5569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19309">
                  <a:extLst>
                    <a:ext uri="{9D8B030D-6E8A-4147-A177-3AD203B41FA5}">
                      <a16:colId xmlns:a16="http://schemas.microsoft.com/office/drawing/2014/main" val="1647915690"/>
                    </a:ext>
                  </a:extLst>
                </a:gridCol>
                <a:gridCol w="2402378">
                  <a:extLst>
                    <a:ext uri="{9D8B030D-6E8A-4147-A177-3AD203B41FA5}">
                      <a16:colId xmlns:a16="http://schemas.microsoft.com/office/drawing/2014/main" val="2839547124"/>
                    </a:ext>
                  </a:extLst>
                </a:gridCol>
              </a:tblGrid>
              <a:tr h="23681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tr-TR" sz="1400" dirty="0" smtClean="0">
                          <a:solidFill>
                            <a:schemeClr val="tx1"/>
                          </a:solidFill>
                          <a:effectLst/>
                        </a:rPr>
                        <a:t>Dönem 1 : 128 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öğrenci üzerinde uygulandı 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Katılıyorum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461622464"/>
                  </a:ext>
                </a:extLst>
              </a:tr>
              <a:tr h="236816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n(%)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1157356179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Yönetim öğrencilerin sorunlarına ve önerilerine karşı duyarlıdır.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103(80,5)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2513597897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Öğrenci temsilcileri kurullarda yer almaktadır.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111(86,7)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846956253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İdari personelin öğrencilere karşı tutumları olumludur.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114(89,1)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192969257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Dönem koordinatörüme (danışmanıma)kolayca ulaşabiliyor, sorularımın yanıtlarını alabiliyorum.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117(91,4)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2785000003"/>
                  </a:ext>
                </a:extLst>
              </a:tr>
              <a:tr h="453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Uygulamalı dersler için teknolojik olanaklar ve laboratuvarlar (beceri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, bilgisayar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multidisipliner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)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109(85,2)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4273539580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Genel olarak fakültemden memnunum.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108(84,4)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517206113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Derslerin fiziki şartları (temizlik, aydınlatma, havalandırma) iyidir.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74(57,8)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473938046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Kantin ve yemekhane ortamı temiz, güvenli ve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109(85,2)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2319545442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Kütüphane ve okuma salonu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94(73,4)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2628586900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Tuvalet ve lavabolar temiz ve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99(77,3)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2896837519"/>
                  </a:ext>
                </a:extLst>
              </a:tr>
              <a:tr h="453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Derslerde yeterli görsel işitsel (projeksiyon cihazı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vb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) ve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hümanistik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 (maketler)ders araçları kullanılmaktadır.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116(90,6)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2663295479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Programdaki uygulamalı dersler süre ve oran açısından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109(85,2)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223925940"/>
                  </a:ext>
                </a:extLst>
              </a:tr>
              <a:tr h="453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Dersler programda belirtildiği saatlerde, düzenli olarak yapılmaktadır. (dersler zamanında başlayıp, zamanında bitirilmektedir.)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119(93,0)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1910383022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Derslerle ilgili temel ve yardımcı kaynak listesi kullanımı önerilmektedir.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116(90,6)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2949875737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Öğrenci öğretim elemanı arasında etkili bir iletişim mevcuttur.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117(91,4)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688906519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Fakültemde verilen eğitimden genel olarak memnunum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112(87,5)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841055945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Yapılan sınavlar objektiftir.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107(83,6)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4286336074"/>
                  </a:ext>
                </a:extLst>
              </a:tr>
              <a:tr h="2368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Sınav soruları teorik ve pratik ders içeriğine uygundur.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109(85,2)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962" marR="40962" marT="0" marB="0" anchor="ctr"/>
                </a:tc>
                <a:extLst>
                  <a:ext uri="{0D108BD9-81ED-4DB2-BD59-A6C34878D82A}">
                    <a16:rowId xmlns:a16="http://schemas.microsoft.com/office/drawing/2014/main" val="4138257521"/>
                  </a:ext>
                </a:extLst>
              </a:tr>
            </a:tbl>
          </a:graphicData>
        </a:graphic>
      </p:graphicFrame>
      <p:sp>
        <p:nvSpPr>
          <p:cNvPr id="5" name="Unvan 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00142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Dönem 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399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2305404"/>
              </p:ext>
            </p:extLst>
          </p:nvPr>
        </p:nvGraphicFramePr>
        <p:xfrm>
          <a:off x="374072" y="689955"/>
          <a:ext cx="11330247" cy="4322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467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7464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Dönem 2 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3156476"/>
              </p:ext>
            </p:extLst>
          </p:nvPr>
        </p:nvGraphicFramePr>
        <p:xfrm>
          <a:off x="573578" y="1284764"/>
          <a:ext cx="10780222" cy="51231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75526">
                  <a:extLst>
                    <a:ext uri="{9D8B030D-6E8A-4147-A177-3AD203B41FA5}">
                      <a16:colId xmlns:a16="http://schemas.microsoft.com/office/drawing/2014/main" val="1913067754"/>
                    </a:ext>
                  </a:extLst>
                </a:gridCol>
                <a:gridCol w="1404696">
                  <a:extLst>
                    <a:ext uri="{9D8B030D-6E8A-4147-A177-3AD203B41FA5}">
                      <a16:colId xmlns:a16="http://schemas.microsoft.com/office/drawing/2014/main" val="1265858047"/>
                    </a:ext>
                  </a:extLst>
                </a:gridCol>
              </a:tblGrid>
              <a:tr h="2159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 Dönem 2 : 183 öğrenci üzerinde uygulandı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000">
                          <a:effectLst/>
                        </a:rPr>
                        <a:t>Katılıyorum</a:t>
                      </a:r>
                      <a:endParaRPr lang="tr-T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18477582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n(%)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6777099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Yönetim öğrencilerin sorunlarına ve önerilerine karşı duyarlıdır.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103(56,3)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17698724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Öğrenci temsilcileri kurullarda yer almaktadır.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166(90,7)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4230705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İdari personelin öğrencilere karşı tutumları olumludur.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123(67,2)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1628001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Dönem koordinatörüme (danışmanıma)kolayca ulaşabiliyor, sorularımın yanıtlarını alabiliyorum.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154(84,2)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9287669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Uygulamalı dersler için teknolojik olanaklar ve laboratuvarlar (beceri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, bilgisayar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multidisipliner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)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122(66,7)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17427718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Genel olarak fakültemden memnunum.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120(65,6)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32757713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Derslerin fiziki şartları (temizlik, aydınlatma, havalandırma) iyidir.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83(45,4)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729099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Kantin ve yemekhane ortamı temiz, güvenli ve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143(78,1)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5691766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Kütüphane ve okuma salonu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123(67,2)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9319044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Tuvalet ve lavabolar temiz ve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106(57,9)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8772668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Derslerde yeterli görsel işitsel (projeksiyon cihazı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vb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) ve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hümanistik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 (maketler)ders araçları kullanılmaktadır.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144(78,7)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92445728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Programdaki uygulamalı dersler süre ve oran açısından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155(84,7)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6515423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 programda belirtildiği saatlerde, düzenli olarak yapılmaktadır. (dersler zamanında başlayıp, zamanında bitirilmektedir.)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163(89,1)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659380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Derslerle ilgili temel ve yardımcı kaynak listesi kullanımı önerilmektedir.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144(78,7)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1769365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Öğrenci öğretim elemanı arasında etkili bir iletişim mevcuttur.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147(80,3)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40208354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Fakültemde verilen eğitimden genel olarak memnunum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137(74,9)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6056586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Yapılan sınavlar objektiftir.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111(60,7)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2623710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Sınav soruları teorik ve pratik ders içeriğine uygundur.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133(72,7)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658254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40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7581104"/>
              </p:ext>
            </p:extLst>
          </p:nvPr>
        </p:nvGraphicFramePr>
        <p:xfrm>
          <a:off x="689956" y="507076"/>
          <a:ext cx="11072553" cy="5020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207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0591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Dönem 3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4383305"/>
              </p:ext>
            </p:extLst>
          </p:nvPr>
        </p:nvGraphicFramePr>
        <p:xfrm>
          <a:off x="532015" y="1255395"/>
          <a:ext cx="10821785" cy="51526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66826">
                  <a:extLst>
                    <a:ext uri="{9D8B030D-6E8A-4147-A177-3AD203B41FA5}">
                      <a16:colId xmlns:a16="http://schemas.microsoft.com/office/drawing/2014/main" val="2068121938"/>
                    </a:ext>
                  </a:extLst>
                </a:gridCol>
                <a:gridCol w="1854959">
                  <a:extLst>
                    <a:ext uri="{9D8B030D-6E8A-4147-A177-3AD203B41FA5}">
                      <a16:colId xmlns:a16="http://schemas.microsoft.com/office/drawing/2014/main" val="3662028301"/>
                    </a:ext>
                  </a:extLst>
                </a:gridCol>
              </a:tblGrid>
              <a:tr h="215900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 Dönem 3: 106 öğrenci üzerinde uygulandı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Katılıyorum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75866755"/>
                  </a:ext>
                </a:extLst>
              </a:tr>
              <a:tr h="2159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n(%)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7443536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Yönetim öğrencilerin sorunlarına ve önerilerine karşı duyarlıdır.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63(59,4)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6652027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Öğrenci temsilcileri kurullarda yer almaktadır.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99(93,4)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3762189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İdari personelin öğrencilere karşı tutumları olumludur.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70(66,0)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904950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Dönem koordinatörüme (danışmanıma)kolayca ulaşabiliyor, sorularımın yanıtlarını alabiliyorum.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94(88,7)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8144309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Uygulamalı dersler için teknolojik olanaklar ve laboratuvarlar (beceri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, bilgisayar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multidisipliner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lab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)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80(75,5)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75995313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Genel olarak fakültemden memnunum.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76(71,7)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1912712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Derslerin fiziki şartları (temizlik, aydınlatma, havalandırma) iyidir.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63(59,4)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74480676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Kantin ve yemekhane ortamı temiz, güvenli ve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76(71,7)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2258639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Kütüphane ve okuma salonu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55(51,9)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6788100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Tuvalet ve lavabolar temiz ve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49(46,2)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5087137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Derslerde yeterli görsel işitsel (projeksiyon cihazı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vb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) ve </a:t>
                      </a:r>
                      <a:r>
                        <a:rPr lang="tr-TR" sz="1400" dirty="0" err="1">
                          <a:solidFill>
                            <a:schemeClr val="tx1"/>
                          </a:solidFill>
                          <a:effectLst/>
                        </a:rPr>
                        <a:t>hümanistik</a:t>
                      </a: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 (maketler)ders araçları kullanılmaktadır.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86(81,1)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38943572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Programdaki uygulamalı dersler süre ve oran açısından yeterlidir.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88(83,0)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60158074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 programda belirtildiği saatlerde, düzenli olarak yapılmaktadır. (dersler zamanında başlayıp, zamanında bitirilmektedir.)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56(52,8)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25240137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Derslerle ilgili temel ve yardımcı kaynak listesi kullanımı önerilmektedir.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89(84,0)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32945879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Öğrenci öğretim elemanı arasında etkili bir iletişim mevcuttur.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88(83,0)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744195738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Fakültemde verilen eğitimden genel olarak memnunum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87(82,1)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02583701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Yapılan sınavlar objektiftir.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80(75,5)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41559724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Sınav soruları teorik ve pratik ders içeriğine uygundur.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89(84,0)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033171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97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5982058"/>
              </p:ext>
            </p:extLst>
          </p:nvPr>
        </p:nvGraphicFramePr>
        <p:xfrm>
          <a:off x="149629" y="756457"/>
          <a:ext cx="12042371" cy="4239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19850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smtClean="0"/>
              <a:t>Dönem 4</a:t>
            </a:r>
            <a:br>
              <a:rPr lang="tr-TR" dirty="0" smtClean="0"/>
            </a:b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918269"/>
              </p:ext>
            </p:extLst>
          </p:nvPr>
        </p:nvGraphicFramePr>
        <p:xfrm>
          <a:off x="207817" y="1172092"/>
          <a:ext cx="10781608" cy="4588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63180">
                  <a:extLst>
                    <a:ext uri="{9D8B030D-6E8A-4147-A177-3AD203B41FA5}">
                      <a16:colId xmlns:a16="http://schemas.microsoft.com/office/drawing/2014/main" val="870787689"/>
                    </a:ext>
                  </a:extLst>
                </a:gridCol>
                <a:gridCol w="1685673">
                  <a:extLst>
                    <a:ext uri="{9D8B030D-6E8A-4147-A177-3AD203B41FA5}">
                      <a16:colId xmlns:a16="http://schemas.microsoft.com/office/drawing/2014/main" val="1346710546"/>
                    </a:ext>
                  </a:extLst>
                </a:gridCol>
                <a:gridCol w="1685673">
                  <a:extLst>
                    <a:ext uri="{9D8B030D-6E8A-4147-A177-3AD203B41FA5}">
                      <a16:colId xmlns:a16="http://schemas.microsoft.com/office/drawing/2014/main" val="3854525200"/>
                    </a:ext>
                  </a:extLst>
                </a:gridCol>
                <a:gridCol w="1685673">
                  <a:extLst>
                    <a:ext uri="{9D8B030D-6E8A-4147-A177-3AD203B41FA5}">
                      <a16:colId xmlns:a16="http://schemas.microsoft.com/office/drawing/2014/main" val="2624189088"/>
                    </a:ext>
                  </a:extLst>
                </a:gridCol>
                <a:gridCol w="1961409">
                  <a:extLst>
                    <a:ext uri="{9D8B030D-6E8A-4147-A177-3AD203B41FA5}">
                      <a16:colId xmlns:a16="http://schemas.microsoft.com/office/drawing/2014/main" val="1874203456"/>
                    </a:ext>
                  </a:extLst>
                </a:gridCol>
              </a:tblGrid>
              <a:tr h="6882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Olumlu Eğitim Atmosferi Oluşturan Olanaklar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Olumlu Yaşam Atmosferi Oluşturan Olanaklar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Eğitim Programları ve Öğretim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Ölçme Değerlendirme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30964449"/>
                  </a:ext>
                </a:extLst>
              </a:tr>
              <a:tr h="48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DAHİLİYE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%84,62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%61,65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%84,00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%81,58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40162317"/>
                  </a:ext>
                </a:extLst>
              </a:tr>
              <a:tr h="48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ÇOCUK HASTALIKLARI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%88,60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%71,80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%88,23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%89,20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05749419"/>
                  </a:ext>
                </a:extLst>
              </a:tr>
              <a:tr h="48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KADIN DOĞUM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%83,68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%70,75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%83,26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%79,30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18795540"/>
                  </a:ext>
                </a:extLst>
              </a:tr>
              <a:tr h="48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GENEL CERRAHİ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%81,02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%65,70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%81,40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%84,95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99376549"/>
                  </a:ext>
                </a:extLst>
              </a:tr>
              <a:tr h="48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ÇOCUK CERRAHİ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%62,72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%64,10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%64,74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%69,23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9854891"/>
                  </a:ext>
                </a:extLst>
              </a:tr>
              <a:tr h="48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ÜROLOJİ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%88,90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%71,30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%90,07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%90,08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57477057"/>
                  </a:ext>
                </a:extLst>
              </a:tr>
              <a:tr h="48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ENFEKSİYON HASTALIKLARI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%89,48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%73,20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%90,61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%88,03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94142226"/>
                  </a:ext>
                </a:extLst>
              </a:tr>
              <a:tr h="4875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RADYOLOJİ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%91,60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%80,75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%90,17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%86,70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94031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48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3439377"/>
              </p:ext>
            </p:extLst>
          </p:nvPr>
        </p:nvGraphicFramePr>
        <p:xfrm>
          <a:off x="349136" y="548639"/>
          <a:ext cx="11446624" cy="5386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7748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tr-TR" dirty="0" smtClean="0"/>
              <a:t>Dönem 5</a:t>
            </a:r>
            <a:endParaRPr lang="tr-TR" dirty="0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3694667"/>
              </p:ext>
            </p:extLst>
          </p:nvPr>
        </p:nvGraphicFramePr>
        <p:xfrm>
          <a:off x="315886" y="1280153"/>
          <a:ext cx="10208027" cy="5083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0942">
                  <a:extLst>
                    <a:ext uri="{9D8B030D-6E8A-4147-A177-3AD203B41FA5}">
                      <a16:colId xmlns:a16="http://schemas.microsoft.com/office/drawing/2014/main" val="2350885538"/>
                    </a:ext>
                  </a:extLst>
                </a:gridCol>
                <a:gridCol w="1557081">
                  <a:extLst>
                    <a:ext uri="{9D8B030D-6E8A-4147-A177-3AD203B41FA5}">
                      <a16:colId xmlns:a16="http://schemas.microsoft.com/office/drawing/2014/main" val="1624683461"/>
                    </a:ext>
                  </a:extLst>
                </a:gridCol>
                <a:gridCol w="1557081">
                  <a:extLst>
                    <a:ext uri="{9D8B030D-6E8A-4147-A177-3AD203B41FA5}">
                      <a16:colId xmlns:a16="http://schemas.microsoft.com/office/drawing/2014/main" val="4189928361"/>
                    </a:ext>
                  </a:extLst>
                </a:gridCol>
                <a:gridCol w="1811978">
                  <a:extLst>
                    <a:ext uri="{9D8B030D-6E8A-4147-A177-3AD203B41FA5}">
                      <a16:colId xmlns:a16="http://schemas.microsoft.com/office/drawing/2014/main" val="911353572"/>
                    </a:ext>
                  </a:extLst>
                </a:gridCol>
                <a:gridCol w="2210945">
                  <a:extLst>
                    <a:ext uri="{9D8B030D-6E8A-4147-A177-3AD203B41FA5}">
                      <a16:colId xmlns:a16="http://schemas.microsoft.com/office/drawing/2014/main" val="700407891"/>
                    </a:ext>
                  </a:extLst>
                </a:gridCol>
              </a:tblGrid>
              <a:tr h="4749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Olumlu Eğitim Atmosferi Oluşturan Olanaklar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Olumlu Yaşam Atmosferi Oluşturan Olanaklar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Eğitim Programları ve Öğretim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Ölçme Değerlendirme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15073960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NÖROLOJİ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%69,98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%58,95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%73,23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%73,65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49103002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BEYİN CERRAHİ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%85,34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%69,65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%80,07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%87,08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080088902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PSİKİYATRİ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%83,20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%70,50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%85,71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%88,40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8845587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ORTOPEDİ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%84,26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%68,75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%87,51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%87,05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306984779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FTR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%81,78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%67,85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%83,91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%85,25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6588105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GÖĞÜS HASTALIKLARI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%87,50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%69,60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%88,54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%87,50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73443338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GÖĞÜS CERRAHİ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%57,50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%52,70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%58,94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%55,35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67106268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HALK SAĞLIĞI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%81,82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%67,85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%83,41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%79,48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69695478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DERMATOLOJİ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%79,66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%58,05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%83,91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%79,05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21867245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ADLİ TIP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%77,86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%61,60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%80,61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%75,00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65733046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KARDİYOLOJİ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%81,08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%69,65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%81,89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%81,68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032829127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KVC 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%90,00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%72,35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%89,81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%87,50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82003532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KBB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%68,24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%51,80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%70,93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%70,53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31926390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GÖZ HASTALIKLARI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%83,22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%63,40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%85,20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%82,13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44108671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ANESTEZİYOLOJİ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%84,28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%73,20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%92,11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%91,10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32250968"/>
                  </a:ext>
                </a:extLst>
              </a:tr>
              <a:tr h="261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PLASTİK CERRAHİ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%83,90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%68,75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%82,39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%84,35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840066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7595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7959913"/>
              </p:ext>
            </p:extLst>
          </p:nvPr>
        </p:nvGraphicFramePr>
        <p:xfrm>
          <a:off x="324197" y="748145"/>
          <a:ext cx="10823170" cy="5810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23837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8780"/>
          </a:xfrm>
        </p:spPr>
        <p:txBody>
          <a:bodyPr/>
          <a:lstStyle/>
          <a:p>
            <a:r>
              <a:rPr lang="tr-TR" dirty="0" smtClean="0"/>
              <a:t>Dönem 6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2122759"/>
              </p:ext>
            </p:extLst>
          </p:nvPr>
        </p:nvGraphicFramePr>
        <p:xfrm>
          <a:off x="390696" y="1288477"/>
          <a:ext cx="10963103" cy="48546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26529">
                  <a:extLst>
                    <a:ext uri="{9D8B030D-6E8A-4147-A177-3AD203B41FA5}">
                      <a16:colId xmlns:a16="http://schemas.microsoft.com/office/drawing/2014/main" val="1433320235"/>
                    </a:ext>
                  </a:extLst>
                </a:gridCol>
                <a:gridCol w="1714049">
                  <a:extLst>
                    <a:ext uri="{9D8B030D-6E8A-4147-A177-3AD203B41FA5}">
                      <a16:colId xmlns:a16="http://schemas.microsoft.com/office/drawing/2014/main" val="1230764423"/>
                    </a:ext>
                  </a:extLst>
                </a:gridCol>
                <a:gridCol w="1714049">
                  <a:extLst>
                    <a:ext uri="{9D8B030D-6E8A-4147-A177-3AD203B41FA5}">
                      <a16:colId xmlns:a16="http://schemas.microsoft.com/office/drawing/2014/main" val="1833888131"/>
                    </a:ext>
                  </a:extLst>
                </a:gridCol>
                <a:gridCol w="1714049">
                  <a:extLst>
                    <a:ext uri="{9D8B030D-6E8A-4147-A177-3AD203B41FA5}">
                      <a16:colId xmlns:a16="http://schemas.microsoft.com/office/drawing/2014/main" val="2438370172"/>
                    </a:ext>
                  </a:extLst>
                </a:gridCol>
                <a:gridCol w="1994427">
                  <a:extLst>
                    <a:ext uri="{9D8B030D-6E8A-4147-A177-3AD203B41FA5}">
                      <a16:colId xmlns:a16="http://schemas.microsoft.com/office/drawing/2014/main" val="3830078215"/>
                    </a:ext>
                  </a:extLst>
                </a:gridCol>
              </a:tblGrid>
              <a:tr h="7281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Olumlu Eğitim Atmosferi Oluşturan Olanaklar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Olumlu Yaşam Atmosferi Oluşturan Olanaklar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Eğitim Programları ve Öğretim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Ölçme Değerlendirme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42071762"/>
                  </a:ext>
                </a:extLst>
              </a:tr>
              <a:tr h="515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İÇ HASTALIKLARI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%20,52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%29,70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%13,85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%9,45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9740533"/>
                  </a:ext>
                </a:extLst>
              </a:tr>
              <a:tr h="515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HALK SAĞLIĞI 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%63,82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%40,50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%63,21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%64,90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3100236"/>
                  </a:ext>
                </a:extLst>
              </a:tr>
              <a:tr h="515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ÇOCUK HASTALIKLARI 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%16,20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%16,20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%17,21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%9,45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31511153"/>
                  </a:ext>
                </a:extLst>
              </a:tr>
              <a:tr h="515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PSİKİYATRİ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%60,04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%48,60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%60,51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%58,15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68378546"/>
                  </a:ext>
                </a:extLst>
              </a:tr>
              <a:tr h="515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SEÇMELİ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%41,04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%32,40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%35,44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%32,40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6115425"/>
                  </a:ext>
                </a:extLst>
              </a:tr>
              <a:tr h="515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KADIN DOĞUM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%27,00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%29,70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%20,93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%14,85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8927481"/>
                  </a:ext>
                </a:extLst>
              </a:tr>
              <a:tr h="515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ACİL 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%45,36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%27,00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%48,98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%47,25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209354"/>
                  </a:ext>
                </a:extLst>
              </a:tr>
              <a:tr h="51580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GENEL CERRAHİ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solidFill>
                            <a:schemeClr val="tx1"/>
                          </a:solidFill>
                          <a:effectLst/>
                        </a:rPr>
                        <a:t>%24,84</a:t>
                      </a:r>
                      <a:endParaRPr lang="tr-TR" sz="14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%24,30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%27,68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chemeClr val="tx1"/>
                          </a:solidFill>
                          <a:effectLst/>
                        </a:rPr>
                        <a:t>%17,55</a:t>
                      </a:r>
                      <a:endParaRPr lang="tr-TR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1047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425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4900673"/>
              </p:ext>
            </p:extLst>
          </p:nvPr>
        </p:nvGraphicFramePr>
        <p:xfrm>
          <a:off x="573578" y="390698"/>
          <a:ext cx="10041775" cy="5328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8989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1003</Words>
  <Application>Microsoft Office PowerPoint</Application>
  <PresentationFormat>Geniş ekran</PresentationFormat>
  <Paragraphs>304</Paragraphs>
  <Slides>12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Teması</vt:lpstr>
      <vt:lpstr>Dönem 1</vt:lpstr>
      <vt:lpstr>PowerPoint Sunusu</vt:lpstr>
      <vt:lpstr>Dönem 2 </vt:lpstr>
      <vt:lpstr>PowerPoint Sunusu</vt:lpstr>
      <vt:lpstr>Dönem 3</vt:lpstr>
      <vt:lpstr>PowerPoint Sunusu</vt:lpstr>
      <vt:lpstr>Dönem 4  </vt:lpstr>
      <vt:lpstr>PowerPoint Sunusu</vt:lpstr>
      <vt:lpstr>Dönem 5</vt:lpstr>
      <vt:lpstr>PowerPoint Sunusu</vt:lpstr>
      <vt:lpstr>Dönem 6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Dönem 1</dc:title>
  <dc:creator>GULHAN OREKICI</dc:creator>
  <cp:lastModifiedBy>GULHAN OREKICI</cp:lastModifiedBy>
  <cp:revision>5</cp:revision>
  <dcterms:created xsi:type="dcterms:W3CDTF">2024-10-23T10:41:11Z</dcterms:created>
  <dcterms:modified xsi:type="dcterms:W3CDTF">2024-10-23T11:07:23Z</dcterms:modified>
</cp:coreProperties>
</file>