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2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3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6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7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2d223f2b-8a97-ccea-d7f5-d176ad6da0c0}">
          <p14:sldIdLst>
            <p14:sldId id="256"/>
            <p14:sldId id="257"/>
            <p14:sldId id="258"/>
            <p14:sldId id="259"/>
          </p14:sldIdLst>
        </p14:section>
        <p14:section name="History and quality" id="{12109edf-c016-ff1f-5a53-ac0e17d50636}">
          <p14:sldIdLst>
            <p14:sldId id="260"/>
            <p14:sldId id="261"/>
          </p14:sldIdLst>
        </p14:section>
        <p14:section name="Academics and education" id="{f54419ef-4b23-c5c7-dfee-c678ce529d14}">
          <p14:sldIdLst>
            <p14:sldId id="262"/>
            <p14:sldId id="263"/>
            <p14:sldId id="264"/>
          </p14:sldIdLst>
        </p14:section>
        <p14:section name="Residency and research" id="{6d316824-45ec-860c-9bd2-1a242ff631ad}">
          <p14:sldIdLst>
            <p14:sldId id="265"/>
            <p14:sldId id="266"/>
          </p14:sldIdLst>
        </p14:section>
        <p14:section name="Hospital" id="{008859f5-4abc-098f-bd22-8c7a1daaa5f4}">
          <p14:sldIdLst>
            <p14:sldId id="267"/>
          </p14:sldIdLst>
        </p14:section>
        <p14:section name="Students" id="{a9c23678-64a8-e0cf-7316-721657ff624a}">
          <p14:sldIdLst>
            <p14:sldId id="268"/>
            <p14:sldId id="269"/>
            <p14:sldId id="270"/>
            <p14:sldId id="271"/>
            <p14:sldId id="272"/>
            <p14:sldId id="273"/>
          </p14:sldIdLst>
        </p14:section>
        <p14:section name="Campus life" id="{60f9f3c6-a985-26ac-641f-4814bc178bcf}">
          <p14:sldIdLst>
            <p14:sldId id="274"/>
            <p14:sldId id="275"/>
            <p14:sldId id="276"/>
          </p14:sldIdLst>
        </p14:section>
        <p14:section name="Closing" id="{515d3691-85ca-6030-8915-c3a917d2a74d}">
          <p14:sldIdLst>
            <p14:sldId id="277"/>
            <p14:sldId id="2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Departments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C2A52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1"/>
            <c:bubble3D val="0"/>
            <c:spPr>
              <a:solidFill>
                <a:srgbClr val="E8731F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2"/>
            <c:bubble3D val="0"/>
            <c:spPr>
              <a:solidFill>
                <a:srgbClr val="4F78B0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1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Internal Medical Sciences</c:v>
                </c:pt>
                <c:pt idx="1">
                  <c:v>Surgical Medical Sciences</c:v>
                </c:pt>
                <c:pt idx="2">
                  <c:v>Basic Medical Sciences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19</c:v>
                </c:pt>
                <c:pt idx="1">
                  <c:v>13</c:v>
                </c:pt>
                <c:pt idx="2">
                  <c:v>10</c:v>
                </c:pt>
              </c:numCache>
            </c:numRef>
          </c:val>
        </c:ser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Internal Medical Sciences</c:v>
                </c:pt>
              </c:strCache>
            </c:strRef>
          </c:tx>
          <c:spPr>
            <a:solidFill>
              <a:srgbClr val="1C2A52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F2533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2024</c:v>
                  </c:pt>
                  <c:pt idx="1">
                    <c:v>2025</c:v>
                  </c:pt>
                  <c:pt idx="2">
                    <c:v>2026*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216</c:v>
                </c:pt>
                <c:pt idx="1">
                  <c:v>244</c:v>
                </c:pt>
                <c:pt idx="2">
                  <c:v>118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Surgical Medical Sciences</c:v>
                </c:pt>
              </c:strCache>
            </c:strRef>
          </c:tx>
          <c:spPr>
            <a:solidFill>
              <a:srgbClr val="E8731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F2533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2024</c:v>
                  </c:pt>
                  <c:pt idx="1">
                    <c:v>2025</c:v>
                  </c:pt>
                  <c:pt idx="2">
                    <c:v>2026*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131</c:v>
                </c:pt>
                <c:pt idx="1">
                  <c:v>162</c:v>
                </c:pt>
                <c:pt idx="2">
                  <c:v>95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Basic Medical Sciences</c:v>
                </c:pt>
              </c:strCache>
            </c:strRef>
          </c:tx>
          <c:spPr>
            <a:solidFill>
              <a:srgbClr val="4F78B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F2533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2024</c:v>
                  </c:pt>
                  <c:pt idx="1">
                    <c:v>2025</c:v>
                  </c:pt>
                  <c:pt idx="2">
                    <c:v>2026*</c:v>
                  </c:pt>
                </c:lvl>
              </c:multiLvlStrCache>
            </c:multiLvl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82</c:v>
                </c:pt>
                <c:pt idx="1">
                  <c:v>126</c:v>
                </c:pt>
                <c:pt idx="2">
                  <c:v>69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1F2533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-8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D5DAE5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1F253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1F2533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Rank of the last admitted student</c:v>
                </c:pt>
              </c:strCache>
            </c:strRef>
          </c:tx>
          <c:spPr>
            <a:solidFill>
              <a:srgbClr val="E8731F"/>
            </a:solidFill>
            <a:ln w="38100" cap="flat">
              <a:solidFill>
                <a:srgbClr val="E8731F"/>
              </a:solidFill>
              <a:prstDash val="solid"/>
              <a:round/>
            </a:ln>
            <a:effectLst/>
          </c:spPr>
          <c:invertIfNegative val="0"/>
          <c:dLbls>
            <c:numFmt formatCode="#&quot;,&quot;000" sourceLinked="0"/>
            <c:txPr>
              <a:bodyPr/>
              <a:lstStyle/>
              <a:p>
                <a:pPr>
                  <a:defRPr b="1" i="0" strike="noStrike" sz="1300" u="none">
                    <a:solidFill>
                      <a:srgbClr val="1F2533"/>
                    </a:solidFill>
                    <a:latin typeface="Calibri"/>
                  </a:defRPr>
                </a:pPr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10"/>
            <c:spPr>
              <a:solidFill>
                <a:srgbClr val="E8731F"/>
              </a:solidFill>
              <a:ln w="25400" cap="flat">
                <a:solidFill>
                  <a:srgbClr val="1C2A52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2022</c:v>
                  </c:pt>
                  <c:pt idx="1">
                    <c:v>2023</c:v>
                  </c:pt>
                  <c:pt idx="2">
                    <c:v>2024</c:v>
                  </c:pt>
                  <c:pt idx="3">
                    <c:v>2025</c:v>
                  </c:pt>
                  <c:pt idx="4">
                    <c:v>2026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13597</c:v>
                </c:pt>
                <c:pt idx="1">
                  <c:v>14578</c:v>
                </c:pt>
                <c:pt idx="2">
                  <c:v>14610</c:v>
                </c:pt>
                <c:pt idx="3">
                  <c:v>13043</c:v>
                </c:pt>
                <c:pt idx="4">
                  <c:v>11789</c:v>
                </c:pt>
              </c:numCache>
            </c:numRef>
          </c:val>
          <c:smooth val="0"/>
        </c:ser>
        <c:dLbls>
          <c:numFmt formatCode="#&quot;,&quot;000" sourceLinked="0"/>
          <c:txPr>
            <a:bodyPr/>
            <a:lstStyle/>
            <a:p>
              <a:pPr>
                <a:defRPr b="1" i="0" strike="noStrike" sz="1300" u="none">
                  <a:solidFill>
                    <a:srgbClr val="1F2533"/>
                  </a:solidFill>
                  <a:latin typeface="Calibri"/>
                </a:defRPr>
              </a:pPr>
            </a:p>
          </c:txPr>
          <c:dLblPos val="b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high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1F253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axMin"/>
          <c:max val="15200"/>
          <c:min val="1100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 10 countries of our international students</c:v>
                </c:pt>
              </c:strCache>
            </c:strRef>
          </c:tx>
          <c:spPr>
            <a:solidFill>
              <a:srgbClr val="1C2A52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F2533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Sheet1!$A$2:$A$11</c:f>
              <c:multiLvlStrCache>
                <c:ptCount val="10"/>
                <c:lvl>
                  <c:pt idx="0">
                    <c:v>Azerbaijan</c:v>
                  </c:pt>
                  <c:pt idx="1">
                    <c:v>Iran</c:v>
                  </c:pt>
                  <c:pt idx="2">
                    <c:v>Syria</c:v>
                  </c:pt>
                  <c:pt idx="3">
                    <c:v>TRNC</c:v>
                  </c:pt>
                  <c:pt idx="4">
                    <c:v>Germany</c:v>
                  </c:pt>
                  <c:pt idx="5">
                    <c:v>Iraq</c:v>
                  </c:pt>
                  <c:pt idx="6">
                    <c:v>Italy</c:v>
                  </c:pt>
                  <c:pt idx="7">
                    <c:v>Sudan</c:v>
                  </c:pt>
                  <c:pt idx="8">
                    <c:v>Oman</c:v>
                  </c:pt>
                  <c:pt idx="9">
                    <c:v>Afghanistan</c:v>
                  </c:pt>
                </c:lvl>
              </c:multiLvlStrCache>
            </c:multiLvl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69</c:v>
                </c:pt>
                <c:pt idx="1">
                  <c:v>51</c:v>
                </c:pt>
                <c:pt idx="2">
                  <c:v>41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1F2533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5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D5DAE5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1F253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New enrolments</c:v>
                </c:pt>
              </c:strCache>
            </c:strRef>
          </c:tx>
          <c:spPr>
            <a:solidFill>
              <a:srgbClr val="E8731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F2533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2023</c:v>
                  </c:pt>
                  <c:pt idx="1">
                    <c:v>2024</c:v>
                  </c:pt>
                  <c:pt idx="2">
                    <c:v>2025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24</c:v>
                </c:pt>
                <c:pt idx="1">
                  <c:v>31</c:v>
                </c:pt>
                <c:pt idx="2">
                  <c:v>34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1F2533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8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D5DAE5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F253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42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Outgoing</c:v>
                </c:pt>
              </c:strCache>
            </c:strRef>
          </c:tx>
          <c:spPr>
            <a:solidFill>
              <a:srgbClr val="1C2A52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F2533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2023-2024</c:v>
                  </c:pt>
                  <c:pt idx="1">
                    <c:v>2024-2025</c:v>
                  </c:pt>
                  <c:pt idx="2">
                    <c:v>2025-2026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Incoming</c:v>
                </c:pt>
              </c:strCache>
            </c:strRef>
          </c:tx>
          <c:spPr>
            <a:solidFill>
              <a:srgbClr val="E8731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F2533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2023-2024</c:v>
                  </c:pt>
                  <c:pt idx="1">
                    <c:v>2024-2025</c:v>
                  </c:pt>
                  <c:pt idx="2">
                    <c:v>2025-2026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1F2533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D5DAE5"/>
            </a:solidFill>
            <a:prstDash val="solid"/>
            <a:round/>
          </a:ln>
        </c:spPr>
        <c:txPr>
          <a:bodyPr/>
          <a:lstStyle/>
          <a:p>
            <a:pPr>
              <a:defRPr sz="1250" b="0" i="0" u="none" strike="noStrike">
                <a:solidFill>
                  <a:srgbClr val="1F253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.5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1F2533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Overall satisfaction by year of study (%)</c:v>
                </c:pt>
              </c:strCache>
            </c:strRef>
          </c:tx>
          <c:spPr>
            <a:solidFill>
              <a:srgbClr val="1C2A52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1F2533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Year 1</c:v>
                  </c:pt>
                  <c:pt idx="1">
                    <c:v>Year 2</c:v>
                  </c:pt>
                  <c:pt idx="2">
                    <c:v>Year 3</c:v>
                  </c:pt>
                  <c:pt idx="3">
                    <c:v>Year 4</c:v>
                  </c:pt>
                  <c:pt idx="4">
                    <c:v>Year 5</c:v>
                  </c:pt>
                  <c:pt idx="5">
                    <c:v>Year 6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68</c:v>
                </c:pt>
                <c:pt idx="1">
                  <c:v>74</c:v>
                </c:pt>
                <c:pt idx="2">
                  <c:v>71</c:v>
                </c:pt>
                <c:pt idx="3">
                  <c:v>78</c:v>
                </c:pt>
                <c:pt idx="4">
                  <c:v>82</c:v>
                </c:pt>
                <c:pt idx="5">
                  <c:v>86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1" i="0" strike="noStrike" sz="1400" u="none">
                  <a:solidFill>
                    <a:srgbClr val="1F2533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D5DAE5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1F253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U_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pic>
        <p:nvPicPr>
          <p:cNvPr id="4" name="Image 0" descr="Mersin Üniversitesi Tıp Fakültesi amblem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5680" y="329184"/>
            <a:ext cx="493776" cy="48006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548640" y="6428232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Mersin University Faculty of Medicine  ·  Introduction 2026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U_PHOTO_LEF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4343400" y="365760"/>
            <a:ext cx="658368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343400" y="640080"/>
            <a:ext cx="66751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pic>
        <p:nvPicPr>
          <p:cNvPr id="4" name="Image 0" descr="Mersin Üniversitesi Tıp Fakültesi amblem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5680" y="329184"/>
            <a:ext cx="493776" cy="48006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4343400" y="6428232"/>
            <a:ext cx="5943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Mersin University Faculty of Medicine  ·  Introduction 2026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U_PHOTO_RIGH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68580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694944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4" name="Text 0"/>
          <p:cNvSpPr/>
          <p:nvPr/>
        </p:nvSpPr>
        <p:spPr>
          <a:xfrm>
            <a:off x="548640" y="6428232"/>
            <a:ext cx="5760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Mersin University Faculty of Medicine  ·  Introduction 2026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858000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U_DARK">
    <p:bg>
      <p:bgPr>
        <a:solidFill>
          <a:srgbClr val="1C2A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b="1" spc="150" kern="0" dirty="0">
                <a:solidFill>
                  <a:srgbClr val="E87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4" name="Text 0"/>
          <p:cNvSpPr/>
          <p:nvPr/>
        </p:nvSpPr>
        <p:spPr>
          <a:xfrm>
            <a:off x="548640" y="6428232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Mersin University Faculty of Medicine  ·  Introduction 2026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C9D2E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U_COVER">
    <p:bg>
      <p:bgPr>
        <a:solidFill>
          <a:srgbClr val="1C2A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2487168"/>
            <a:ext cx="512064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5000" dirty="0"/>
          </a:p>
        </p:txBody>
      </p:sp>
      <p:sp>
        <p:nvSpPr>
          <p:cNvPr id="3" name="Text 0"/>
          <p:cNvSpPr txBox="1"/>
          <p:nvPr>
            <p:ph idx="101" type="body" hasCustomPrompt="1"/>
          </p:nvPr>
        </p:nvSpPr>
        <p:spPr>
          <a:xfrm>
            <a:off x="548640" y="4160520"/>
            <a:ext cx="512064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U_CLOSING">
    <p:bg>
      <p:bgPr>
        <a:solidFill>
          <a:srgbClr val="1C2A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914400" y="2560320"/>
            <a:ext cx="10362895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ctr" indent="0" marL="0">
              <a:buNone/>
            </a:pPr>
            <a:endParaRPr lang="en-US" sz="5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6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1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image" Target="../media/image-12-2.jpg"/><Relationship Id="rId3" Type="http://schemas.openxmlformats.org/officeDocument/2006/relationships/image" Target="../media/image-12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image" Target="../media/image-13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chart" Target="/ppt/charts/chart5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chart" Target="/ppt/charts/chart6.xml"/><Relationship Id="rId1" Type="http://schemas.openxmlformats.org/officeDocument/2006/relationships/image" Target="../media/image-16-1.png"/><Relationship Id="rId2" Type="http://schemas.openxmlformats.org/officeDocument/2006/relationships/image" Target="../media/image-16-1.png"/><Relationship Id="rId3" Type="http://schemas.openxmlformats.org/officeDocument/2006/relationships/image" Target="../media/image-16-1.png"/><Relationship Id="rId4" Type="http://schemas.openxmlformats.org/officeDocument/2006/relationships/image" Target="../media/image-16-1.png"/><Relationship Id="rId5" Type="http://schemas.openxmlformats.org/officeDocument/2006/relationships/image" Target="../media/image-16-1.png"/><Relationship Id="rId6" Type="http://schemas.openxmlformats.org/officeDocument/2006/relationships/image" Target="../media/image-16-1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3.pn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nstagram.com/meutipfakultesi/" TargetMode="External"/><Relationship Id="rId4" Type="http://schemas.openxmlformats.org/officeDocument/2006/relationships/hyperlink" Target="https://x.com/meutipfakultesi" TargetMode="External"/><Relationship Id="rId6" Type="http://schemas.openxmlformats.org/officeDocument/2006/relationships/hyperlink" Target="https://www.facebook.com/profile.php?id=61590886325318" TargetMode="External"/><Relationship Id="rId8" Type="http://schemas.openxmlformats.org/officeDocument/2006/relationships/hyperlink" Target="https://www.youtube.com/@meutipfakultesi" TargetMode="External"/><Relationship Id="rId10" Type="http://schemas.openxmlformats.org/officeDocument/2006/relationships/hyperlink" Target="https://www.linkedin.com/company/meutipfakultesi/" TargetMode="External"/><Relationship Id="rId11" Type="http://schemas.openxmlformats.org/officeDocument/2006/relationships/hyperlink" Target="https://nsosyal.com/meutipfakultesi" TargetMode="External"/><Relationship Id="rId14" Type="http://schemas.openxmlformats.org/officeDocument/2006/relationships/hyperlink" Target="https://www2.mersin.edu.tr/en/academic/faculty-of-medicine/" TargetMode="External"/><Relationship Id="rId1" Type="http://schemas.openxmlformats.org/officeDocument/2006/relationships/image" Target="../media/image-22-1.png"/><Relationship Id="rId3" Type="http://schemas.openxmlformats.org/officeDocument/2006/relationships/image" Target="../media/image-22-2.png"/><Relationship Id="rId5" Type="http://schemas.openxmlformats.org/officeDocument/2006/relationships/image" Target="../media/image-22-3.png"/><Relationship Id="rId7" Type="http://schemas.openxmlformats.org/officeDocument/2006/relationships/image" Target="../media/image-22-4.png"/><Relationship Id="rId9" Type="http://schemas.openxmlformats.org/officeDocument/2006/relationships/image" Target="../media/image-22-5.png"/><Relationship Id="rId12" Type="http://schemas.openxmlformats.org/officeDocument/2006/relationships/image" Target="../media/image-22-6.png"/><Relationship Id="rId13" Type="http://schemas.openxmlformats.org/officeDocument/2006/relationships/image" Target="../media/image-22-7.png"/><Relationship Id="rId15" Type="http://schemas.openxmlformats.org/officeDocument/2006/relationships/slideLayout" Target="../slideLayouts/slideLayout2.xml"/><Relationship Id="rId16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slideLayout" Target="../slideLayouts/slideLayout7.xml"/><Relationship Id="rId5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he Faculty of Medicine buildi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760" y="0"/>
            <a:ext cx="7253935" cy="6858000"/>
          </a:xfrm>
          <a:prstGeom prst="rect">
            <a:avLst/>
          </a:prstGeom>
        </p:spPr>
      </p:pic>
      <p:pic>
        <p:nvPicPr>
          <p:cNvPr id="3" name="Image 1" descr="/home/claude/tanitim/deck/img/grad_navy_l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8616" y="0"/>
            <a:ext cx="246888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48640" y="566928"/>
            <a:ext cx="2011680" cy="9144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" name="Image 2" descr="Mersin Üniversitesi logosu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644652"/>
            <a:ext cx="859536" cy="761695"/>
          </a:xfrm>
          <a:prstGeom prst="rect">
            <a:avLst/>
          </a:prstGeom>
        </p:spPr>
      </p:pic>
      <p:pic>
        <p:nvPicPr>
          <p:cNvPr id="6" name="Image 3" descr="Tıp Fakültesi amblemi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5920" y="630936"/>
            <a:ext cx="804672" cy="782726"/>
          </a:xfrm>
          <a:prstGeom prst="rect">
            <a:avLst/>
          </a:prstGeom>
        </p:spPr>
      </p:pic>
      <p:sp>
        <p:nvSpPr>
          <p:cNvPr id="7" name="Text 1"/>
          <p:cNvSpPr txBox="1"/>
          <p:nvPr/>
        </p:nvSpPr>
        <p:spPr>
          <a:xfrm>
            <a:off x="548640" y="210312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400" kern="0" dirty="0">
                <a:solidFill>
                  <a:srgbClr val="E87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MERSIN UNIVERSITY</a:t>
            </a:r>
            <a:endParaRPr lang="en-US" sz="1600" dirty="0"/>
          </a:p>
        </p:txBody>
      </p:sp>
      <p:sp>
        <p:nvSpPr>
          <p:cNvPr id="8" name="Text 0"/>
          <p:cNvSpPr/>
          <p:nvPr>
            <p:ph idx="100" type="title" hasCustomPrompt="1"/>
          </p:nvPr>
        </p:nvSpPr>
        <p:spPr>
          <a:xfrm>
            <a:off x="548640" y="2487168"/>
            <a:ext cx="5120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Faculty of Medicine</a:t>
            </a:r>
            <a:endParaRPr lang="en-US" sz="5000" dirty="0"/>
          </a:p>
        </p:txBody>
      </p:sp>
      <p:sp>
        <p:nvSpPr>
          <p:cNvPr id="9" name="Text 0"/>
          <p:cNvSpPr txBox="1"/>
          <p:nvPr>
            <p:ph idx="101" type="body" hasCustomPrompt="1"/>
          </p:nvPr>
        </p:nvSpPr>
        <p:spPr>
          <a:xfrm>
            <a:off x="548640" y="416052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 2026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548640" y="4818888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right choice for a healthy future</a:t>
            </a:r>
            <a:endParaRPr lang="en-US" sz="2000" dirty="0"/>
          </a:p>
        </p:txBody>
      </p:sp>
      <p:sp>
        <p:nvSpPr>
          <p:cNvPr id="11" name="Text 5"/>
          <p:cNvSpPr txBox="1"/>
          <p:nvPr/>
        </p:nvSpPr>
        <p:spPr>
          <a:xfrm>
            <a:off x="548640" y="61722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October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ean Prof. Dr. Murat Üna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84048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5870448"/>
            <a:ext cx="3840480" cy="987552"/>
          </a:xfrm>
          <a:prstGeom prst="rect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4" name="Text 1"/>
          <p:cNvSpPr txBox="1"/>
          <p:nvPr/>
        </p:nvSpPr>
        <p:spPr>
          <a:xfrm>
            <a:off x="320040" y="5989320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Prof. Dr. Murat Ünal</a:t>
            </a:r>
            <a:endParaRPr lang="en-US" sz="1900" dirty="0"/>
          </a:p>
        </p:txBody>
      </p:sp>
      <p:sp>
        <p:nvSpPr>
          <p:cNvPr id="5" name="Text 2"/>
          <p:cNvSpPr txBox="1"/>
          <p:nvPr/>
        </p:nvSpPr>
        <p:spPr>
          <a:xfrm>
            <a:off x="320040" y="6382512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Dean</a:t>
            </a:r>
            <a:endParaRPr lang="en-US" sz="1300" dirty="0"/>
          </a:p>
        </p:txBody>
      </p:sp>
      <p:sp>
        <p:nvSpPr>
          <p:cNvPr id="6" name="Text 0"/>
          <p:cNvSpPr txBox="1"/>
          <p:nvPr>
            <p:ph idx="100" type="body" hasCustomPrompt="1"/>
          </p:nvPr>
        </p:nvSpPr>
        <p:spPr>
          <a:xfrm>
            <a:off x="4343400" y="36576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DEAN'S MESSAGE</a:t>
            </a:r>
            <a:endParaRPr lang="en-US" sz="1200" dirty="0"/>
          </a:p>
        </p:txBody>
      </p:sp>
      <p:sp>
        <p:nvSpPr>
          <p:cNvPr id="7" name="Text 0"/>
          <p:cNvSpPr/>
          <p:nvPr>
            <p:ph idx="101" type="title" hasCustomPrompt="1"/>
          </p:nvPr>
        </p:nvSpPr>
        <p:spPr>
          <a:xfrm>
            <a:off x="4343400" y="640080"/>
            <a:ext cx="6675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Science and people at the centre</a:t>
            </a:r>
            <a:endParaRPr lang="en-US" sz="2800" dirty="0"/>
          </a:p>
        </p:txBody>
      </p:sp>
      <p:pic>
        <p:nvPicPr>
          <p:cNvPr id="8" name="Image 1" descr="/home/claude/tanitim/deck/icons/FaQuoteLeft_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572768"/>
            <a:ext cx="384048" cy="384048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892040" y="1517904"/>
            <a:ext cx="6720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i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 Mersin University Faculty of Medicine, we build our approach to medical education on the guidance of science and a physician identity that puts people at the centre.</a:t>
            </a:r>
            <a:endParaRPr lang="en-US" sz="1900" dirty="0"/>
          </a:p>
        </p:txBody>
      </p:sp>
      <p:sp>
        <p:nvSpPr>
          <p:cNvPr id="10" name="Text 6"/>
          <p:cNvSpPr txBox="1"/>
          <p:nvPr/>
        </p:nvSpPr>
        <p:spPr>
          <a:xfrm>
            <a:off x="4343400" y="2926080"/>
            <a:ext cx="7223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principles in education and healthcare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4343400" y="3346704"/>
            <a:ext cx="566928" cy="566928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12" name="Image 2" descr="/home/claude/tanitim/deck/icons/FaHeartPulse_w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5132" y="3488436"/>
            <a:ext cx="283464" cy="283464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5120640" y="3328416"/>
            <a:ext cx="6492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Holistic medicine</a:t>
            </a:r>
            <a:endParaRPr lang="en-US" sz="1700" dirty="0"/>
          </a:p>
        </p:txBody>
      </p:sp>
      <p:sp>
        <p:nvSpPr>
          <p:cNvPr id="14" name="Text 9"/>
          <p:cNvSpPr txBox="1"/>
          <p:nvPr/>
        </p:nvSpPr>
        <p:spPr>
          <a:xfrm>
            <a:off x="5120640" y="3639312"/>
            <a:ext cx="6492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Education, scientific research and healthcare form a whole whose parts feed and strengthen each other.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4343400" y="4242816"/>
            <a:ext cx="566928" cy="566928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16" name="Image 3" descr="/home/claude/tanitim/deck/icons/FaHandshake_w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5132" y="4384548"/>
            <a:ext cx="283464" cy="283464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5120640" y="4224528"/>
            <a:ext cx="6492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Ethics and communication</a:t>
            </a:r>
            <a:endParaRPr lang="en-US" sz="1700" dirty="0"/>
          </a:p>
        </p:txBody>
      </p:sp>
      <p:sp>
        <p:nvSpPr>
          <p:cNvPr id="18" name="Text 12"/>
          <p:cNvSpPr txBox="1"/>
          <p:nvPr/>
        </p:nvSpPr>
        <p:spPr>
          <a:xfrm>
            <a:off x="5120640" y="4535424"/>
            <a:ext cx="6492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educate physicians who appraise evidence critically, listen to their patients, uphold ethical values and care about public health.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4343400" y="5138928"/>
            <a:ext cx="566928" cy="566928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20" name="Image 4" descr="/home/claude/tanitim/deck/icons/FaLightbulb_w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5132" y="5280660"/>
            <a:ext cx="283464" cy="283464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5120640" y="5120640"/>
            <a:ext cx="6492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culture of lifelong learning</a:t>
            </a:r>
            <a:endParaRPr lang="en-US" sz="1700" dirty="0"/>
          </a:p>
        </p:txBody>
      </p:sp>
      <p:sp>
        <p:nvSpPr>
          <p:cNvPr id="22" name="Text 15"/>
          <p:cNvSpPr txBox="1"/>
          <p:nvPr/>
        </p:nvSpPr>
        <p:spPr>
          <a:xfrm>
            <a:off x="5120640" y="5431536"/>
            <a:ext cx="6492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support a physician identity built on curiosity, research and lifelong learning.</a:t>
            </a:r>
            <a:endParaRPr lang="en-US" sz="1400" dirty="0"/>
          </a:p>
        </p:txBody>
      </p:sp>
      <p:sp>
        <p:nvSpPr>
          <p:cNvPr id="23" name="Text 16"/>
          <p:cNvSpPr txBox="1"/>
          <p:nvPr/>
        </p:nvSpPr>
        <p:spPr>
          <a:xfrm>
            <a:off x="4343400" y="6053328"/>
            <a:ext cx="7223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full message is on our website: About the Faculty &gt; Dean's Message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MERSIN?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Six reasons to choose our faculty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3575304" cy="1938528"/>
          </a:xfrm>
          <a:prstGeom prst="roundRect">
            <a:avLst>
              <a:gd name="adj" fmla="val 5660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1874520"/>
            <a:ext cx="640080" cy="640080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pic>
        <p:nvPicPr>
          <p:cNvPr id="6" name="Image 0" descr="/home/claude/tanitim/deck/icons/FaGraduationCap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980" y="2034540"/>
            <a:ext cx="320040" cy="32004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22960" y="2569464"/>
            <a:ext cx="3026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education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2898648"/>
            <a:ext cx="30266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modern programme with horizontal, vertical and spiral integration, aligned with UÇEP 2020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4306824" y="1600200"/>
            <a:ext cx="3575304" cy="1938528"/>
          </a:xfrm>
          <a:prstGeom prst="roundRect">
            <a:avLst>
              <a:gd name="adj" fmla="val 5660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581144" y="1874520"/>
            <a:ext cx="640080" cy="640080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pic>
        <p:nvPicPr>
          <p:cNvPr id="11" name="Image 1" descr="/home/claude/tanitim/deck/icons/FaHospital_w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1164" y="203454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581144" y="2569464"/>
            <a:ext cx="3026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clinical training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4581144" y="2898648"/>
            <a:ext cx="30266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wide range of patients at the 840-bed Mersin University Hospital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8065008" y="1600200"/>
            <a:ext cx="3575304" cy="1938528"/>
          </a:xfrm>
          <a:prstGeom prst="roundRect">
            <a:avLst>
              <a:gd name="adj" fmla="val 5660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8339328" y="1874520"/>
            <a:ext cx="640080" cy="640080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pic>
        <p:nvPicPr>
          <p:cNvPr id="16" name="Image 2" descr="/home/claude/tanitim/deck/icons/FaMicroscope_w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9348" y="2034540"/>
            <a:ext cx="320040" cy="32004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339328" y="2569464"/>
            <a:ext cx="3026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and development</a:t>
            </a:r>
            <a:endParaRPr lang="en-US" sz="1700" dirty="0"/>
          </a:p>
        </p:txBody>
      </p:sp>
      <p:sp>
        <p:nvSpPr>
          <p:cNvPr id="18" name="Text 13"/>
          <p:cNvSpPr txBox="1"/>
          <p:nvPr/>
        </p:nvSpPr>
        <p:spPr>
          <a:xfrm>
            <a:off x="8339328" y="2898648"/>
            <a:ext cx="30266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laboratories and national and international projects</a:t>
            </a:r>
            <a:endParaRPr lang="en-US" sz="1350" dirty="0"/>
          </a:p>
        </p:txBody>
      </p:sp>
      <p:sp>
        <p:nvSpPr>
          <p:cNvPr id="19" name="Shape 14"/>
          <p:cNvSpPr/>
          <p:nvPr/>
        </p:nvSpPr>
        <p:spPr>
          <a:xfrm>
            <a:off x="548640" y="3721608"/>
            <a:ext cx="3575304" cy="1938528"/>
          </a:xfrm>
          <a:prstGeom prst="roundRect">
            <a:avLst>
              <a:gd name="adj" fmla="val 5660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822960" y="3995928"/>
            <a:ext cx="640080" cy="640080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pic>
        <p:nvPicPr>
          <p:cNvPr id="21" name="Image 3" descr="/home/claude/tanitim/deck/icons/FaUserDoctor_w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980" y="4155948"/>
            <a:ext cx="320040" cy="32004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822960" y="4690872"/>
            <a:ext cx="3026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Experienced academic staff</a:t>
            </a:r>
            <a:endParaRPr lang="en-US" sz="1700" dirty="0"/>
          </a:p>
        </p:txBody>
      </p:sp>
      <p:sp>
        <p:nvSpPr>
          <p:cNvPr id="23" name="Text 17"/>
          <p:cNvSpPr txBox="1"/>
          <p:nvPr/>
        </p:nvSpPr>
        <p:spPr>
          <a:xfrm>
            <a:off x="822960" y="5020056"/>
            <a:ext cx="30266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Expert, dynamic and student-centred faculty members</a:t>
            </a:r>
            <a:endParaRPr lang="en-US" sz="1350" dirty="0"/>
          </a:p>
        </p:txBody>
      </p:sp>
      <p:sp>
        <p:nvSpPr>
          <p:cNvPr id="24" name="Shape 18"/>
          <p:cNvSpPr/>
          <p:nvPr/>
        </p:nvSpPr>
        <p:spPr>
          <a:xfrm>
            <a:off x="4306824" y="3721608"/>
            <a:ext cx="3575304" cy="1938528"/>
          </a:xfrm>
          <a:prstGeom prst="roundRect">
            <a:avLst>
              <a:gd name="adj" fmla="val 5660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4581144" y="3995928"/>
            <a:ext cx="640080" cy="640080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pic>
        <p:nvPicPr>
          <p:cNvPr id="26" name="Image 4" descr="/home/claude/tanitim/deck/icons/FaEarthEurope_w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1164" y="4155948"/>
            <a:ext cx="320040" cy="32004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581144" y="4690872"/>
            <a:ext cx="3026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opportunities</a:t>
            </a:r>
            <a:endParaRPr lang="en-US" sz="1700" dirty="0"/>
          </a:p>
        </p:txBody>
      </p:sp>
      <p:sp>
        <p:nvSpPr>
          <p:cNvPr id="28" name="Text 21"/>
          <p:cNvSpPr txBox="1"/>
          <p:nvPr/>
        </p:nvSpPr>
        <p:spPr>
          <a:xfrm>
            <a:off x="4581144" y="5020056"/>
            <a:ext cx="30266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Erasmus and bilateral agreements with 10 medical faculties in 6 countries</a:t>
            </a:r>
            <a:endParaRPr lang="en-US" sz="1350" dirty="0"/>
          </a:p>
        </p:txBody>
      </p:sp>
      <p:sp>
        <p:nvSpPr>
          <p:cNvPr id="29" name="Shape 22"/>
          <p:cNvSpPr/>
          <p:nvPr/>
        </p:nvSpPr>
        <p:spPr>
          <a:xfrm>
            <a:off x="8065008" y="3721608"/>
            <a:ext cx="3575304" cy="1938528"/>
          </a:xfrm>
          <a:prstGeom prst="roundRect">
            <a:avLst>
              <a:gd name="adj" fmla="val 5660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8339328" y="3995928"/>
            <a:ext cx="640080" cy="640080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pic>
        <p:nvPicPr>
          <p:cNvPr id="31" name="Image 5" descr="/home/claude/tanitim/deck/icons/FaAward_w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9348" y="4155948"/>
            <a:ext cx="320040" cy="32004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339328" y="4690872"/>
            <a:ext cx="3026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assurance</a:t>
            </a:r>
            <a:endParaRPr lang="en-US" sz="1700" dirty="0"/>
          </a:p>
        </p:txBody>
      </p:sp>
      <p:sp>
        <p:nvSpPr>
          <p:cNvPr id="33" name="Text 25"/>
          <p:cNvSpPr txBox="1"/>
          <p:nvPr/>
        </p:nvSpPr>
        <p:spPr>
          <a:xfrm>
            <a:off x="8339328" y="5020056"/>
            <a:ext cx="30266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9001 since 2003 and national accreditation valid until 2031</a:t>
            </a:r>
            <a:endParaRPr lang="en-US" sz="1350" dirty="0"/>
          </a:p>
        </p:txBody>
      </p:sp>
      <p:pic>
        <p:nvPicPr>
          <p:cNvPr id="34" name="Image 6" descr="/home/claude/tanitim/deck/icons/FaLocationDot_o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5943600"/>
            <a:ext cx="274320" cy="274320"/>
          </a:xfrm>
          <a:prstGeom prst="rect">
            <a:avLst/>
          </a:prstGeom>
        </p:spPr>
      </p:pic>
      <p:sp>
        <p:nvSpPr>
          <p:cNvPr id="35" name="Text 26"/>
          <p:cNvSpPr txBox="1"/>
          <p:nvPr/>
        </p:nvSpPr>
        <p:spPr>
          <a:xfrm>
            <a:off x="932688" y="5916168"/>
            <a:ext cx="9144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the heart of the Mediterranean, a liveable city: Mersin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raduation processi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2A52">
              <a:alpha val="91000"/>
            </a:srgbClr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4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E87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A GLANCE</a:t>
            </a:r>
            <a:endParaRPr lang="en-US" sz="1200" dirty="0"/>
          </a:p>
        </p:txBody>
      </p:sp>
      <p:sp>
        <p:nvSpPr>
          <p:cNvPr id="5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faculty in numbers</a:t>
            </a:r>
            <a:endParaRPr lang="en-US" sz="28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783080"/>
            <a:ext cx="26151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1998</a:t>
            </a:r>
            <a:endParaRPr lang="en-US" sz="44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2651760"/>
            <a:ext cx="25237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began operating and admitted our first students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3374136" y="1783080"/>
            <a:ext cx="26151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3,056</a:t>
            </a:r>
            <a:endParaRPr lang="en-US" sz="4400" dirty="0"/>
          </a:p>
        </p:txBody>
      </p:sp>
      <p:sp>
        <p:nvSpPr>
          <p:cNvPr id="9" name="Text 6"/>
          <p:cNvSpPr txBox="1"/>
          <p:nvPr/>
        </p:nvSpPr>
        <p:spPr>
          <a:xfrm>
            <a:off x="3374136" y="2651760"/>
            <a:ext cx="25237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graduate physicians (23 classes)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6199632" y="1783080"/>
            <a:ext cx="26151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1,645</a:t>
            </a:r>
            <a:endParaRPr lang="en-US" sz="4400" dirty="0"/>
          </a:p>
        </p:txBody>
      </p:sp>
      <p:sp>
        <p:nvSpPr>
          <p:cNvPr id="11" name="Text 8"/>
          <p:cNvSpPr txBox="1"/>
          <p:nvPr/>
        </p:nvSpPr>
        <p:spPr>
          <a:xfrm>
            <a:off x="6199632" y="2651760"/>
            <a:ext cx="25237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9025128" y="1783080"/>
            <a:ext cx="26151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164</a:t>
            </a:r>
            <a:endParaRPr lang="en-US" sz="4400" dirty="0"/>
          </a:p>
        </p:txBody>
      </p:sp>
      <p:sp>
        <p:nvSpPr>
          <p:cNvPr id="13" name="Text 10"/>
          <p:cNvSpPr txBox="1"/>
          <p:nvPr/>
        </p:nvSpPr>
        <p:spPr>
          <a:xfrm>
            <a:off x="9025128" y="2651760"/>
            <a:ext cx="25237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professors, 42 associate and 44 assistant professors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48640" y="3931920"/>
            <a:ext cx="26151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42</a:t>
            </a:r>
            <a:endParaRPr lang="en-US" sz="44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4800600"/>
            <a:ext cx="25237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departments and 33 subdepartments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374136" y="3931920"/>
            <a:ext cx="26151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840</a:t>
            </a:r>
            <a:endParaRPr lang="en-US" sz="4400" dirty="0"/>
          </a:p>
        </p:txBody>
      </p:sp>
      <p:sp>
        <p:nvSpPr>
          <p:cNvPr id="17" name="Text 14"/>
          <p:cNvSpPr txBox="1"/>
          <p:nvPr/>
        </p:nvSpPr>
        <p:spPr>
          <a:xfrm>
            <a:off x="3374136" y="4800600"/>
            <a:ext cx="25237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beds at our teaching hospital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6199632" y="3931920"/>
            <a:ext cx="26151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27</a:t>
            </a:r>
            <a:endParaRPr lang="en-US" sz="4400" dirty="0"/>
          </a:p>
        </p:txBody>
      </p:sp>
      <p:sp>
        <p:nvSpPr>
          <p:cNvPr id="19" name="Text 16"/>
          <p:cNvSpPr txBox="1"/>
          <p:nvPr/>
        </p:nvSpPr>
        <p:spPr>
          <a:xfrm>
            <a:off x="6199632" y="4800600"/>
            <a:ext cx="25237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 of origin of our 204 international students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9025128" y="3931920"/>
            <a:ext cx="26151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2031</a:t>
            </a:r>
            <a:endParaRPr lang="en-US" sz="4400" dirty="0"/>
          </a:p>
        </p:txBody>
      </p:sp>
      <p:sp>
        <p:nvSpPr>
          <p:cNvPr id="21" name="Text 18"/>
          <p:cNvSpPr txBox="1"/>
          <p:nvPr/>
        </p:nvSpPr>
        <p:spPr>
          <a:xfrm>
            <a:off x="9025128" y="4800600"/>
            <a:ext cx="25237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 of our current national accreditation</a:t>
            </a:r>
            <a:endParaRPr lang="en-US" sz="1500" dirty="0"/>
          </a:p>
        </p:txBody>
      </p:sp>
      <p:sp>
        <p:nvSpPr>
          <p:cNvPr id="22" name="Text 19"/>
          <p:cNvSpPr txBox="1"/>
          <p:nvPr/>
        </p:nvSpPr>
        <p:spPr>
          <a:xfrm>
            <a:off x="548640" y="605332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Faculty data, October 2026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548640" y="6428232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Mersin University Faculty of Medicine  ·  Introduction 2026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C9D2E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HISTORY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our foundation to today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1325880" y="3840480"/>
            <a:ext cx="9537192" cy="0"/>
          </a:xfrm>
          <a:prstGeom prst="line">
            <a:avLst/>
          </a:prstGeom>
          <a:noFill/>
          <a:ln w="25400">
            <a:solidFill>
              <a:srgbClr val="1C2A5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216152" y="3730752"/>
            <a:ext cx="219456" cy="21945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C2A5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25880" y="3337560"/>
            <a:ext cx="0" cy="384048"/>
          </a:xfrm>
          <a:prstGeom prst="line">
            <a:avLst/>
          </a:prstGeom>
          <a:noFill/>
          <a:ln w="12700">
            <a:solidFill>
              <a:srgbClr val="D5DAE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20574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1992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2496312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Founding law (No. 3837)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275840" y="3730752"/>
            <a:ext cx="219456" cy="21945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C2A5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385568" y="3959352"/>
            <a:ext cx="0" cy="384048"/>
          </a:xfrm>
          <a:prstGeom prst="line">
            <a:avLst/>
          </a:prstGeom>
          <a:noFill/>
          <a:ln w="12700">
            <a:solidFill>
              <a:srgbClr val="D5DAE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608328" y="43891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1998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1608328" y="4828032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of operations, first 28 students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3335528" y="3730752"/>
            <a:ext cx="219456" cy="21945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C2A5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445256" y="3337560"/>
            <a:ext cx="0" cy="384048"/>
          </a:xfrm>
          <a:prstGeom prst="line">
            <a:avLst/>
          </a:prstGeom>
          <a:noFill/>
          <a:ln w="12700">
            <a:solidFill>
              <a:srgbClr val="D5DAE5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2668016" y="20574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1999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2668016" y="2496312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teaching hospital (200 beds)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395216" y="3730752"/>
            <a:ext cx="219456" cy="21945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C2A5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504944" y="3959352"/>
            <a:ext cx="0" cy="384048"/>
          </a:xfrm>
          <a:prstGeom prst="line">
            <a:avLst/>
          </a:prstGeom>
          <a:noFill/>
          <a:ln w="12700">
            <a:solidFill>
              <a:srgbClr val="D5DAE5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3727704" y="43891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2003</a:t>
            </a:r>
            <a:endParaRPr lang="en-US" sz="2200" dirty="0"/>
          </a:p>
        </p:txBody>
      </p:sp>
      <p:sp>
        <p:nvSpPr>
          <p:cNvPr id="20" name="Text 18"/>
          <p:cNvSpPr txBox="1"/>
          <p:nvPr/>
        </p:nvSpPr>
        <p:spPr>
          <a:xfrm>
            <a:off x="3727704" y="4828032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9001 quality management certificate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54904" y="3730752"/>
            <a:ext cx="219456" cy="21945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C2A5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564632" y="3337560"/>
            <a:ext cx="0" cy="384048"/>
          </a:xfrm>
          <a:prstGeom prst="line">
            <a:avLst/>
          </a:prstGeom>
          <a:noFill/>
          <a:ln w="12700">
            <a:solidFill>
              <a:srgbClr val="D5DAE5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787392" y="20574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2004</a:t>
            </a:r>
            <a:endParaRPr lang="en-US" sz="2200" dirty="0"/>
          </a:p>
        </p:txBody>
      </p:sp>
      <p:sp>
        <p:nvSpPr>
          <p:cNvPr id="24" name="Text 22"/>
          <p:cNvSpPr txBox="1"/>
          <p:nvPr/>
        </p:nvSpPr>
        <p:spPr>
          <a:xfrm>
            <a:off x="4787392" y="2496312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first graduates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6514592" y="3730752"/>
            <a:ext cx="219456" cy="21945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C2A52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624320" y="3959352"/>
            <a:ext cx="0" cy="384048"/>
          </a:xfrm>
          <a:prstGeom prst="line">
            <a:avLst/>
          </a:prstGeom>
          <a:noFill/>
          <a:ln w="12700">
            <a:solidFill>
              <a:srgbClr val="D5DAE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5847080" y="43891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2012</a:t>
            </a:r>
            <a:endParaRPr lang="en-US" sz="2200" dirty="0"/>
          </a:p>
        </p:txBody>
      </p:sp>
      <p:sp>
        <p:nvSpPr>
          <p:cNvPr id="28" name="Text 26"/>
          <p:cNvSpPr txBox="1"/>
          <p:nvPr/>
        </p:nvSpPr>
        <p:spPr>
          <a:xfrm>
            <a:off x="5847080" y="4828032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national accreditation (UTEAK)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7574280" y="3730752"/>
            <a:ext cx="219456" cy="21945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C2A52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684008" y="3337560"/>
            <a:ext cx="0" cy="384048"/>
          </a:xfrm>
          <a:prstGeom prst="line">
            <a:avLst/>
          </a:prstGeom>
          <a:noFill/>
          <a:ln w="12700">
            <a:solidFill>
              <a:srgbClr val="D5DAE5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6906768" y="20574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2014</a:t>
            </a:r>
            <a:endParaRPr lang="en-US" sz="2200" dirty="0"/>
          </a:p>
        </p:txBody>
      </p:sp>
      <p:sp>
        <p:nvSpPr>
          <p:cNvPr id="32" name="Text 30"/>
          <p:cNvSpPr txBox="1"/>
          <p:nvPr/>
        </p:nvSpPr>
        <p:spPr>
          <a:xfrm>
            <a:off x="6906768" y="2496312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hospital building in Çiftlikköy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8633968" y="3730752"/>
            <a:ext cx="219456" cy="21945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C2A52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8743696" y="3959352"/>
            <a:ext cx="0" cy="384048"/>
          </a:xfrm>
          <a:prstGeom prst="line">
            <a:avLst/>
          </a:prstGeom>
          <a:noFill/>
          <a:ln w="12700">
            <a:solidFill>
              <a:srgbClr val="D5DAE5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7966456" y="43891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2020</a:t>
            </a:r>
            <a:endParaRPr lang="en-US" sz="2200" dirty="0"/>
          </a:p>
        </p:txBody>
      </p:sp>
      <p:sp>
        <p:nvSpPr>
          <p:cNvPr id="36" name="Text 34"/>
          <p:cNvSpPr txBox="1"/>
          <p:nvPr/>
        </p:nvSpPr>
        <p:spPr>
          <a:xfrm>
            <a:off x="7966456" y="4828032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Oncology Hospital</a:t>
            </a:r>
            <a:endParaRPr lang="en-US" sz="1300" dirty="0"/>
          </a:p>
        </p:txBody>
      </p:sp>
      <p:sp>
        <p:nvSpPr>
          <p:cNvPr id="37" name="Shape 35"/>
          <p:cNvSpPr/>
          <p:nvPr/>
        </p:nvSpPr>
        <p:spPr>
          <a:xfrm>
            <a:off x="9693656" y="3730752"/>
            <a:ext cx="219456" cy="21945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C2A5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9803384" y="3337560"/>
            <a:ext cx="0" cy="384048"/>
          </a:xfrm>
          <a:prstGeom prst="line">
            <a:avLst/>
          </a:prstGeom>
          <a:noFill/>
          <a:ln w="12700">
            <a:solidFill>
              <a:srgbClr val="D5DAE5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9026144" y="20574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2025</a:t>
            </a:r>
            <a:endParaRPr lang="en-US" sz="2200" dirty="0"/>
          </a:p>
        </p:txBody>
      </p:sp>
      <p:sp>
        <p:nvSpPr>
          <p:cNvPr id="40" name="Text 38"/>
          <p:cNvSpPr txBox="1"/>
          <p:nvPr/>
        </p:nvSpPr>
        <p:spPr>
          <a:xfrm>
            <a:off x="9026144" y="2496312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 accreditation, to 2031</a:t>
            </a:r>
            <a:endParaRPr lang="en-US" sz="1300" dirty="0"/>
          </a:p>
        </p:txBody>
      </p:sp>
      <p:sp>
        <p:nvSpPr>
          <p:cNvPr id="41" name="Shape 39"/>
          <p:cNvSpPr/>
          <p:nvPr/>
        </p:nvSpPr>
        <p:spPr>
          <a:xfrm>
            <a:off x="10753344" y="3730752"/>
            <a:ext cx="219456" cy="219456"/>
          </a:xfrm>
          <a:prstGeom prst="ellipse">
            <a:avLst/>
          </a:prstGeom>
          <a:solidFill>
            <a:srgbClr val="E8731F"/>
          </a:solidFill>
          <a:ln w="25400">
            <a:solidFill>
              <a:srgbClr val="E8731F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0863072" y="3959352"/>
            <a:ext cx="0" cy="384048"/>
          </a:xfrm>
          <a:prstGeom prst="line">
            <a:avLst/>
          </a:prstGeom>
          <a:noFill/>
          <a:ln w="12700">
            <a:solidFill>
              <a:srgbClr val="D5DAE5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10085832" y="43891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C256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2026</a:t>
            </a:r>
            <a:endParaRPr lang="en-US" sz="2200" dirty="0"/>
          </a:p>
        </p:txBody>
      </p:sp>
      <p:sp>
        <p:nvSpPr>
          <p:cNvPr id="44" name="Text 42"/>
          <p:cNvSpPr txBox="1"/>
          <p:nvPr/>
        </p:nvSpPr>
        <p:spPr>
          <a:xfrm>
            <a:off x="10085832" y="4828032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23rd class: 253 new physicians, 3,056 in total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AND ACCREDITATION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Continuity in quality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3429000" cy="1572768"/>
          </a:xfrm>
          <a:prstGeom prst="roundRect">
            <a:avLst>
              <a:gd name="adj" fmla="val 6977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810512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1ST PERIOD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084832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2012-2018</a:t>
            </a:r>
            <a:endParaRPr lang="en-US" sz="32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670048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national accreditation</a:t>
            </a:r>
            <a:endParaRPr lang="en-US" sz="1500" dirty="0"/>
          </a:p>
        </p:txBody>
      </p:sp>
      <p:pic>
        <p:nvPicPr>
          <p:cNvPr id="8" name="Image 0" descr="/home/claude/tanitim/deck/icons/FaArrowRight_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9936" y="2286000"/>
            <a:ext cx="237744" cy="237744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379976" y="1645920"/>
            <a:ext cx="3429000" cy="1572768"/>
          </a:xfrm>
          <a:prstGeom prst="roundRect">
            <a:avLst>
              <a:gd name="adj" fmla="val 6977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4654296" y="1810512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2ND PERIOD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4654296" y="2084832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2019-2025</a:t>
            </a:r>
            <a:endParaRPr lang="en-US" sz="3200" dirty="0"/>
          </a:p>
        </p:txBody>
      </p:sp>
      <p:sp>
        <p:nvSpPr>
          <p:cNvPr id="12" name="Text 9"/>
          <p:cNvSpPr txBox="1"/>
          <p:nvPr/>
        </p:nvSpPr>
        <p:spPr>
          <a:xfrm>
            <a:off x="4654296" y="2670048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Renewed accreditation</a:t>
            </a:r>
            <a:endParaRPr lang="en-US" sz="1500" dirty="0"/>
          </a:p>
        </p:txBody>
      </p:sp>
      <p:pic>
        <p:nvPicPr>
          <p:cNvPr id="13" name="Image 1" descr="/home/claude/tanitim/deck/icons/FaArrowRight_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1272" y="2286000"/>
            <a:ext cx="237744" cy="237744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8211312" y="1645920"/>
            <a:ext cx="3429000" cy="1572768"/>
          </a:xfrm>
          <a:prstGeom prst="roundRect">
            <a:avLst>
              <a:gd name="adj" fmla="val 6977"/>
            </a:avLst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8485632" y="1810512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E87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3RD PERIOD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8485632" y="2084832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2025-2031</a:t>
            </a:r>
            <a:endParaRPr lang="en-US" sz="3200" dirty="0"/>
          </a:p>
        </p:txBody>
      </p:sp>
      <p:sp>
        <p:nvSpPr>
          <p:cNvPr id="17" name="Text 13"/>
          <p:cNvSpPr txBox="1"/>
          <p:nvPr/>
        </p:nvSpPr>
        <p:spPr>
          <a:xfrm>
            <a:off x="8485632" y="2670048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Uninterrupted quality assurance</a:t>
            </a:r>
            <a:endParaRPr lang="en-US" sz="1500" dirty="0"/>
          </a:p>
        </p:txBody>
      </p:sp>
      <p:sp>
        <p:nvSpPr>
          <p:cNvPr id="18" name="Text 14"/>
          <p:cNvSpPr txBox="1"/>
          <p:nvPr/>
        </p:nvSpPr>
        <p:spPr>
          <a:xfrm>
            <a:off x="548640" y="3493008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undergraduate medical programme has been accredited without interruption since 2012 by the National Medical Education Accreditation Board (UTEAK) of TEPDAD. Our faculty is one of thirteen faculties accredited for a third time under the 2022 TEPDAD standards.</a:t>
            </a:r>
            <a:endParaRPr lang="en-US" sz="1550" dirty="0"/>
          </a:p>
        </p:txBody>
      </p:sp>
      <p:sp>
        <p:nvSpPr>
          <p:cNvPr id="19" name="Shape 15"/>
          <p:cNvSpPr/>
          <p:nvPr/>
        </p:nvSpPr>
        <p:spPr>
          <a:xfrm>
            <a:off x="548640" y="4572000"/>
            <a:ext cx="5440680" cy="1417320"/>
          </a:xfrm>
          <a:prstGeom prst="roundRect">
            <a:avLst>
              <a:gd name="adj" fmla="val 7742"/>
            </a:avLst>
          </a:prstGeom>
          <a:solidFill>
            <a:srgbClr val="F6F7FA"/>
          </a:solidFill>
          <a:ln w="12700">
            <a:solidFill>
              <a:srgbClr val="D5DAE5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822960" y="4919472"/>
            <a:ext cx="731520" cy="731520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pic>
        <p:nvPicPr>
          <p:cNvPr id="21" name="Image 2" descr="/home/claude/tanitim/deck/icons/FaCertificate_w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5102352"/>
            <a:ext cx="365760" cy="365760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1783080" y="4791456"/>
            <a:ext cx="3977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Since 2003</a:t>
            </a:r>
            <a:endParaRPr lang="en-US" sz="2800" dirty="0"/>
          </a:p>
        </p:txBody>
      </p:sp>
      <p:sp>
        <p:nvSpPr>
          <p:cNvPr id="23" name="Text 18"/>
          <p:cNvSpPr txBox="1"/>
          <p:nvPr/>
        </p:nvSpPr>
        <p:spPr>
          <a:xfrm>
            <a:off x="1783080" y="5358384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 EN ISO 9001 Quality Management System certificate</a:t>
            </a:r>
            <a:endParaRPr lang="en-US" sz="1400" dirty="0"/>
          </a:p>
        </p:txBody>
      </p:sp>
      <p:sp>
        <p:nvSpPr>
          <p:cNvPr id="24" name="Shape 19"/>
          <p:cNvSpPr/>
          <p:nvPr/>
        </p:nvSpPr>
        <p:spPr>
          <a:xfrm>
            <a:off x="6190488" y="4572000"/>
            <a:ext cx="5440680" cy="1417320"/>
          </a:xfrm>
          <a:prstGeom prst="roundRect">
            <a:avLst>
              <a:gd name="adj" fmla="val 7742"/>
            </a:avLst>
          </a:prstGeom>
          <a:solidFill>
            <a:srgbClr val="F6F7FA"/>
          </a:solidFill>
          <a:ln w="12700">
            <a:solidFill>
              <a:srgbClr val="D5DAE5"/>
            </a:solidFill>
            <a:prstDash val="solid"/>
          </a:ln>
        </p:spPr>
      </p:sp>
      <p:sp>
        <p:nvSpPr>
          <p:cNvPr id="25" name="Shape 20"/>
          <p:cNvSpPr/>
          <p:nvPr/>
        </p:nvSpPr>
        <p:spPr>
          <a:xfrm>
            <a:off x="6464808" y="4919472"/>
            <a:ext cx="731520" cy="731520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pic>
        <p:nvPicPr>
          <p:cNvPr id="26" name="Image 3" descr="/home/claude/tanitim/deck/icons/FaUserGraduate_w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7688" y="5102352"/>
            <a:ext cx="365760" cy="36576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7424928" y="4791456"/>
            <a:ext cx="3977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3,056</a:t>
            </a:r>
            <a:endParaRPr lang="en-US" sz="2800" dirty="0"/>
          </a:p>
        </p:txBody>
      </p:sp>
      <p:sp>
        <p:nvSpPr>
          <p:cNvPr id="28" name="Text 22"/>
          <p:cNvSpPr txBox="1"/>
          <p:nvPr/>
        </p:nvSpPr>
        <p:spPr>
          <a:xfrm>
            <a:off x="7424928" y="5358384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graduate physicians: 14 in our first class, 253 in 2026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ACADEMIC STRUCTURE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divisions, 42 departments, 33 subdepartments</a:t>
            </a:r>
            <a:endParaRPr lang="en-US" sz="2800" dirty="0"/>
          </a:p>
        </p:txBody>
      </p:sp>
      <p:graphicFrame>
        <p:nvGraphicFramePr>
          <p:cNvPr id="4" name="Chart 0" descr="Departments by division"/>
          <p:cNvGraphicFramePr/>
          <p:nvPr/>
        </p:nvGraphicFramePr>
        <p:xfrm>
          <a:off x="457200" y="1481328"/>
          <a:ext cx="4663440" cy="4663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1874520" y="324612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42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1874520" y="3913632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departments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669280" y="1783080"/>
            <a:ext cx="237744" cy="237744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080760" y="169164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Medical Sciences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6080760" y="2057400"/>
            <a:ext cx="5394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 departments  ·  45%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669280" y="2624328"/>
            <a:ext cx="237744" cy="237744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080760" y="2532888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Surgical Medical Sciences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6080760" y="2898648"/>
            <a:ext cx="5394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departments  ·  31%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5669280" y="3465576"/>
            <a:ext cx="237744" cy="237744"/>
          </a:xfrm>
          <a:prstGeom prst="ellipse">
            <a:avLst/>
          </a:prstGeom>
          <a:solidFill>
            <a:srgbClr val="4F78B0"/>
          </a:solidFill>
          <a:ln w="12700">
            <a:solidFill>
              <a:srgbClr val="4F78B0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080760" y="3374136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Basic Medical Sciences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6080760" y="3739896"/>
            <a:ext cx="5394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departments  ·  24%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5669280" y="4343400"/>
            <a:ext cx="5971032" cy="1691640"/>
          </a:xfrm>
          <a:prstGeom prst="roundRect">
            <a:avLst>
              <a:gd name="adj" fmla="val 6486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5943600" y="45079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Academic staff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5943600" y="4800600"/>
            <a:ext cx="1737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164</a:t>
            </a:r>
            <a:endParaRPr lang="en-US" sz="3400" dirty="0"/>
          </a:p>
        </p:txBody>
      </p:sp>
      <p:sp>
        <p:nvSpPr>
          <p:cNvPr id="19" name="Text 16"/>
          <p:cNvSpPr txBox="1"/>
          <p:nvPr/>
        </p:nvSpPr>
        <p:spPr>
          <a:xfrm>
            <a:off x="5943600" y="539496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professors</a:t>
            </a:r>
            <a:endParaRPr lang="en-US" sz="1300" dirty="0"/>
          </a:p>
        </p:txBody>
      </p:sp>
      <p:sp>
        <p:nvSpPr>
          <p:cNvPr id="20" name="Text 17"/>
          <p:cNvSpPr txBox="1"/>
          <p:nvPr/>
        </p:nvSpPr>
        <p:spPr>
          <a:xfrm>
            <a:off x="7863840" y="4800600"/>
            <a:ext cx="1737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42</a:t>
            </a:r>
            <a:endParaRPr lang="en-US" sz="3400" dirty="0"/>
          </a:p>
        </p:txBody>
      </p:sp>
      <p:sp>
        <p:nvSpPr>
          <p:cNvPr id="21" name="Text 18"/>
          <p:cNvSpPr txBox="1"/>
          <p:nvPr/>
        </p:nvSpPr>
        <p:spPr>
          <a:xfrm>
            <a:off x="7863840" y="539496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associate professors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9784080" y="4800600"/>
            <a:ext cx="1737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44</a:t>
            </a:r>
            <a:endParaRPr lang="en-US" sz="3400" dirty="0"/>
          </a:p>
        </p:txBody>
      </p:sp>
      <p:sp>
        <p:nvSpPr>
          <p:cNvPr id="23" name="Text 20"/>
          <p:cNvSpPr txBox="1"/>
          <p:nvPr/>
        </p:nvSpPr>
        <p:spPr>
          <a:xfrm>
            <a:off x="9784080" y="539496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professors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linical skills traini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0" y="0"/>
            <a:ext cx="432785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092440" y="6172200"/>
            <a:ext cx="2048256" cy="329184"/>
          </a:xfrm>
          <a:prstGeom prst="roundRect">
            <a:avLst>
              <a:gd name="adj" fmla="val 22222"/>
            </a:avLst>
          </a:prstGeom>
          <a:solidFill>
            <a:srgbClr val="1C2A52">
              <a:alpha val="85000"/>
            </a:srgbClr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4" name="Text 1"/>
          <p:cNvSpPr txBox="1"/>
          <p:nvPr/>
        </p:nvSpPr>
        <p:spPr>
          <a:xfrm>
            <a:off x="8202168" y="6172200"/>
            <a:ext cx="18653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skills training</a:t>
            </a:r>
            <a:endParaRPr lang="en-US" sz="1200" dirty="0"/>
          </a:p>
        </p:txBody>
      </p:sp>
      <p:sp>
        <p:nvSpPr>
          <p:cNvPr id="5" name="Text 0"/>
          <p:cNvSpPr txBox="1"/>
          <p:nvPr>
            <p:ph idx="100" type="body" hasCustomPrompt="1"/>
          </p:nvPr>
        </p:nvSpPr>
        <p:spPr>
          <a:xfrm>
            <a:off x="548640" y="36576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</a:t>
            </a:r>
            <a:endParaRPr lang="en-US" sz="1200" dirty="0"/>
          </a:p>
        </p:txBody>
      </p:sp>
      <p:sp>
        <p:nvSpPr>
          <p:cNvPr id="6" name="Text 0"/>
          <p:cNvSpPr/>
          <p:nvPr>
            <p:ph idx="101" type="title" hasCustomPrompt="1"/>
          </p:nvPr>
        </p:nvSpPr>
        <p:spPr>
          <a:xfrm>
            <a:off x="548640" y="640080"/>
            <a:ext cx="6949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 integrated six-year programme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6903720" cy="1024128"/>
          </a:xfrm>
          <a:prstGeom prst="roundRect">
            <a:avLst>
              <a:gd name="adj" fmla="val 10714"/>
            </a:avLst>
          </a:prstGeom>
          <a:solidFill>
            <a:srgbClr val="F6F7FA"/>
          </a:solidFill>
          <a:ln w="12700">
            <a:solidFill>
              <a:srgbClr val="D5DAE5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822960" y="175564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 1-3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2011680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Basic and preclinical education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2743200" y="1755648"/>
            <a:ext cx="4526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System-based integrated course blocks with clinical skills and communication skills training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548640" y="2788920"/>
            <a:ext cx="6903720" cy="1024128"/>
          </a:xfrm>
          <a:prstGeom prst="roundRect">
            <a:avLst>
              <a:gd name="adj" fmla="val 10714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822960" y="294436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 4-5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822960" y="3200400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clerkships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2743200" y="2944368"/>
            <a:ext cx="4526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Clerkships in internal and surgical sciences, learning at the bedside and within the team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548640" y="3977640"/>
            <a:ext cx="6903720" cy="1024128"/>
          </a:xfrm>
          <a:prstGeom prst="roundRect">
            <a:avLst>
              <a:gd name="adj" fmla="val 10714"/>
            </a:avLst>
          </a:prstGeom>
          <a:solidFill>
            <a:srgbClr val="F6F7FA"/>
          </a:solidFill>
          <a:ln w="12700">
            <a:solidFill>
              <a:srgbClr val="D5DAE5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822960" y="413308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6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822960" y="4389120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Internship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2743200" y="4133088"/>
            <a:ext cx="4526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Hands-on responsibility in rotations including emergency medicine, family medicine and public health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548640" y="5321808"/>
            <a:ext cx="273954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548640" y="5321808"/>
            <a:ext cx="273954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Fully aligned with UÇEP 2020</a:t>
            </a:r>
            <a:endParaRPr lang="en-US" sz="1250" dirty="0"/>
          </a:p>
        </p:txBody>
      </p:sp>
      <p:sp>
        <p:nvSpPr>
          <p:cNvPr id="21" name="Shape 18"/>
          <p:cNvSpPr/>
          <p:nvPr/>
        </p:nvSpPr>
        <p:spPr>
          <a:xfrm>
            <a:off x="3416198" y="5321808"/>
            <a:ext cx="2234794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3416198" y="5321808"/>
            <a:ext cx="223479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Problem-based learning</a:t>
            </a:r>
            <a:endParaRPr lang="en-US" sz="1250" dirty="0"/>
          </a:p>
        </p:txBody>
      </p:sp>
      <p:sp>
        <p:nvSpPr>
          <p:cNvPr id="23" name="Shape 20"/>
          <p:cNvSpPr/>
          <p:nvPr/>
        </p:nvSpPr>
        <p:spPr>
          <a:xfrm>
            <a:off x="548640" y="5797296"/>
            <a:ext cx="4001414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548640" y="5797296"/>
            <a:ext cx="400141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Evidence-based and community-based medicine</a:t>
            </a:r>
            <a:endParaRPr lang="en-US" sz="1250" dirty="0"/>
          </a:p>
        </p:txBody>
      </p:sp>
      <p:sp>
        <p:nvSpPr>
          <p:cNvPr id="25" name="Shape 22"/>
          <p:cNvSpPr/>
          <p:nvPr/>
        </p:nvSpPr>
        <p:spPr>
          <a:xfrm>
            <a:off x="4678070" y="5797296"/>
            <a:ext cx="2403043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4678070" y="5797296"/>
            <a:ext cx="240304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skills training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858000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EDUCATION MANAGEMENT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TEAD: education managed in one digital system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89888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 modules in 4 groups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2651760" cy="3611880"/>
          </a:xfrm>
          <a:prstGeom prst="roundRect">
            <a:avLst>
              <a:gd name="adj" fmla="val 4138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2084832"/>
            <a:ext cx="603504" cy="603504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7" name="Image 0" descr="/home/claude/tanitim/deck/icons/FaBookMedical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116" y="2235708"/>
            <a:ext cx="301752" cy="301752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508760" y="2084832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 </a:t>
            </a:r>
            <a:pPr indent="0" marL="0">
              <a:buNone/>
            </a:pPr>
            <a:r>
              <a:rPr lang="en-US" sz="13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modules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2816352"/>
            <a:ext cx="2240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Curriculum and teaching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749808" y="3456432"/>
            <a:ext cx="22860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Curriculum management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and internship curricula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curriculum planning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blueprints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of trainers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3362249" y="1828800"/>
            <a:ext cx="2651760" cy="3611880"/>
          </a:xfrm>
          <a:prstGeom prst="roundRect">
            <a:avLst>
              <a:gd name="adj" fmla="val 4138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590849" y="2084832"/>
            <a:ext cx="603504" cy="603504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pic>
        <p:nvPicPr>
          <p:cNvPr id="13" name="Image 1" descr="/home/claude/tanitim/deck/icons/FaClipboardCheck_w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1725" y="2235708"/>
            <a:ext cx="301752" cy="301752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322369" y="2084832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 </a:t>
            </a:r>
            <a:pPr indent="0" marL="0">
              <a:buNone/>
            </a:pPr>
            <a:r>
              <a:rPr lang="en-US" sz="13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modules</a:t>
            </a:r>
            <a:endParaRPr lang="en-US" sz="1400" dirty="0"/>
          </a:p>
        </p:txBody>
      </p:sp>
      <p:sp>
        <p:nvSpPr>
          <p:cNvPr id="15" name="Text 11"/>
          <p:cNvSpPr txBox="1"/>
          <p:nvPr/>
        </p:nvSpPr>
        <p:spPr>
          <a:xfrm>
            <a:off x="3590849" y="2816352"/>
            <a:ext cx="2240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Exams and assessment</a:t>
            </a:r>
            <a:endParaRPr lang="en-US" sz="1600" dirty="0"/>
          </a:p>
        </p:txBody>
      </p:sp>
      <p:sp>
        <p:nvSpPr>
          <p:cNvPr id="16" name="Text 12"/>
          <p:cNvSpPr txBox="1"/>
          <p:nvPr/>
        </p:nvSpPr>
        <p:spPr>
          <a:xfrm>
            <a:off x="3563417" y="3456432"/>
            <a:ext cx="22860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 management and invigilation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Formative exams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Item analysis and clinical exam scoring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 appeals</a:t>
            </a:r>
            <a:endParaRPr lang="en-US" sz="1300" dirty="0"/>
          </a:p>
        </p:txBody>
      </p:sp>
      <p:sp>
        <p:nvSpPr>
          <p:cNvPr id="17" name="Shape 13"/>
          <p:cNvSpPr/>
          <p:nvPr/>
        </p:nvSpPr>
        <p:spPr>
          <a:xfrm>
            <a:off x="6175858" y="1828800"/>
            <a:ext cx="2651760" cy="3611880"/>
          </a:xfrm>
          <a:prstGeom prst="roundRect">
            <a:avLst>
              <a:gd name="adj" fmla="val 4138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6404458" y="2084832"/>
            <a:ext cx="603504" cy="603504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19" name="Image 2" descr="/home/claude/tanitim/deck/icons/FaUsers_w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5334" y="2235708"/>
            <a:ext cx="301752" cy="301752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7135978" y="2084832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 </a:t>
            </a:r>
            <a:pPr indent="0" marL="0">
              <a:buNone/>
            </a:pPr>
            <a:r>
              <a:rPr lang="en-US" sz="13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modules</a:t>
            </a:r>
            <a:endParaRPr lang="en-US" sz="1400" dirty="0"/>
          </a:p>
        </p:txBody>
      </p:sp>
      <p:sp>
        <p:nvSpPr>
          <p:cNvPr id="21" name="Text 16"/>
          <p:cNvSpPr txBox="1"/>
          <p:nvPr/>
        </p:nvSpPr>
        <p:spPr>
          <a:xfrm>
            <a:off x="6404458" y="2816352"/>
            <a:ext cx="2240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Administration and advising</a:t>
            </a:r>
            <a:endParaRPr lang="en-US" sz="1600" dirty="0"/>
          </a:p>
        </p:txBody>
      </p:sp>
      <p:sp>
        <p:nvSpPr>
          <p:cNvPr id="22" name="Text 17"/>
          <p:cNvSpPr txBox="1"/>
          <p:nvPr/>
        </p:nvSpPr>
        <p:spPr>
          <a:xfrm>
            <a:off x="6377026" y="3456432"/>
            <a:ext cx="22860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Academic and social advising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Surveys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Attendance tracking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Tasks and meetings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Events, appeals and feedback</a:t>
            </a:r>
            <a:endParaRPr lang="en-US" sz="1300" dirty="0"/>
          </a:p>
        </p:txBody>
      </p:sp>
      <p:sp>
        <p:nvSpPr>
          <p:cNvPr id="23" name="Shape 18"/>
          <p:cNvSpPr/>
          <p:nvPr/>
        </p:nvSpPr>
        <p:spPr>
          <a:xfrm>
            <a:off x="8989466" y="1828800"/>
            <a:ext cx="2651760" cy="3611880"/>
          </a:xfrm>
          <a:prstGeom prst="roundRect">
            <a:avLst>
              <a:gd name="adj" fmla="val 4138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9218066" y="2084832"/>
            <a:ext cx="603504" cy="603504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pic>
        <p:nvPicPr>
          <p:cNvPr id="25" name="Image 3" descr="/home/claude/tanitim/deck/icons/FaGears_w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8942" y="2235708"/>
            <a:ext cx="301752" cy="301752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9949586" y="2084832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 </a:t>
            </a:r>
            <a:pPr indent="0" marL="0">
              <a:buNone/>
            </a:pPr>
            <a:r>
              <a:rPr lang="en-US" sz="13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modules</a:t>
            </a:r>
            <a:endParaRPr lang="en-US" sz="1400" dirty="0"/>
          </a:p>
        </p:txBody>
      </p:sp>
      <p:sp>
        <p:nvSpPr>
          <p:cNvPr id="27" name="Text 21"/>
          <p:cNvSpPr txBox="1"/>
          <p:nvPr/>
        </p:nvSpPr>
        <p:spPr>
          <a:xfrm>
            <a:off x="9218066" y="2816352"/>
            <a:ext cx="2240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Systems, integration and projects</a:t>
            </a:r>
            <a:endParaRPr lang="en-US" sz="1600" dirty="0"/>
          </a:p>
        </p:txBody>
      </p:sp>
      <p:sp>
        <p:nvSpPr>
          <p:cNvPr id="28" name="Text 22"/>
          <p:cNvSpPr txBox="1"/>
          <p:nvPr/>
        </p:nvSpPr>
        <p:spPr>
          <a:xfrm>
            <a:off x="9190634" y="3456432"/>
            <a:ext cx="22860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and integration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Announcements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Inventory tracking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Dictation and audio recording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AFGÖK, MESEKOK, İYİS and KUG modules</a:t>
            </a:r>
            <a:endParaRPr lang="en-US" sz="1300" dirty="0"/>
          </a:p>
        </p:txBody>
      </p:sp>
      <p:pic>
        <p:nvPicPr>
          <p:cNvPr id="29" name="Image 4" descr="/home/claude/tanitim/deck/icons/FaLaptopMedical_o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5696712"/>
            <a:ext cx="310896" cy="310896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1005840" y="5650992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curriculum planning and exams to advising, surveys and meetings, education processes are managed in one system.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 surgical team in the operating theatr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840480" cy="6858000"/>
          </a:xfrm>
          <a:prstGeom prst="rect">
            <a:avLst/>
          </a:prstGeom>
        </p:spPr>
      </p:pic>
      <p:sp>
        <p:nvSpPr>
          <p:cNvPr id="3" name="Text 0"/>
          <p:cNvSpPr txBox="1"/>
          <p:nvPr>
            <p:ph idx="100" type="body" hasCustomPrompt="1"/>
          </p:nvPr>
        </p:nvSpPr>
        <p:spPr>
          <a:xfrm>
            <a:off x="4343400" y="36576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RESIDENCY TRAINING</a:t>
            </a:r>
            <a:endParaRPr lang="en-US" sz="1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4343400" y="640080"/>
            <a:ext cx="6675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Accredited residency programmes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4343400" y="1371600"/>
            <a:ext cx="7223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of 2026, residency training is accredited in 11 departments and subdepartments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343400" y="1847088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C256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4800600" y="1828800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Emergency Medicine</a:t>
            </a:r>
            <a:endParaRPr lang="en-US" sz="1450" dirty="0"/>
          </a:p>
        </p:txBody>
      </p:sp>
      <p:sp>
        <p:nvSpPr>
          <p:cNvPr id="8" name="Text 5"/>
          <p:cNvSpPr txBox="1"/>
          <p:nvPr/>
        </p:nvSpPr>
        <p:spPr>
          <a:xfrm>
            <a:off x="4800600" y="2157984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care and emergency response training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2578608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C256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800600" y="2560320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Algology (Pain Medicine)</a:t>
            </a:r>
            <a:endParaRPr lang="en-US" sz="1450" dirty="0"/>
          </a:p>
        </p:txBody>
      </p:sp>
      <p:sp>
        <p:nvSpPr>
          <p:cNvPr id="11" name="Text 8"/>
          <p:cNvSpPr txBox="1"/>
          <p:nvPr/>
        </p:nvSpPr>
        <p:spPr>
          <a:xfrm>
            <a:off x="4800600" y="2889504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pain treatment and management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4343400" y="3310128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C256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4800600" y="3291840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Anaesthesiology and Reanimation</a:t>
            </a:r>
            <a:endParaRPr lang="en-US" sz="1450" dirty="0"/>
          </a:p>
        </p:txBody>
      </p:sp>
      <p:sp>
        <p:nvSpPr>
          <p:cNvPr id="14" name="Text 11"/>
          <p:cNvSpPr txBox="1"/>
          <p:nvPr/>
        </p:nvSpPr>
        <p:spPr>
          <a:xfrm>
            <a:off x="4800600" y="3621024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ESAIC international accreditation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4343400" y="4041648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C256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4800600" y="4023360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Surgery</a:t>
            </a:r>
            <a:endParaRPr lang="en-US" sz="1450" dirty="0"/>
          </a:p>
        </p:txBody>
      </p:sp>
      <p:sp>
        <p:nvSpPr>
          <p:cNvPr id="17" name="Text 14"/>
          <p:cNvSpPr txBox="1"/>
          <p:nvPr/>
        </p:nvSpPr>
        <p:spPr>
          <a:xfrm>
            <a:off x="4800600" y="4352544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Comprehensive and oncological surgery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4773168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C256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4800600" y="4754880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Thoracic Surgery</a:t>
            </a:r>
            <a:endParaRPr lang="en-US" sz="1450" dirty="0"/>
          </a:p>
        </p:txBody>
      </p:sp>
      <p:sp>
        <p:nvSpPr>
          <p:cNvPr id="20" name="Text 17"/>
          <p:cNvSpPr txBox="1"/>
          <p:nvPr/>
        </p:nvSpPr>
        <p:spPr>
          <a:xfrm>
            <a:off x="4800600" y="5084064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thoracic and interventional training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4343400" y="5504688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C256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1500" dirty="0"/>
          </a:p>
        </p:txBody>
      </p:sp>
      <p:sp>
        <p:nvSpPr>
          <p:cNvPr id="22" name="Text 19"/>
          <p:cNvSpPr txBox="1"/>
          <p:nvPr/>
        </p:nvSpPr>
        <p:spPr>
          <a:xfrm>
            <a:off x="4800600" y="5486400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Health</a:t>
            </a:r>
            <a:endParaRPr lang="en-US" sz="1450" dirty="0"/>
          </a:p>
        </p:txBody>
      </p:sp>
      <p:sp>
        <p:nvSpPr>
          <p:cNvPr id="23" name="Text 20"/>
          <p:cNvSpPr txBox="1"/>
          <p:nvPr/>
        </p:nvSpPr>
        <p:spPr>
          <a:xfrm>
            <a:off x="4800600" y="5815584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health and epidemiology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8046720" y="1847088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C256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1500" dirty="0"/>
          </a:p>
        </p:txBody>
      </p:sp>
      <p:sp>
        <p:nvSpPr>
          <p:cNvPr id="25" name="Text 22"/>
          <p:cNvSpPr txBox="1"/>
          <p:nvPr/>
        </p:nvSpPr>
        <p:spPr>
          <a:xfrm>
            <a:off x="8503920" y="1828800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Cardiology</a:t>
            </a:r>
            <a:endParaRPr lang="en-US" sz="1450" dirty="0"/>
          </a:p>
        </p:txBody>
      </p:sp>
      <p:sp>
        <p:nvSpPr>
          <p:cNvPr id="26" name="Text 23"/>
          <p:cNvSpPr txBox="1"/>
          <p:nvPr/>
        </p:nvSpPr>
        <p:spPr>
          <a:xfrm>
            <a:off x="8503920" y="2157984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Cardiovascular diagnosis and treatment</a:t>
            </a:r>
            <a:endParaRPr lang="en-US" sz="1200" dirty="0"/>
          </a:p>
        </p:txBody>
      </p:sp>
      <p:sp>
        <p:nvSpPr>
          <p:cNvPr id="27" name="Text 24"/>
          <p:cNvSpPr txBox="1"/>
          <p:nvPr/>
        </p:nvSpPr>
        <p:spPr>
          <a:xfrm>
            <a:off x="8046720" y="2578608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C256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08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8503920" y="2560320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Otorhinolaryngology</a:t>
            </a:r>
            <a:endParaRPr lang="en-US" sz="1450" dirty="0"/>
          </a:p>
        </p:txBody>
      </p:sp>
      <p:sp>
        <p:nvSpPr>
          <p:cNvPr id="29" name="Text 26"/>
          <p:cNvSpPr txBox="1"/>
          <p:nvPr/>
        </p:nvSpPr>
        <p:spPr>
          <a:xfrm>
            <a:off x="8503920" y="2889504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 and head and neck surgery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8046720" y="3310128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C256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09</a:t>
            </a:r>
            <a:endParaRPr lang="en-US" sz="1500" dirty="0"/>
          </a:p>
        </p:txBody>
      </p:sp>
      <p:sp>
        <p:nvSpPr>
          <p:cNvPr id="31" name="Text 28"/>
          <p:cNvSpPr txBox="1"/>
          <p:nvPr/>
        </p:nvSpPr>
        <p:spPr>
          <a:xfrm>
            <a:off x="8503920" y="3291840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Orthopaedics and Traumatology</a:t>
            </a:r>
            <a:endParaRPr lang="en-US" sz="1450" dirty="0"/>
          </a:p>
        </p:txBody>
      </p:sp>
      <p:sp>
        <p:nvSpPr>
          <p:cNvPr id="32" name="Text 29"/>
          <p:cNvSpPr txBox="1"/>
          <p:nvPr/>
        </p:nvSpPr>
        <p:spPr>
          <a:xfrm>
            <a:off x="8503920" y="3621024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Comprehensive musculoskeletal surgery</a:t>
            </a:r>
            <a:endParaRPr lang="en-US" sz="1200" dirty="0"/>
          </a:p>
        </p:txBody>
      </p:sp>
      <p:sp>
        <p:nvSpPr>
          <p:cNvPr id="33" name="Text 30"/>
          <p:cNvSpPr txBox="1"/>
          <p:nvPr/>
        </p:nvSpPr>
        <p:spPr>
          <a:xfrm>
            <a:off x="8046720" y="4041648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C256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1500" dirty="0"/>
          </a:p>
        </p:txBody>
      </p:sp>
      <p:sp>
        <p:nvSpPr>
          <p:cNvPr id="34" name="Text 31"/>
          <p:cNvSpPr txBox="1"/>
          <p:nvPr/>
        </p:nvSpPr>
        <p:spPr>
          <a:xfrm>
            <a:off x="8503920" y="4023360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Plastic, Reconstructive and Aesthetic Surgery</a:t>
            </a:r>
            <a:endParaRPr lang="en-US" sz="1350" dirty="0"/>
          </a:p>
        </p:txBody>
      </p:sp>
      <p:sp>
        <p:nvSpPr>
          <p:cNvPr id="35" name="Text 32"/>
          <p:cNvSpPr txBox="1"/>
          <p:nvPr/>
        </p:nvSpPr>
        <p:spPr>
          <a:xfrm>
            <a:off x="8503920" y="4352544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reconstruction and microsurgery</a:t>
            </a:r>
            <a:endParaRPr lang="en-US" sz="1200" dirty="0"/>
          </a:p>
        </p:txBody>
      </p:sp>
      <p:sp>
        <p:nvSpPr>
          <p:cNvPr id="36" name="Text 33"/>
          <p:cNvSpPr txBox="1"/>
          <p:nvPr/>
        </p:nvSpPr>
        <p:spPr>
          <a:xfrm>
            <a:off x="8046720" y="4773168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C256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1500" dirty="0"/>
          </a:p>
        </p:txBody>
      </p:sp>
      <p:sp>
        <p:nvSpPr>
          <p:cNvPr id="37" name="Text 34"/>
          <p:cNvSpPr txBox="1"/>
          <p:nvPr/>
        </p:nvSpPr>
        <p:spPr>
          <a:xfrm>
            <a:off x="8503920" y="4754880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Radiology</a:t>
            </a:r>
            <a:endParaRPr lang="en-US" sz="1450" dirty="0"/>
          </a:p>
        </p:txBody>
      </p:sp>
      <p:sp>
        <p:nvSpPr>
          <p:cNvPr id="38" name="Text 35"/>
          <p:cNvSpPr txBox="1"/>
          <p:nvPr/>
        </p:nvSpPr>
        <p:spPr>
          <a:xfrm>
            <a:off x="8503920" y="5084064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medical imaging and diagnosis</a:t>
            </a:r>
            <a:endParaRPr lang="en-US" sz="1200" dirty="0"/>
          </a:p>
        </p:txBody>
      </p:sp>
      <p:sp>
        <p:nvSpPr>
          <p:cNvPr id="39" name="Shape 36"/>
          <p:cNvSpPr/>
          <p:nvPr/>
        </p:nvSpPr>
        <p:spPr>
          <a:xfrm>
            <a:off x="8046720" y="5431536"/>
            <a:ext cx="3593592" cy="768096"/>
          </a:xfrm>
          <a:prstGeom prst="roundRect">
            <a:avLst>
              <a:gd name="adj" fmla="val 14286"/>
            </a:avLst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40" name="Text 37"/>
          <p:cNvSpPr txBox="1"/>
          <p:nvPr/>
        </p:nvSpPr>
        <p:spPr>
          <a:xfrm>
            <a:off x="8247888" y="5449824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3000" dirty="0"/>
          </a:p>
        </p:txBody>
      </p:sp>
      <p:sp>
        <p:nvSpPr>
          <p:cNvPr id="41" name="Text 38"/>
          <p:cNvSpPr txBox="1"/>
          <p:nvPr/>
        </p:nvSpPr>
        <p:spPr>
          <a:xfrm>
            <a:off x="8915400" y="5504688"/>
            <a:ext cx="2606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accredited residency programmes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Scientific output (2024-2026)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44752"/>
            <a:ext cx="6949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Articles by year and division</a:t>
            </a:r>
            <a:endParaRPr lang="en-US" sz="1400" dirty="0"/>
          </a:p>
        </p:txBody>
      </p:sp>
      <p:graphicFrame>
        <p:nvGraphicFramePr>
          <p:cNvPr id="5" name="Chart 0" descr="Articles by year and division"/>
          <p:cNvGraphicFramePr/>
          <p:nvPr/>
        </p:nvGraphicFramePr>
        <p:xfrm>
          <a:off x="411480" y="1783080"/>
          <a:ext cx="7223760" cy="41605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8001000" y="1554480"/>
            <a:ext cx="3639312" cy="1261872"/>
          </a:xfrm>
          <a:prstGeom prst="roundRect">
            <a:avLst>
              <a:gd name="adj" fmla="val 8696"/>
            </a:avLst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275320" y="1682496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1,243</a:t>
            </a:r>
            <a:endParaRPr lang="en-US" sz="3400" dirty="0"/>
          </a:p>
        </p:txBody>
      </p:sp>
      <p:sp>
        <p:nvSpPr>
          <p:cNvPr id="8" name="Text 5"/>
          <p:cNvSpPr txBox="1"/>
          <p:nvPr/>
        </p:nvSpPr>
        <p:spPr>
          <a:xfrm>
            <a:off x="8275320" y="2249424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articles (2024-2026)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8001000" y="2999232"/>
            <a:ext cx="3639312" cy="1261872"/>
          </a:xfrm>
          <a:prstGeom prst="roundRect">
            <a:avLst>
              <a:gd name="adj" fmla="val 8696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275320" y="3127248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805</a:t>
            </a:r>
            <a:endParaRPr lang="en-US" sz="3400" dirty="0"/>
          </a:p>
        </p:txBody>
      </p:sp>
      <p:sp>
        <p:nvSpPr>
          <p:cNvPr id="11" name="Text 8"/>
          <p:cNvSpPr txBox="1"/>
          <p:nvPr/>
        </p:nvSpPr>
        <p:spPr>
          <a:xfrm>
            <a:off x="8275320" y="3694176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indexed in SCI, SCI-E or SSCI (65%)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8001000" y="4443984"/>
            <a:ext cx="3639312" cy="1261872"/>
          </a:xfrm>
          <a:prstGeom prst="roundRect">
            <a:avLst>
              <a:gd name="adj" fmla="val 8696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275320" y="4572000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</a:t>
            </a:r>
            <a:endParaRPr lang="en-US" sz="3400" dirty="0"/>
          </a:p>
        </p:txBody>
      </p:sp>
      <p:sp>
        <p:nvSpPr>
          <p:cNvPr id="14" name="Text 11"/>
          <p:cNvSpPr txBox="1"/>
          <p:nvPr/>
        </p:nvSpPr>
        <p:spPr>
          <a:xfrm>
            <a:off x="8275320" y="513892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projects, 42 of them international</a:t>
            </a:r>
            <a:endParaRPr lang="en-US" sz="135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605332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i="1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2026 data as of October 2026. Source: faculty publication and project records.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HEALTHCARE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Mersin University Hospital</a:t>
            </a:r>
            <a:endParaRPr lang="en-US" sz="2800" dirty="0"/>
          </a:p>
        </p:txBody>
      </p:sp>
      <p:pic>
        <p:nvPicPr>
          <p:cNvPr id="4" name="Image 0" descr="Mersin University Hospita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481328"/>
            <a:ext cx="5715000" cy="2514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48640" y="1481328"/>
            <a:ext cx="5715000" cy="2514600"/>
          </a:xfrm>
          <a:prstGeom prst="rect">
            <a:avLst/>
          </a:prstGeom>
          <a:ln w="9525">
            <a:solidFill>
              <a:srgbClr val="D5DAE5"/>
            </a:solidFill>
            <a:prstDash val="solid"/>
          </a:ln>
        </p:spPr>
      </p:sp>
      <p:pic>
        <p:nvPicPr>
          <p:cNvPr id="6" name="Image 1" descr="Intensive care uni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504" y="1481328"/>
            <a:ext cx="2633472" cy="2514600"/>
          </a:xfrm>
          <a:prstGeom prst="rect">
            <a:avLst/>
          </a:prstGeom>
        </p:spPr>
      </p:pic>
      <p:pic>
        <p:nvPicPr>
          <p:cNvPr id="7" name="Image 2" descr="Radiotherapy uni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6840" y="1481328"/>
            <a:ext cx="2633472" cy="2514600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548640" y="4224528"/>
            <a:ext cx="26334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C256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840</a:t>
            </a:r>
            <a:endParaRPr lang="en-US" sz="3600" dirty="0"/>
          </a:p>
        </p:txBody>
      </p:sp>
      <p:sp>
        <p:nvSpPr>
          <p:cNvPr id="9" name="Text 4"/>
          <p:cNvSpPr txBox="1"/>
          <p:nvPr/>
        </p:nvSpPr>
        <p:spPr>
          <a:xfrm>
            <a:off x="548640" y="4919472"/>
            <a:ext cx="26334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beds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3383280" y="4224528"/>
            <a:ext cx="26334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2014</a:t>
            </a:r>
            <a:endParaRPr lang="en-US" sz="3600" dirty="0"/>
          </a:p>
        </p:txBody>
      </p:sp>
      <p:sp>
        <p:nvSpPr>
          <p:cNvPr id="11" name="Text 6"/>
          <p:cNvSpPr txBox="1"/>
          <p:nvPr/>
        </p:nvSpPr>
        <p:spPr>
          <a:xfrm>
            <a:off x="3383280" y="4919472"/>
            <a:ext cx="26334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new building on the Çiftlikköy Campus</a:t>
            </a:r>
            <a:endParaRPr lang="en-US" sz="1400" dirty="0"/>
          </a:p>
        </p:txBody>
      </p:sp>
      <p:sp>
        <p:nvSpPr>
          <p:cNvPr id="12" name="Text 7"/>
          <p:cNvSpPr txBox="1"/>
          <p:nvPr/>
        </p:nvSpPr>
        <p:spPr>
          <a:xfrm>
            <a:off x="6217920" y="4224528"/>
            <a:ext cx="26334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110,000</a:t>
            </a:r>
            <a:pPr indent="0" marL="0">
              <a:buNone/>
            </a:pPr>
            <a:r>
              <a:rPr lang="en-US" sz="2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m²</a:t>
            </a:r>
            <a:endParaRPr lang="en-US" sz="3600" dirty="0"/>
          </a:p>
        </p:txBody>
      </p:sp>
      <p:sp>
        <p:nvSpPr>
          <p:cNvPr id="13" name="Text 8"/>
          <p:cNvSpPr txBox="1"/>
          <p:nvPr/>
        </p:nvSpPr>
        <p:spPr>
          <a:xfrm>
            <a:off x="6217920" y="4919472"/>
            <a:ext cx="26334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area</a:t>
            </a:r>
            <a:endParaRPr lang="en-US" sz="1400" dirty="0"/>
          </a:p>
        </p:txBody>
      </p:sp>
      <p:sp>
        <p:nvSpPr>
          <p:cNvPr id="14" name="Text 9"/>
          <p:cNvSpPr txBox="1"/>
          <p:nvPr/>
        </p:nvSpPr>
        <p:spPr>
          <a:xfrm>
            <a:off x="9052560" y="4224528"/>
            <a:ext cx="26334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2020</a:t>
            </a:r>
            <a:endParaRPr lang="en-US" sz="3600" dirty="0"/>
          </a:p>
        </p:txBody>
      </p:sp>
      <p:sp>
        <p:nvSpPr>
          <p:cNvPr id="15" name="Text 10"/>
          <p:cNvSpPr txBox="1"/>
          <p:nvPr/>
        </p:nvSpPr>
        <p:spPr>
          <a:xfrm>
            <a:off x="9052560" y="4919472"/>
            <a:ext cx="26334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Oncology Hospital opened</a:t>
            </a:r>
            <a:endParaRPr lang="en-US" sz="1400" dirty="0"/>
          </a:p>
        </p:txBody>
      </p:sp>
      <p:sp>
        <p:nvSpPr>
          <p:cNvPr id="16" name="Text 11"/>
          <p:cNvSpPr txBox="1"/>
          <p:nvPr/>
        </p:nvSpPr>
        <p:spPr>
          <a:xfrm>
            <a:off x="548640" y="5650992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students receive their clinical training at our hospital, which provides advanced care to Mersin and the region.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PROSPECTIVE STUDENTS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admission rank is rising fast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3749040" cy="4434840"/>
          </a:xfrm>
          <a:prstGeom prst="roundRect">
            <a:avLst>
              <a:gd name="adj" fmla="val 2927"/>
            </a:avLst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810512"/>
            <a:ext cx="3200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11,789</a:t>
            </a:r>
            <a:endParaRPr lang="en-US" sz="5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79192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cut-off rank (2026 YKS)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68680" y="3401568"/>
            <a:ext cx="3108960" cy="0"/>
          </a:xfrm>
          <a:prstGeom prst="line">
            <a:avLst/>
          </a:prstGeom>
          <a:noFill/>
          <a:ln w="12700">
            <a:solidFill>
              <a:srgbClr val="3A4A7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68680" y="3547872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511.76</a:t>
            </a:r>
            <a:endParaRPr lang="en-US" sz="30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096512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score (2026)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2560320" y="3547872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230</a:t>
            </a:r>
            <a:endParaRPr lang="en-US" sz="3000" dirty="0"/>
          </a:p>
        </p:txBody>
      </p:sp>
      <p:sp>
        <p:nvSpPr>
          <p:cNvPr id="11" name="Text 9"/>
          <p:cNvSpPr txBox="1"/>
          <p:nvPr/>
        </p:nvSpPr>
        <p:spPr>
          <a:xfrm>
            <a:off x="2560320" y="4096512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places, all filled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55321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ÖSYM placement results, YÖK Atlas</a:t>
            </a:r>
            <a:endParaRPr lang="en-US" sz="1050" dirty="0"/>
          </a:p>
        </p:txBody>
      </p:sp>
      <p:sp>
        <p:nvSpPr>
          <p:cNvPr id="13" name="Text 11"/>
          <p:cNvSpPr txBox="1"/>
          <p:nvPr/>
        </p:nvSpPr>
        <p:spPr>
          <a:xfrm>
            <a:off x="4709160" y="1600200"/>
            <a:ext cx="6858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Rank of the last admitted student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4709160" y="189280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axis is reversed: a rising line means a better rank.</a:t>
            </a:r>
            <a:endParaRPr lang="en-US" sz="1150" dirty="0"/>
          </a:p>
        </p:txBody>
      </p:sp>
      <p:graphicFrame>
        <p:nvGraphicFramePr>
          <p:cNvPr id="15" name="Chart 0" descr="Rank of the last admitted student"/>
          <p:cNvGraphicFramePr/>
          <p:nvPr/>
        </p:nvGraphicFramePr>
        <p:xfrm>
          <a:off x="4572000" y="2194560"/>
          <a:ext cx="7086600" cy="3154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6" name="Shape 13"/>
          <p:cNvSpPr/>
          <p:nvPr/>
        </p:nvSpPr>
        <p:spPr>
          <a:xfrm>
            <a:off x="4709160" y="5440680"/>
            <a:ext cx="6931152" cy="594360"/>
          </a:xfrm>
          <a:prstGeom prst="roundRect">
            <a:avLst>
              <a:gd name="adj" fmla="val 18462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pic>
        <p:nvPicPr>
          <p:cNvPr id="17" name="Image 0" descr="/home/claude/tanitim/deck/icons/FaChartColumn_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5577840"/>
            <a:ext cx="310896" cy="310896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5349240" y="5440680"/>
            <a:ext cx="6217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rise of 2,821 places in two years: 14,610 (2024) → 11,789 (2026)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ur students at the white coat ceremony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84048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74320" y="6217920"/>
            <a:ext cx="1659636" cy="329184"/>
          </a:xfrm>
          <a:prstGeom prst="roundRect">
            <a:avLst>
              <a:gd name="adj" fmla="val 22222"/>
            </a:avLst>
          </a:prstGeom>
          <a:solidFill>
            <a:srgbClr val="1C2A52">
              <a:alpha val="85000"/>
            </a:srgbClr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4" name="Text 1"/>
          <p:cNvSpPr txBox="1"/>
          <p:nvPr/>
        </p:nvSpPr>
        <p:spPr>
          <a:xfrm>
            <a:off x="384048" y="6217920"/>
            <a:ext cx="14767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 coat ceremony</a:t>
            </a:r>
            <a:endParaRPr lang="en-US" sz="1200" dirty="0"/>
          </a:p>
        </p:txBody>
      </p:sp>
      <p:sp>
        <p:nvSpPr>
          <p:cNvPr id="5" name="Text 0"/>
          <p:cNvSpPr txBox="1"/>
          <p:nvPr>
            <p:ph idx="100" type="body" hasCustomPrompt="1"/>
          </p:nvPr>
        </p:nvSpPr>
        <p:spPr>
          <a:xfrm>
            <a:off x="4343400" y="36576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</a:t>
            </a:r>
            <a:endParaRPr lang="en-US" sz="1200" dirty="0"/>
          </a:p>
        </p:txBody>
      </p:sp>
      <p:sp>
        <p:nvSpPr>
          <p:cNvPr id="6" name="Text 0"/>
          <p:cNvSpPr/>
          <p:nvPr>
            <p:ph idx="101" type="title" hasCustomPrompt="1"/>
          </p:nvPr>
        </p:nvSpPr>
        <p:spPr>
          <a:xfrm>
            <a:off x="4343400" y="640080"/>
            <a:ext cx="6675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students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4343400" y="1508760"/>
            <a:ext cx="3291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C256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1,645</a:t>
            </a:r>
            <a:endParaRPr lang="en-US" sz="7200" dirty="0"/>
          </a:p>
        </p:txBody>
      </p:sp>
      <p:sp>
        <p:nvSpPr>
          <p:cNvPr id="8" name="Text 5"/>
          <p:cNvSpPr txBox="1"/>
          <p:nvPr/>
        </p:nvSpPr>
        <p:spPr>
          <a:xfrm>
            <a:off x="7635240" y="1783080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in our six-year medical programme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4343400" y="2880360"/>
            <a:ext cx="3520440" cy="1554480"/>
          </a:xfrm>
          <a:prstGeom prst="roundRect">
            <a:avLst>
              <a:gd name="adj" fmla="val 705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572000" y="3154680"/>
            <a:ext cx="566928" cy="566928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11" name="Image 1" descr="/home/claude/tanitim/deck/icons/FaUserGraduate_w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3732" y="3296412"/>
            <a:ext cx="283464" cy="28346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303520" y="3081528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230</a:t>
            </a:r>
            <a:endParaRPr lang="en-US" sz="3200" dirty="0"/>
          </a:p>
        </p:txBody>
      </p:sp>
      <p:sp>
        <p:nvSpPr>
          <p:cNvPr id="13" name="Text 9"/>
          <p:cNvSpPr txBox="1"/>
          <p:nvPr/>
        </p:nvSpPr>
        <p:spPr>
          <a:xfrm>
            <a:off x="4572000" y="37947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students (2026 YKS, all places filled)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8046720" y="2880360"/>
            <a:ext cx="3520440" cy="1554480"/>
          </a:xfrm>
          <a:prstGeom prst="roundRect">
            <a:avLst>
              <a:gd name="adj" fmla="val 705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8275320" y="3154680"/>
            <a:ext cx="566928" cy="566928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pic>
        <p:nvPicPr>
          <p:cNvPr id="16" name="Image 2" descr="/home/claude/tanitim/deck/icons/FaEarthEurope_w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7052" y="3296412"/>
            <a:ext cx="283464" cy="283464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9006840" y="3081528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204</a:t>
            </a:r>
            <a:endParaRPr lang="en-US" sz="3200" dirty="0"/>
          </a:p>
        </p:txBody>
      </p:sp>
      <p:sp>
        <p:nvSpPr>
          <p:cNvPr id="18" name="Text 13"/>
          <p:cNvSpPr txBox="1"/>
          <p:nvPr/>
        </p:nvSpPr>
        <p:spPr>
          <a:xfrm>
            <a:off x="8275320" y="37947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students from 27 countries</a:t>
            </a:r>
            <a:endParaRPr lang="en-US" sz="1350" dirty="0"/>
          </a:p>
        </p:txBody>
      </p:sp>
      <p:sp>
        <p:nvSpPr>
          <p:cNvPr id="19" name="Shape 14"/>
          <p:cNvSpPr/>
          <p:nvPr/>
        </p:nvSpPr>
        <p:spPr>
          <a:xfrm>
            <a:off x="4343400" y="4617720"/>
            <a:ext cx="3520440" cy="1554480"/>
          </a:xfrm>
          <a:prstGeom prst="roundRect">
            <a:avLst>
              <a:gd name="adj" fmla="val 705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4572000" y="4892040"/>
            <a:ext cx="566928" cy="566928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21" name="Image 3" descr="/home/claude/tanitim/deck/icons/FaGraduationCap_w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732" y="5033772"/>
            <a:ext cx="283464" cy="283464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5303520" y="4818888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253</a:t>
            </a:r>
            <a:endParaRPr lang="en-US" sz="3200" dirty="0"/>
          </a:p>
        </p:txBody>
      </p:sp>
      <p:sp>
        <p:nvSpPr>
          <p:cNvPr id="23" name="Text 17"/>
          <p:cNvSpPr txBox="1"/>
          <p:nvPr/>
        </p:nvSpPr>
        <p:spPr>
          <a:xfrm>
            <a:off x="4572000" y="55321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physicians (class of 2026)</a:t>
            </a:r>
            <a:endParaRPr lang="en-US" sz="1350" dirty="0"/>
          </a:p>
        </p:txBody>
      </p:sp>
      <p:sp>
        <p:nvSpPr>
          <p:cNvPr id="24" name="Shape 18"/>
          <p:cNvSpPr/>
          <p:nvPr/>
        </p:nvSpPr>
        <p:spPr>
          <a:xfrm>
            <a:off x="8046720" y="4617720"/>
            <a:ext cx="3520440" cy="1554480"/>
          </a:xfrm>
          <a:prstGeom prst="roundRect">
            <a:avLst>
              <a:gd name="adj" fmla="val 705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8275320" y="4892040"/>
            <a:ext cx="566928" cy="566928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pic>
        <p:nvPicPr>
          <p:cNvPr id="26" name="Image 4" descr="/home/claude/tanitim/deck/icons/FaPeopleGroup_w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7052" y="5033772"/>
            <a:ext cx="283464" cy="283464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9006840" y="4818888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3200" dirty="0"/>
          </a:p>
        </p:txBody>
      </p:sp>
      <p:sp>
        <p:nvSpPr>
          <p:cNvPr id="28" name="Text 21"/>
          <p:cNvSpPr txBox="1"/>
          <p:nvPr/>
        </p:nvSpPr>
        <p:spPr>
          <a:xfrm>
            <a:off x="8275320" y="55321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student societies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STUDENTS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204 students from 27 countries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44752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10 countries of our international students</a:t>
            </a:r>
            <a:endParaRPr lang="en-US" sz="1400" dirty="0"/>
          </a:p>
        </p:txBody>
      </p:sp>
      <p:graphicFrame>
        <p:nvGraphicFramePr>
          <p:cNvPr id="5" name="Chart 0" descr="Top 10 countries of our international students"/>
          <p:cNvGraphicFramePr/>
          <p:nvPr/>
        </p:nvGraphicFramePr>
        <p:xfrm>
          <a:off x="411480" y="1755648"/>
          <a:ext cx="6675120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7498080" y="1572768"/>
            <a:ext cx="4142232" cy="1207008"/>
          </a:xfrm>
          <a:prstGeom prst="roundRect">
            <a:avLst>
              <a:gd name="adj" fmla="val 9091"/>
            </a:avLst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772400" y="1682496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79%</a:t>
            </a:r>
            <a:endParaRPr lang="en-US" sz="3200" dirty="0"/>
          </a:p>
        </p:txBody>
      </p:sp>
      <p:sp>
        <p:nvSpPr>
          <p:cNvPr id="8" name="Text 5"/>
          <p:cNvSpPr txBox="1"/>
          <p:nvPr/>
        </p:nvSpPr>
        <p:spPr>
          <a:xfrm>
            <a:off x="7772400" y="2249424"/>
            <a:ext cx="3657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Azerbaijan, Iran and Syria (161 students)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7498080" y="2944368"/>
            <a:ext cx="4142232" cy="1207008"/>
          </a:xfrm>
          <a:prstGeom prst="roundRect">
            <a:avLst>
              <a:gd name="adj" fmla="val 9091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772400" y="3054096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24 → 34</a:t>
            </a:r>
            <a:endParaRPr lang="en-US" sz="3200" dirty="0"/>
          </a:p>
        </p:txBody>
      </p:sp>
      <p:sp>
        <p:nvSpPr>
          <p:cNvPr id="11" name="Text 8"/>
          <p:cNvSpPr txBox="1"/>
          <p:nvPr/>
        </p:nvSpPr>
        <p:spPr>
          <a:xfrm>
            <a:off x="7772400" y="3621024"/>
            <a:ext cx="3657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international students per year (2023-2025)</a:t>
            </a:r>
            <a:endParaRPr lang="en-US" sz="1350" dirty="0"/>
          </a:p>
        </p:txBody>
      </p:sp>
      <p:sp>
        <p:nvSpPr>
          <p:cNvPr id="12" name="Text 9"/>
          <p:cNvSpPr txBox="1"/>
          <p:nvPr/>
        </p:nvSpPr>
        <p:spPr>
          <a:xfrm>
            <a:off x="7498080" y="437083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enrolments</a:t>
            </a:r>
            <a:endParaRPr lang="en-US" sz="1300" dirty="0"/>
          </a:p>
        </p:txBody>
      </p:sp>
      <p:graphicFrame>
        <p:nvGraphicFramePr>
          <p:cNvPr id="13" name="Chart 1" descr="New enrolments"/>
          <p:cNvGraphicFramePr/>
          <p:nvPr/>
        </p:nvGraphicFramePr>
        <p:xfrm>
          <a:off x="7406640" y="4617720"/>
          <a:ext cx="4297680" cy="14630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4" name="Text 10"/>
          <p:cNvSpPr txBox="1"/>
          <p:nvPr/>
        </p:nvSpPr>
        <p:spPr>
          <a:xfrm>
            <a:off x="548640" y="6089904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i="1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of non-Turkish nationality, 2025-2026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COOPERATION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Erasmus and bilateral agreements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514600" cy="1143000"/>
          </a:xfrm>
          <a:prstGeom prst="roundRect">
            <a:avLst>
              <a:gd name="adj" fmla="val 9600"/>
            </a:avLst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04672" y="1691640"/>
            <a:ext cx="21945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  </a:t>
            </a:r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246120" y="1600200"/>
            <a:ext cx="2514600" cy="1143000"/>
          </a:xfrm>
          <a:prstGeom prst="roundRect">
            <a:avLst>
              <a:gd name="adj" fmla="val 9600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502152" y="1691640"/>
            <a:ext cx="21945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  </a:t>
            </a:r>
            <a:pPr indent="0" marL="0">
              <a:buNone/>
            </a:pPr>
            <a:r>
              <a:rPr lang="en-US" sz="16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faculties</a:t>
            </a:r>
            <a:endParaRPr lang="en-US" sz="1400" dirty="0"/>
          </a:p>
        </p:txBody>
      </p:sp>
      <p:pic>
        <p:nvPicPr>
          <p:cNvPr id="8" name="Image 0" descr="/home/claude/tanitim/deck/icons/FaLocationDot_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072384"/>
            <a:ext cx="219456" cy="21945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896112" y="3017520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Italy  </a:t>
            </a:r>
            <a:pPr indent="0" marL="0">
              <a:buNone/>
            </a:pPr>
            <a:r>
              <a:rPr lang="en-US" sz="14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Foggia, Genoa, Naples, Pisa, Sapienza (Rome)</a:t>
            </a:r>
            <a:endParaRPr lang="en-US" sz="1450" dirty="0"/>
          </a:p>
        </p:txBody>
      </p:sp>
      <p:pic>
        <p:nvPicPr>
          <p:cNvPr id="10" name="Image 1" descr="/home/claude/tanitim/deck/icons/FaLocationDot_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575304"/>
            <a:ext cx="219456" cy="219456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896112" y="3520440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Germany  </a:t>
            </a:r>
            <a:pPr indent="0" marL="0">
              <a:buNone/>
            </a:pPr>
            <a:r>
              <a:rPr lang="en-US" sz="14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Giessen</a:t>
            </a:r>
            <a:endParaRPr lang="en-US" sz="1450" dirty="0"/>
          </a:p>
        </p:txBody>
      </p:sp>
      <p:pic>
        <p:nvPicPr>
          <p:cNvPr id="12" name="Image 2" descr="/home/claude/tanitim/deck/icons/FaLocationDot_o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4078224"/>
            <a:ext cx="219456" cy="219456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96112" y="4023360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Russia  </a:t>
            </a:r>
            <a:pPr indent="0" marL="0">
              <a:buNone/>
            </a:pPr>
            <a:r>
              <a:rPr lang="en-US" sz="14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Tyumen</a:t>
            </a:r>
            <a:endParaRPr lang="en-US" sz="1450" dirty="0"/>
          </a:p>
        </p:txBody>
      </p:sp>
      <p:pic>
        <p:nvPicPr>
          <p:cNvPr id="14" name="Image 3" descr="/home/claude/tanitim/deck/icons/FaLocationDot_o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4581144"/>
            <a:ext cx="219456" cy="219456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896112" y="4526280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Bulgaria  </a:t>
            </a:r>
            <a:pPr indent="0" marL="0">
              <a:buNone/>
            </a:pPr>
            <a:r>
              <a:rPr lang="en-US" sz="14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Trakia</a:t>
            </a:r>
            <a:endParaRPr lang="en-US" sz="1450" dirty="0"/>
          </a:p>
        </p:txBody>
      </p:sp>
      <p:pic>
        <p:nvPicPr>
          <p:cNvPr id="16" name="Image 4" descr="/home/claude/tanitim/deck/icons/FaLocationDot_o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5084064"/>
            <a:ext cx="219456" cy="219456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896112" y="5029200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Tajikistan  </a:t>
            </a:r>
            <a:pPr indent="0" marL="0">
              <a:buNone/>
            </a:pPr>
            <a:r>
              <a:rPr lang="en-US" sz="14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Avicenna</a:t>
            </a:r>
            <a:endParaRPr lang="en-US" sz="1450" dirty="0"/>
          </a:p>
        </p:txBody>
      </p:sp>
      <p:pic>
        <p:nvPicPr>
          <p:cNvPr id="18" name="Image 5" descr="/home/claude/tanitim/deck/icons/FaLocationDot_o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5586984"/>
            <a:ext cx="219456" cy="219456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896112" y="5532120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Romania  </a:t>
            </a:r>
            <a:pPr indent="0" marL="0">
              <a:buNone/>
            </a:pPr>
            <a:r>
              <a:rPr lang="en-US" sz="14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Galați</a:t>
            </a:r>
            <a:endParaRPr lang="en-US" sz="1450" dirty="0"/>
          </a:p>
        </p:txBody>
      </p:sp>
      <p:sp>
        <p:nvSpPr>
          <p:cNvPr id="20" name="Text 12"/>
          <p:cNvSpPr txBox="1"/>
          <p:nvPr/>
        </p:nvSpPr>
        <p:spPr>
          <a:xfrm>
            <a:off x="6263640" y="1600200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Erasmus student mobility</a:t>
            </a:r>
            <a:endParaRPr lang="en-US" sz="1400" dirty="0"/>
          </a:p>
        </p:txBody>
      </p:sp>
      <p:graphicFrame>
        <p:nvGraphicFramePr>
          <p:cNvPr id="21" name="Chart 0" descr="Erasmus student mobility"/>
          <p:cNvGraphicFramePr/>
          <p:nvPr/>
        </p:nvGraphicFramePr>
        <p:xfrm>
          <a:off x="6126480" y="1920240"/>
          <a:ext cx="553212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7"/>
          </a:graphicData>
        </a:graphic>
      </p:graphicFrame>
      <p:sp>
        <p:nvSpPr>
          <p:cNvPr id="22" name="Shape 13"/>
          <p:cNvSpPr/>
          <p:nvPr/>
        </p:nvSpPr>
        <p:spPr>
          <a:xfrm>
            <a:off x="6263640" y="5349240"/>
            <a:ext cx="5376672" cy="713232"/>
          </a:xfrm>
          <a:prstGeom prst="roundRect">
            <a:avLst>
              <a:gd name="adj" fmla="val 15385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23" name="Text 14"/>
          <p:cNvSpPr txBox="1"/>
          <p:nvPr/>
        </p:nvSpPr>
        <p:spPr>
          <a:xfrm>
            <a:off x="6492240" y="5349240"/>
            <a:ext cx="5029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three years, 15 outgoing and 12 incoming students; outgoing students rose from 4 to 6 a year.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raduation processi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0" y="0"/>
            <a:ext cx="432785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092440" y="6172200"/>
            <a:ext cx="1815084" cy="329184"/>
          </a:xfrm>
          <a:prstGeom prst="roundRect">
            <a:avLst>
              <a:gd name="adj" fmla="val 22222"/>
            </a:avLst>
          </a:prstGeom>
          <a:solidFill>
            <a:srgbClr val="1C2A52">
              <a:alpha val="85000"/>
            </a:srgbClr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4" name="Text 1"/>
          <p:cNvSpPr txBox="1"/>
          <p:nvPr/>
        </p:nvSpPr>
        <p:spPr>
          <a:xfrm>
            <a:off x="8202168" y="6172200"/>
            <a:ext cx="163220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Graduation procession</a:t>
            </a:r>
            <a:endParaRPr lang="en-US" sz="1200" dirty="0"/>
          </a:p>
        </p:txBody>
      </p:sp>
      <p:sp>
        <p:nvSpPr>
          <p:cNvPr id="5" name="Text 0"/>
          <p:cNvSpPr txBox="1"/>
          <p:nvPr>
            <p:ph idx="100" type="body" hasCustomPrompt="1"/>
          </p:nvPr>
        </p:nvSpPr>
        <p:spPr>
          <a:xfrm>
            <a:off x="548640" y="36576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ACADEMIC ACHIEVEMENT</a:t>
            </a:r>
            <a:endParaRPr lang="en-US" sz="1200" dirty="0"/>
          </a:p>
        </p:txBody>
      </p:sp>
      <p:sp>
        <p:nvSpPr>
          <p:cNvPr id="6" name="Text 0"/>
          <p:cNvSpPr/>
          <p:nvPr>
            <p:ph idx="101" type="title" hasCustomPrompt="1"/>
          </p:nvPr>
        </p:nvSpPr>
        <p:spPr>
          <a:xfrm>
            <a:off x="548640" y="640080"/>
            <a:ext cx="6949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Academic achievement (2025-2026)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3355848" cy="2084832"/>
          </a:xfrm>
          <a:prstGeom prst="roundRect">
            <a:avLst>
              <a:gd name="adj" fmla="val 526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804672" y="1783080"/>
            <a:ext cx="28986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81-84%</a:t>
            </a:r>
            <a:endParaRPr lang="en-US" sz="3600" dirty="0"/>
          </a:p>
        </p:txBody>
      </p:sp>
      <p:sp>
        <p:nvSpPr>
          <p:cNvPr id="9" name="Text 6"/>
          <p:cNvSpPr txBox="1"/>
          <p:nvPr/>
        </p:nvSpPr>
        <p:spPr>
          <a:xfrm>
            <a:off x="804672" y="2496312"/>
            <a:ext cx="28986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 rate in the preclinical years</a:t>
            </a:r>
            <a:endParaRPr lang="en-US" sz="1550" dirty="0"/>
          </a:p>
        </p:txBody>
      </p:sp>
      <p:sp>
        <p:nvSpPr>
          <p:cNvPr id="10" name="Text 7"/>
          <p:cNvSpPr txBox="1"/>
          <p:nvPr/>
        </p:nvSpPr>
        <p:spPr>
          <a:xfrm>
            <a:off x="804672" y="2880360"/>
            <a:ext cx="28986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 1: 81.17% · Year 2: 83.51% · Year 3: 83.02%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087368" y="1600200"/>
            <a:ext cx="3355848" cy="2084832"/>
          </a:xfrm>
          <a:prstGeom prst="roundRect">
            <a:avLst>
              <a:gd name="adj" fmla="val 526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343400" y="1783080"/>
            <a:ext cx="28986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97.19%</a:t>
            </a:r>
            <a:endParaRPr lang="en-US" sz="360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2496312"/>
            <a:ext cx="28986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clerkship success</a:t>
            </a:r>
            <a:endParaRPr lang="en-US" sz="15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2880360"/>
            <a:ext cx="28986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1,779 clerkship enrolments in 8 clinical departments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48640" y="3867912"/>
            <a:ext cx="3355848" cy="2084832"/>
          </a:xfrm>
          <a:prstGeom prst="roundRect">
            <a:avLst>
              <a:gd name="adj" fmla="val 526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804672" y="4050792"/>
            <a:ext cx="28986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 rotations</a:t>
            </a:r>
            <a:endParaRPr lang="en-US" sz="3600" dirty="0"/>
          </a:p>
        </p:txBody>
      </p:sp>
      <p:sp>
        <p:nvSpPr>
          <p:cNvPr id="17" name="Text 14"/>
          <p:cNvSpPr txBox="1"/>
          <p:nvPr/>
        </p:nvSpPr>
        <p:spPr>
          <a:xfrm>
            <a:off x="804672" y="4764024"/>
            <a:ext cx="28986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100% success in Year 5</a:t>
            </a:r>
            <a:endParaRPr lang="en-US" sz="1550" dirty="0"/>
          </a:p>
        </p:txBody>
      </p:sp>
      <p:sp>
        <p:nvSpPr>
          <p:cNvPr id="18" name="Text 15"/>
          <p:cNvSpPr txBox="1"/>
          <p:nvPr/>
        </p:nvSpPr>
        <p:spPr>
          <a:xfrm>
            <a:off x="804672" y="5148072"/>
            <a:ext cx="28986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rotations: 96.82-99.17%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4087368" y="3867912"/>
            <a:ext cx="3355848" cy="2084832"/>
          </a:xfrm>
          <a:prstGeom prst="roundRect">
            <a:avLst>
              <a:gd name="adj" fmla="val 5263"/>
            </a:avLst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4343400" y="4050792"/>
            <a:ext cx="28986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100%</a:t>
            </a:r>
            <a:endParaRPr lang="en-US" sz="3600" dirty="0"/>
          </a:p>
        </p:txBody>
      </p:sp>
      <p:sp>
        <p:nvSpPr>
          <p:cNvPr id="21" name="Text 18"/>
          <p:cNvSpPr txBox="1"/>
          <p:nvPr/>
        </p:nvSpPr>
        <p:spPr>
          <a:xfrm>
            <a:off x="4343400" y="4764024"/>
            <a:ext cx="28986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Internship (Year 6)</a:t>
            </a:r>
            <a:endParaRPr lang="en-US" sz="15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5148072"/>
            <a:ext cx="28986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all 8 rotations, 249-262 interns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858000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FEEDBACK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Satisfaction rises in the clinical years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44752"/>
            <a:ext cx="6949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Overall satisfaction by year of study (%)</a:t>
            </a:r>
            <a:endParaRPr lang="en-US" sz="1400" dirty="0"/>
          </a:p>
        </p:txBody>
      </p:sp>
      <p:graphicFrame>
        <p:nvGraphicFramePr>
          <p:cNvPr id="5" name="Chart 0" descr="Overall satisfaction by year of study (%)"/>
          <p:cNvGraphicFramePr/>
          <p:nvPr/>
        </p:nvGraphicFramePr>
        <p:xfrm>
          <a:off x="411480" y="1783080"/>
          <a:ext cx="7086600" cy="41605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7863840" y="1572768"/>
            <a:ext cx="3776472" cy="1280160"/>
          </a:xfrm>
          <a:prstGeom prst="roundRect">
            <a:avLst>
              <a:gd name="adj" fmla="val 8571"/>
            </a:avLst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138160" y="1700784"/>
            <a:ext cx="3383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86%</a:t>
            </a:r>
            <a:endParaRPr lang="en-US" sz="3200" dirty="0"/>
          </a:p>
        </p:txBody>
      </p:sp>
      <p:sp>
        <p:nvSpPr>
          <p:cNvPr id="8" name="Text 5"/>
          <p:cNvSpPr txBox="1"/>
          <p:nvPr/>
        </p:nvSpPr>
        <p:spPr>
          <a:xfrm>
            <a:off x="8138160" y="22860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overall satisfaction in Year 6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7863840" y="3035808"/>
            <a:ext cx="3776472" cy="1280160"/>
          </a:xfrm>
          <a:prstGeom prst="roundRect">
            <a:avLst>
              <a:gd name="adj" fmla="val 8571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138160" y="3163824"/>
            <a:ext cx="3383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78-86%</a:t>
            </a:r>
            <a:endParaRPr lang="en-US" sz="3200" dirty="0"/>
          </a:p>
        </p:txBody>
      </p:sp>
      <p:sp>
        <p:nvSpPr>
          <p:cNvPr id="11" name="Text 8"/>
          <p:cNvSpPr txBox="1"/>
          <p:nvPr/>
        </p:nvSpPr>
        <p:spPr>
          <a:xfrm>
            <a:off x="8138160" y="37490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satisfaction in the clinical years (4-6)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7863840" y="4498848"/>
            <a:ext cx="3776472" cy="1280160"/>
          </a:xfrm>
          <a:prstGeom prst="roundRect">
            <a:avLst>
              <a:gd name="adj" fmla="val 8571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138160" y="4626864"/>
            <a:ext cx="3383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83-100%</a:t>
            </a:r>
            <a:endParaRPr lang="en-US" sz="3200" dirty="0"/>
          </a:p>
        </p:txBody>
      </p:sp>
      <p:sp>
        <p:nvSpPr>
          <p:cNvPr id="14" name="Text 11"/>
          <p:cNvSpPr txBox="1"/>
          <p:nvPr/>
        </p:nvSpPr>
        <p:spPr>
          <a:xfrm>
            <a:off x="8138160" y="5212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overall satisfaction in Year 5 rotations</a:t>
            </a:r>
            <a:endParaRPr lang="en-US" sz="135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605332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i="1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2025-2026 student satisfaction surveys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CAMPUS LIFE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student societies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572768"/>
            <a:ext cx="3575304" cy="2084832"/>
          </a:xfrm>
          <a:prstGeom prst="roundRect">
            <a:avLst>
              <a:gd name="adj" fmla="val 526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4672" y="1828800"/>
            <a:ext cx="603504" cy="603504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6" name="Image 0" descr="/home/claude/tanitim/deck/icons/FaFlask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5548" y="1979676"/>
            <a:ext cx="301752" cy="301752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54480" y="1938528"/>
            <a:ext cx="23865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Academic and research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804672" y="2487168"/>
            <a:ext cx="31181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Scientific Research Society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804672" y="3035808"/>
            <a:ext cx="3118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Developing research skills, organising congresses and symposia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4306824" y="1572768"/>
            <a:ext cx="3575304" cy="2084832"/>
          </a:xfrm>
          <a:prstGeom prst="roundRect">
            <a:avLst>
              <a:gd name="adj" fmla="val 526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562856" y="1828800"/>
            <a:ext cx="603504" cy="603504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pic>
        <p:nvPicPr>
          <p:cNvPr id="12" name="Image 1" descr="/home/claude/tanitim/deck/icons/FaEarthAmericas_w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3732" y="1979676"/>
            <a:ext cx="301752" cy="301752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312664" y="1938528"/>
            <a:ext cx="23865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and exchange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4562856" y="2487168"/>
            <a:ext cx="31181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TurkMSIC Mersin Local Committee</a:t>
            </a:r>
            <a:endParaRPr lang="en-US" sz="1500" dirty="0"/>
          </a:p>
        </p:txBody>
      </p:sp>
      <p:sp>
        <p:nvSpPr>
          <p:cNvPr id="15" name="Text 11"/>
          <p:cNvSpPr txBox="1"/>
          <p:nvPr/>
        </p:nvSpPr>
        <p:spPr>
          <a:xfrm>
            <a:off x="4562856" y="3035808"/>
            <a:ext cx="3118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exchange, public health and medical education projects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8065008" y="1572768"/>
            <a:ext cx="3575304" cy="2084832"/>
          </a:xfrm>
          <a:prstGeom prst="roundRect">
            <a:avLst>
              <a:gd name="adj" fmla="val 526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8321040" y="1828800"/>
            <a:ext cx="603504" cy="603504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18" name="Image 2" descr="/home/claude/tanitim/deck/icons/FaHandHoldingHeart_w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1916" y="1979676"/>
            <a:ext cx="301752" cy="301752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9070848" y="1938528"/>
            <a:ext cx="23865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responsibility</a:t>
            </a:r>
            <a:endParaRPr lang="en-US" sz="1200" dirty="0"/>
          </a:p>
        </p:txBody>
      </p:sp>
      <p:sp>
        <p:nvSpPr>
          <p:cNvPr id="20" name="Text 15"/>
          <p:cNvSpPr txBox="1"/>
          <p:nvPr/>
        </p:nvSpPr>
        <p:spPr>
          <a:xfrm>
            <a:off x="8321040" y="2487168"/>
            <a:ext cx="31181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Leyla’dan Sonra Society</a:t>
            </a:r>
            <a:endParaRPr lang="en-US" sz="1500" dirty="0"/>
          </a:p>
        </p:txBody>
      </p:sp>
      <p:sp>
        <p:nvSpPr>
          <p:cNvPr id="21" name="Text 16"/>
          <p:cNvSpPr txBox="1"/>
          <p:nvPr/>
        </p:nvSpPr>
        <p:spPr>
          <a:xfrm>
            <a:off x="8321040" y="3035808"/>
            <a:ext cx="3118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Making the wishes of children with cancer or chronic illness come true</a:t>
            </a:r>
            <a:endParaRPr lang="en-US" sz="1250" dirty="0"/>
          </a:p>
        </p:txBody>
      </p:sp>
      <p:sp>
        <p:nvSpPr>
          <p:cNvPr id="22" name="Shape 17"/>
          <p:cNvSpPr/>
          <p:nvPr/>
        </p:nvSpPr>
        <p:spPr>
          <a:xfrm>
            <a:off x="548640" y="3840480"/>
            <a:ext cx="3575304" cy="2084832"/>
          </a:xfrm>
          <a:prstGeom prst="roundRect">
            <a:avLst>
              <a:gd name="adj" fmla="val 526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804672" y="4096512"/>
            <a:ext cx="603504" cy="603504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pic>
        <p:nvPicPr>
          <p:cNvPr id="24" name="Image 3" descr="/home/claude/tanitim/deck/icons/FaDroplet_w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548" y="4247388"/>
            <a:ext cx="301752" cy="301752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1554480" y="4206240"/>
            <a:ext cx="23865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health</a:t>
            </a:r>
            <a:endParaRPr lang="en-US" sz="1200" dirty="0"/>
          </a:p>
        </p:txBody>
      </p:sp>
      <p:sp>
        <p:nvSpPr>
          <p:cNvPr id="26" name="Text 20"/>
          <p:cNvSpPr txBox="1"/>
          <p:nvPr/>
        </p:nvSpPr>
        <p:spPr>
          <a:xfrm>
            <a:off x="804672" y="4754880"/>
            <a:ext cx="31181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Donation Volunteers Society</a:t>
            </a:r>
            <a:endParaRPr lang="en-US" sz="1500" dirty="0"/>
          </a:p>
        </p:txBody>
      </p:sp>
      <p:sp>
        <p:nvSpPr>
          <p:cNvPr id="27" name="Text 21"/>
          <p:cNvSpPr txBox="1"/>
          <p:nvPr/>
        </p:nvSpPr>
        <p:spPr>
          <a:xfrm>
            <a:off x="804672" y="5303520"/>
            <a:ext cx="3118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Raising awareness and running regular blood drives</a:t>
            </a:r>
            <a:endParaRPr lang="en-US" sz="1250" dirty="0"/>
          </a:p>
        </p:txBody>
      </p:sp>
      <p:sp>
        <p:nvSpPr>
          <p:cNvPr id="28" name="Shape 22"/>
          <p:cNvSpPr/>
          <p:nvPr/>
        </p:nvSpPr>
        <p:spPr>
          <a:xfrm>
            <a:off x="4306824" y="3840480"/>
            <a:ext cx="3575304" cy="2084832"/>
          </a:xfrm>
          <a:prstGeom prst="roundRect">
            <a:avLst>
              <a:gd name="adj" fmla="val 526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29" name="Shape 23"/>
          <p:cNvSpPr/>
          <p:nvPr/>
        </p:nvSpPr>
        <p:spPr>
          <a:xfrm>
            <a:off x="4562856" y="4096512"/>
            <a:ext cx="603504" cy="603504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30" name="Image 4" descr="/home/claude/tanitim/deck/icons/FaPalette_w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3732" y="4247388"/>
            <a:ext cx="301752" cy="301752"/>
          </a:xfrm>
          <a:prstGeom prst="rect">
            <a:avLst/>
          </a:prstGeom>
        </p:spPr>
      </p:pic>
      <p:sp>
        <p:nvSpPr>
          <p:cNvPr id="31" name="Text 24"/>
          <p:cNvSpPr txBox="1"/>
          <p:nvPr/>
        </p:nvSpPr>
        <p:spPr>
          <a:xfrm>
            <a:off x="5312664" y="4206240"/>
            <a:ext cx="23865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Culture and arts</a:t>
            </a:r>
            <a:endParaRPr lang="en-US" sz="1200" dirty="0"/>
          </a:p>
        </p:txBody>
      </p:sp>
      <p:sp>
        <p:nvSpPr>
          <p:cNvPr id="32" name="Text 25"/>
          <p:cNvSpPr txBox="1"/>
          <p:nvPr/>
        </p:nvSpPr>
        <p:spPr>
          <a:xfrm>
            <a:off x="4562856" y="4754880"/>
            <a:ext cx="31181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Faculty of Medicine Art Society</a:t>
            </a:r>
            <a:endParaRPr lang="en-US" sz="1500" dirty="0"/>
          </a:p>
        </p:txBody>
      </p:sp>
      <p:sp>
        <p:nvSpPr>
          <p:cNvPr id="33" name="Text 26"/>
          <p:cNvSpPr txBox="1"/>
          <p:nvPr/>
        </p:nvSpPr>
        <p:spPr>
          <a:xfrm>
            <a:off x="4562856" y="5303520"/>
            <a:ext cx="3118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Engaging with the arts through social and artistic events</a:t>
            </a:r>
            <a:endParaRPr lang="en-US" sz="1250" dirty="0"/>
          </a:p>
        </p:txBody>
      </p:sp>
      <p:sp>
        <p:nvSpPr>
          <p:cNvPr id="34" name="Shape 27"/>
          <p:cNvSpPr/>
          <p:nvPr/>
        </p:nvSpPr>
        <p:spPr>
          <a:xfrm>
            <a:off x="8065008" y="3840480"/>
            <a:ext cx="3575304" cy="2084832"/>
          </a:xfrm>
          <a:prstGeom prst="roundRect">
            <a:avLst>
              <a:gd name="adj" fmla="val 526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35" name="Shape 28"/>
          <p:cNvSpPr/>
          <p:nvPr/>
        </p:nvSpPr>
        <p:spPr>
          <a:xfrm>
            <a:off x="8321040" y="4096512"/>
            <a:ext cx="603504" cy="603504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pic>
        <p:nvPicPr>
          <p:cNvPr id="36" name="Image 5" descr="/home/claude/tanitim/deck/icons/FaScroll_w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1916" y="4247388"/>
            <a:ext cx="301752" cy="301752"/>
          </a:xfrm>
          <a:prstGeom prst="rect">
            <a:avLst/>
          </a:prstGeom>
        </p:spPr>
      </p:pic>
      <p:sp>
        <p:nvSpPr>
          <p:cNvPr id="37" name="Text 29"/>
          <p:cNvSpPr txBox="1"/>
          <p:nvPr/>
        </p:nvSpPr>
        <p:spPr>
          <a:xfrm>
            <a:off x="9070848" y="4206240"/>
            <a:ext cx="23865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Ethics and history of medicine</a:t>
            </a:r>
            <a:endParaRPr lang="en-US" sz="1200" dirty="0"/>
          </a:p>
        </p:txBody>
      </p:sp>
      <p:sp>
        <p:nvSpPr>
          <p:cNvPr id="38" name="Text 30"/>
          <p:cNvSpPr txBox="1"/>
          <p:nvPr/>
        </p:nvSpPr>
        <p:spPr>
          <a:xfrm>
            <a:off x="8321040" y="4754880"/>
            <a:ext cx="31181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History of Medicine and Deontology Society</a:t>
            </a:r>
            <a:endParaRPr lang="en-US" sz="1500" dirty="0"/>
          </a:p>
        </p:txBody>
      </p:sp>
      <p:sp>
        <p:nvSpPr>
          <p:cNvPr id="39" name="Text 31"/>
          <p:cNvSpPr txBox="1"/>
          <p:nvPr/>
        </p:nvSpPr>
        <p:spPr>
          <a:xfrm>
            <a:off x="8321040" y="5303520"/>
            <a:ext cx="3118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Readings, panels and talks on medical ethics, deontology and history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CAMPUS LIFE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MEÜFEST 2026: two championships, five podiums</a:t>
            </a:r>
            <a:endParaRPr lang="en-US" sz="2800" dirty="0"/>
          </a:p>
        </p:txBody>
      </p:sp>
      <p:pic>
        <p:nvPicPr>
          <p:cNvPr id="4" name="Image 0" descr="Our teams at the MEÜFEST 2026 trophy ceremony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463040"/>
            <a:ext cx="11094415" cy="23317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48640" y="4005072"/>
            <a:ext cx="2423160" cy="2057400"/>
          </a:xfrm>
          <a:prstGeom prst="roundRect">
            <a:avLst>
              <a:gd name="adj" fmla="val 533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49808" y="4224528"/>
            <a:ext cx="2020824" cy="384048"/>
          </a:xfrm>
          <a:prstGeom prst="roundRect">
            <a:avLst>
              <a:gd name="adj" fmla="val 50000"/>
            </a:avLst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49808" y="4224528"/>
            <a:ext cx="2020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CHAMPIONS</a:t>
            </a:r>
            <a:endParaRPr lang="en-US" sz="1250" dirty="0"/>
          </a:p>
        </p:txBody>
      </p:sp>
      <p:pic>
        <p:nvPicPr>
          <p:cNvPr id="8" name="Image 1" descr="/home/claude/tanitim/deck/icons/FaTrophy_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4809744"/>
            <a:ext cx="310896" cy="310896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170432" y="4754880"/>
            <a:ext cx="1737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Men's football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Men's basketball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3136392" y="4005072"/>
            <a:ext cx="2423160" cy="2057400"/>
          </a:xfrm>
          <a:prstGeom prst="roundRect">
            <a:avLst>
              <a:gd name="adj" fmla="val 533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3337560" y="4224528"/>
            <a:ext cx="2020824" cy="384048"/>
          </a:xfrm>
          <a:prstGeom prst="roundRect">
            <a:avLst>
              <a:gd name="adj" fmla="val 50000"/>
            </a:avLst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3337560" y="4224528"/>
            <a:ext cx="2020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 PLACE</a:t>
            </a:r>
            <a:endParaRPr lang="en-US" sz="1250" dirty="0"/>
          </a:p>
        </p:txBody>
      </p:sp>
      <p:pic>
        <p:nvPicPr>
          <p:cNvPr id="13" name="Image 2" descr="/home/claude/tanitim/deck/icons/FaMedal_o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7560" y="4809744"/>
            <a:ext cx="310896" cy="310896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3758184" y="4754880"/>
            <a:ext cx="1737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Men's volleyball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5724144" y="4005072"/>
            <a:ext cx="2423160" cy="2057400"/>
          </a:xfrm>
          <a:prstGeom prst="roundRect">
            <a:avLst>
              <a:gd name="adj" fmla="val 533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5925312" y="4224528"/>
            <a:ext cx="2020824" cy="384048"/>
          </a:xfrm>
          <a:prstGeom prst="roundRect">
            <a:avLst>
              <a:gd name="adj" fmla="val 50000"/>
            </a:avLst>
          </a:prstGeom>
          <a:solidFill>
            <a:srgbClr val="4F78B0"/>
          </a:solidFill>
          <a:ln w="12700">
            <a:solidFill>
              <a:srgbClr val="4F78B0"/>
            </a:solidFill>
            <a:prstDash val="solid"/>
          </a:ln>
        </p:spPr>
      </p:sp>
      <p:sp>
        <p:nvSpPr>
          <p:cNvPr id="17" name="Text 12"/>
          <p:cNvSpPr txBox="1"/>
          <p:nvPr/>
        </p:nvSpPr>
        <p:spPr>
          <a:xfrm>
            <a:off x="5925312" y="4224528"/>
            <a:ext cx="2020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 PLACE</a:t>
            </a:r>
            <a:endParaRPr lang="en-US" sz="1250" dirty="0"/>
          </a:p>
        </p:txBody>
      </p:sp>
      <p:pic>
        <p:nvPicPr>
          <p:cNvPr id="18" name="Image 3" descr="/home/claude/tanitim/deck/icons/FaMedal_o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5312" y="4809744"/>
            <a:ext cx="310896" cy="310896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6345936" y="4754880"/>
            <a:ext cx="1737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Women's volleyball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Women's basketball</a:t>
            </a:r>
            <a:endParaRPr lang="en-US" sz="1400" dirty="0"/>
          </a:p>
        </p:txBody>
      </p:sp>
      <p:sp>
        <p:nvSpPr>
          <p:cNvPr id="20" name="Shape 14"/>
          <p:cNvSpPr/>
          <p:nvPr/>
        </p:nvSpPr>
        <p:spPr>
          <a:xfrm>
            <a:off x="8330184" y="4005072"/>
            <a:ext cx="3312871" cy="2057400"/>
          </a:xfrm>
          <a:prstGeom prst="roundRect">
            <a:avLst>
              <a:gd name="adj" fmla="val 5333"/>
            </a:avLst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21" name="Image 4" descr="/home/claude/tanitim/deck/icons/FaBookOpenReader_o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6216" y="4224528"/>
            <a:ext cx="420624" cy="420624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9153144" y="4206240"/>
            <a:ext cx="230703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study hall</a:t>
            </a:r>
            <a:endParaRPr lang="en-US" sz="1500" dirty="0"/>
          </a:p>
        </p:txBody>
      </p:sp>
      <p:sp>
        <p:nvSpPr>
          <p:cNvPr id="23" name="Text 16"/>
          <p:cNvSpPr txBox="1"/>
          <p:nvPr/>
        </p:nvSpPr>
        <p:spPr>
          <a:xfrm>
            <a:off x="8586216" y="4709160"/>
            <a:ext cx="2855671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120 </a:t>
            </a:r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seats, open 24/7</a:t>
            </a:r>
            <a:endParaRPr lang="en-US" sz="1400" dirty="0"/>
          </a:p>
        </p:txBody>
      </p:sp>
      <p:sp>
        <p:nvSpPr>
          <p:cNvPr id="24" name="Text 17"/>
          <p:cNvSpPr txBox="1"/>
          <p:nvPr/>
        </p:nvSpPr>
        <p:spPr>
          <a:xfrm>
            <a:off x="8586216" y="5257800"/>
            <a:ext cx="2855671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new, well-equipped study hall with security-controlled access in the evening and at night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Scholarships and support (2025-2026)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4206240" cy="1783080"/>
          </a:xfrm>
          <a:prstGeom prst="roundRect">
            <a:avLst>
              <a:gd name="adj" fmla="val 6154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075688"/>
            <a:ext cx="621792" cy="621792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pic>
        <p:nvPicPr>
          <p:cNvPr id="6" name="Image 0" descr="/home/claude/tanitim/deck/icons/FaUtensils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8408" y="2231136"/>
            <a:ext cx="310896" cy="31089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27632" y="2130552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 support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2807208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MÜGEV: regular lunch scholarships for 18 students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3840480"/>
            <a:ext cx="4206240" cy="1783080"/>
          </a:xfrm>
          <a:prstGeom prst="roundRect">
            <a:avLst>
              <a:gd name="adj" fmla="val 6154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822960" y="4133088"/>
            <a:ext cx="621792" cy="621792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11" name="Image 1" descr="/home/claude/tanitim/deck/icons/FaHandHoldingMedical_w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08" y="4288536"/>
            <a:ext cx="310896" cy="310896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627632" y="4187952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 needs support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822960" y="4864608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TESYEV: full support for our student with special needs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4754880" y="2670048"/>
            <a:ext cx="777240" cy="731520"/>
          </a:xfrm>
          <a:prstGeom prst="line">
            <a:avLst/>
          </a:prstGeom>
          <a:noFill/>
          <a:ln w="19050">
            <a:solidFill>
              <a:srgbClr val="D5DAE5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754880" y="4727448"/>
            <a:ext cx="777240" cy="-731520"/>
          </a:xfrm>
          <a:prstGeom prst="line">
            <a:avLst/>
          </a:prstGeom>
          <a:noFill/>
          <a:ln w="19050">
            <a:solidFill>
              <a:srgbClr val="D5DAE5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6812280" y="3607308"/>
            <a:ext cx="274320" cy="0"/>
          </a:xfrm>
          <a:prstGeom prst="line">
            <a:avLst/>
          </a:prstGeom>
          <a:noFill/>
          <a:ln w="19050">
            <a:solidFill>
              <a:srgbClr val="D5DAE5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5440680" y="2898648"/>
            <a:ext cx="1417320" cy="141732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E8731F"/>
            </a:solidFill>
            <a:prstDash val="solid"/>
          </a:ln>
        </p:spPr>
      </p:sp>
      <p:pic>
        <p:nvPicPr>
          <p:cNvPr id="18" name="Image 2" descr="/home/claude/tanitim/deck/icons/FaUserGraduate_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0740" y="3172968"/>
            <a:ext cx="457200" cy="45720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5440680" y="3675888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</a:t>
            </a:r>
            <a:endParaRPr lang="en-US" sz="1400" dirty="0"/>
          </a:p>
        </p:txBody>
      </p:sp>
      <p:sp>
        <p:nvSpPr>
          <p:cNvPr id="20" name="Shape 15"/>
          <p:cNvSpPr/>
          <p:nvPr/>
        </p:nvSpPr>
        <p:spPr>
          <a:xfrm>
            <a:off x="7086600" y="1783080"/>
            <a:ext cx="4553712" cy="3840480"/>
          </a:xfrm>
          <a:prstGeom prst="roundRect">
            <a:avLst>
              <a:gd name="adj" fmla="val 2857"/>
            </a:avLst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21" name="Text 16"/>
          <p:cNvSpPr txBox="1"/>
          <p:nvPr/>
        </p:nvSpPr>
        <p:spPr>
          <a:xfrm>
            <a:off x="7360920" y="1965960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E87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society and institutional support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7360920" y="2606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 bodies</a:t>
            </a:r>
            <a:endParaRPr lang="en-US" sz="1250" dirty="0"/>
          </a:p>
        </p:txBody>
      </p:sp>
      <p:sp>
        <p:nvSpPr>
          <p:cNvPr id="23" name="Text 18"/>
          <p:cNvSpPr txBox="1"/>
          <p:nvPr/>
        </p:nvSpPr>
        <p:spPr>
          <a:xfrm>
            <a:off x="7360920" y="2871216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TTB, KAHEV and the Chamber of Commerce</a:t>
            </a:r>
            <a:endParaRPr lang="en-US" sz="1350" dirty="0"/>
          </a:p>
        </p:txBody>
      </p:sp>
      <p:sp>
        <p:nvSpPr>
          <p:cNvPr id="24" name="Text 19"/>
          <p:cNvSpPr txBox="1"/>
          <p:nvPr/>
        </p:nvSpPr>
        <p:spPr>
          <a:xfrm>
            <a:off x="7360920" y="333756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government</a:t>
            </a:r>
            <a:endParaRPr lang="en-US" sz="1250" dirty="0"/>
          </a:p>
        </p:txBody>
      </p:sp>
      <p:sp>
        <p:nvSpPr>
          <p:cNvPr id="25" name="Text 20"/>
          <p:cNvSpPr txBox="1"/>
          <p:nvPr/>
        </p:nvSpPr>
        <p:spPr>
          <a:xfrm>
            <a:off x="7360920" y="3602736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Metropolitan Municipality</a:t>
            </a:r>
            <a:endParaRPr lang="en-US" sz="1350" dirty="0"/>
          </a:p>
        </p:txBody>
      </p:sp>
      <p:sp>
        <p:nvSpPr>
          <p:cNvPr id="26" name="Text 21"/>
          <p:cNvSpPr txBox="1"/>
          <p:nvPr/>
        </p:nvSpPr>
        <p:spPr>
          <a:xfrm>
            <a:off x="7360920" y="406908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 foundations</a:t>
            </a:r>
            <a:endParaRPr lang="en-US" sz="1250" dirty="0"/>
          </a:p>
        </p:txBody>
      </p:sp>
      <p:sp>
        <p:nvSpPr>
          <p:cNvPr id="27" name="Text 22"/>
          <p:cNvSpPr txBox="1"/>
          <p:nvPr/>
        </p:nvSpPr>
        <p:spPr>
          <a:xfrm>
            <a:off x="7360920" y="4334256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Turkish Kidney Foundation, Turkish Cardiology Foundation</a:t>
            </a:r>
            <a:endParaRPr lang="en-US" sz="1350" dirty="0"/>
          </a:p>
        </p:txBody>
      </p:sp>
      <p:sp>
        <p:nvSpPr>
          <p:cNvPr id="28" name="Text 23"/>
          <p:cNvSpPr txBox="1"/>
          <p:nvPr/>
        </p:nvSpPr>
        <p:spPr>
          <a:xfrm>
            <a:off x="7360920" y="480060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clubs</a:t>
            </a:r>
            <a:endParaRPr lang="en-US" sz="1250" dirty="0"/>
          </a:p>
        </p:txBody>
      </p:sp>
      <p:sp>
        <p:nvSpPr>
          <p:cNvPr id="29" name="Text 24"/>
          <p:cNvSpPr txBox="1"/>
          <p:nvPr/>
        </p:nvSpPr>
        <p:spPr>
          <a:xfrm>
            <a:off x="7360920" y="5065776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Lions and Rotary clubs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US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social media accounts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2615184" cy="1481328"/>
          </a:xfrm>
          <a:prstGeom prst="roundRect">
            <a:avLst>
              <a:gd name="adj" fmla="val 7407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874520"/>
            <a:ext cx="566928" cy="566928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6" name="Image 0" descr="Instagram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8972" y="2016252"/>
            <a:ext cx="283464" cy="28346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81328" y="1920240"/>
            <a:ext cx="15636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Instagram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2560320"/>
            <a:ext cx="2249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u="sng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Instagram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@meutipfakultesi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3319272" y="1645920"/>
            <a:ext cx="2615184" cy="1481328"/>
          </a:xfrm>
          <a:prstGeom prst="roundRect">
            <a:avLst>
              <a:gd name="adj" fmla="val 7407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547872" y="1874520"/>
            <a:ext cx="566928" cy="566928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11" name="Image 1" descr="X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9604" y="2016252"/>
            <a:ext cx="283464" cy="28346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251960" y="1920240"/>
            <a:ext cx="15636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3547872" y="2560320"/>
            <a:ext cx="2249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u="sng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X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@meutipfakultesi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6089904" y="1645920"/>
            <a:ext cx="2615184" cy="1481328"/>
          </a:xfrm>
          <a:prstGeom prst="roundRect">
            <a:avLst>
              <a:gd name="adj" fmla="val 7407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6318504" y="1874520"/>
            <a:ext cx="566928" cy="566928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16" name="Image 2" descr="Facebook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236" y="2016252"/>
            <a:ext cx="283464" cy="283464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7022592" y="1920240"/>
            <a:ext cx="15636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Facebook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6318504" y="2560320"/>
            <a:ext cx="2249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u="sng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Facebook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MEÜ Tıp Fakültesi</a:t>
            </a:r>
            <a:endParaRPr lang="en-US" sz="1350" dirty="0"/>
          </a:p>
        </p:txBody>
      </p:sp>
      <p:sp>
        <p:nvSpPr>
          <p:cNvPr id="19" name="Shape 14"/>
          <p:cNvSpPr/>
          <p:nvPr/>
        </p:nvSpPr>
        <p:spPr>
          <a:xfrm>
            <a:off x="548640" y="3310128"/>
            <a:ext cx="2615184" cy="1481328"/>
          </a:xfrm>
          <a:prstGeom prst="roundRect">
            <a:avLst>
              <a:gd name="adj" fmla="val 7407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777240" y="3538728"/>
            <a:ext cx="566928" cy="566928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21" name="Image 3" descr="YouTube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8972" y="3680460"/>
            <a:ext cx="283464" cy="283464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481328" y="3584448"/>
            <a:ext cx="15636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YouTube</a:t>
            </a:r>
            <a:endParaRPr lang="en-US" sz="1600" dirty="0"/>
          </a:p>
        </p:txBody>
      </p:sp>
      <p:sp>
        <p:nvSpPr>
          <p:cNvPr id="23" name="Text 17"/>
          <p:cNvSpPr txBox="1"/>
          <p:nvPr/>
        </p:nvSpPr>
        <p:spPr>
          <a:xfrm>
            <a:off x="777240" y="4224528"/>
            <a:ext cx="2249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u="sng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invalidUrl="" action="" tgtFrame="" tooltip="YouTube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@meutipfakultesi</a:t>
            </a:r>
            <a:endParaRPr lang="en-US" sz="1350" dirty="0"/>
          </a:p>
        </p:txBody>
      </p:sp>
      <p:sp>
        <p:nvSpPr>
          <p:cNvPr id="24" name="Shape 18"/>
          <p:cNvSpPr/>
          <p:nvPr/>
        </p:nvSpPr>
        <p:spPr>
          <a:xfrm>
            <a:off x="3319272" y="3310128"/>
            <a:ext cx="2615184" cy="1481328"/>
          </a:xfrm>
          <a:prstGeom prst="roundRect">
            <a:avLst>
              <a:gd name="adj" fmla="val 7407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3547872" y="3538728"/>
            <a:ext cx="566928" cy="566928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26" name="Image 4" descr="LinkedIn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89604" y="3680460"/>
            <a:ext cx="283464" cy="283464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251960" y="3584448"/>
            <a:ext cx="15636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LinkedIn</a:t>
            </a:r>
            <a:endParaRPr lang="en-US" sz="1600" dirty="0"/>
          </a:p>
        </p:txBody>
      </p:sp>
      <p:sp>
        <p:nvSpPr>
          <p:cNvPr id="28" name="Text 21"/>
          <p:cNvSpPr txBox="1"/>
          <p:nvPr/>
        </p:nvSpPr>
        <p:spPr>
          <a:xfrm>
            <a:off x="3547872" y="4224528"/>
            <a:ext cx="2249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u="sng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invalidUrl="" action="" tgtFrame="" tooltip="LinkedI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meutipfakultesi</a:t>
            </a:r>
            <a:endParaRPr lang="en-US" sz="1350" dirty="0"/>
          </a:p>
        </p:txBody>
      </p:sp>
      <p:sp>
        <p:nvSpPr>
          <p:cNvPr id="29" name="Shape 22"/>
          <p:cNvSpPr/>
          <p:nvPr/>
        </p:nvSpPr>
        <p:spPr>
          <a:xfrm>
            <a:off x="6089904" y="3310128"/>
            <a:ext cx="2615184" cy="1481328"/>
          </a:xfrm>
          <a:prstGeom prst="roundRect">
            <a:avLst>
              <a:gd name="adj" fmla="val 7407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6318504" y="3538728"/>
            <a:ext cx="566928" cy="566928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31" name="Text 24"/>
          <p:cNvSpPr txBox="1"/>
          <p:nvPr/>
        </p:nvSpPr>
        <p:spPr>
          <a:xfrm>
            <a:off x="6318504" y="353872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endParaRPr lang="en-US" sz="2200" dirty="0"/>
          </a:p>
        </p:txBody>
      </p:sp>
      <p:sp>
        <p:nvSpPr>
          <p:cNvPr id="32" name="Text 25"/>
          <p:cNvSpPr txBox="1"/>
          <p:nvPr/>
        </p:nvSpPr>
        <p:spPr>
          <a:xfrm>
            <a:off x="7022592" y="3584448"/>
            <a:ext cx="15636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NSosyal</a:t>
            </a:r>
            <a:endParaRPr lang="en-US" sz="1600" dirty="0"/>
          </a:p>
        </p:txBody>
      </p:sp>
      <p:sp>
        <p:nvSpPr>
          <p:cNvPr id="33" name="Text 26"/>
          <p:cNvSpPr txBox="1"/>
          <p:nvPr/>
        </p:nvSpPr>
        <p:spPr>
          <a:xfrm>
            <a:off x="6318504" y="4224528"/>
            <a:ext cx="2249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u="sng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invalidUrl="" action="" tgtFrame="" tooltip="NSosyal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@meutipfakultesi</a:t>
            </a:r>
            <a:endParaRPr lang="en-US" sz="1350" dirty="0"/>
          </a:p>
        </p:txBody>
      </p:sp>
      <p:sp>
        <p:nvSpPr>
          <p:cNvPr id="34" name="Shape 27"/>
          <p:cNvSpPr/>
          <p:nvPr/>
        </p:nvSpPr>
        <p:spPr>
          <a:xfrm>
            <a:off x="9098280" y="1645920"/>
            <a:ext cx="2544775" cy="3145536"/>
          </a:xfrm>
          <a:prstGeom prst="roundRect">
            <a:avLst>
              <a:gd name="adj" fmla="val 4312"/>
            </a:avLst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35" name="Shape 28"/>
          <p:cNvSpPr/>
          <p:nvPr/>
        </p:nvSpPr>
        <p:spPr>
          <a:xfrm>
            <a:off x="9479128" y="1874520"/>
            <a:ext cx="178308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6" name="Image 5" descr="Our website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24848" y="1920240"/>
            <a:ext cx="1691640" cy="1691640"/>
          </a:xfrm>
          <a:prstGeom prst="rect">
            <a:avLst/>
          </a:prstGeom>
        </p:spPr>
      </p:pic>
      <p:sp>
        <p:nvSpPr>
          <p:cNvPr id="37" name="Text 29"/>
          <p:cNvSpPr txBox="1"/>
          <p:nvPr/>
        </p:nvSpPr>
        <p:spPr>
          <a:xfrm>
            <a:off x="9281160" y="3840480"/>
            <a:ext cx="217901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87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website</a:t>
            </a:r>
            <a:endParaRPr lang="en-US" sz="1500" dirty="0"/>
          </a:p>
        </p:txBody>
      </p:sp>
      <p:sp>
        <p:nvSpPr>
          <p:cNvPr id="38" name="Text 30"/>
          <p:cNvSpPr txBox="1"/>
          <p:nvPr/>
        </p:nvSpPr>
        <p:spPr>
          <a:xfrm>
            <a:off x="9281160" y="4187952"/>
            <a:ext cx="21790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the code with your phone camera</a:t>
            </a:r>
            <a:endParaRPr lang="en-US" sz="1200" dirty="0"/>
          </a:p>
        </p:txBody>
      </p:sp>
      <p:pic>
        <p:nvPicPr>
          <p:cNvPr id="39" name="Image 6" descr="/home/claude/tanitim/deck/icons/FaLink_o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8640" y="5120640"/>
            <a:ext cx="274320" cy="274320"/>
          </a:xfrm>
          <a:prstGeom prst="rect">
            <a:avLst/>
          </a:prstGeom>
        </p:spPr>
      </p:pic>
      <p:sp>
        <p:nvSpPr>
          <p:cNvPr id="40" name="Text 31"/>
          <p:cNvSpPr txBox="1"/>
          <p:nvPr/>
        </p:nvSpPr>
        <p:spPr>
          <a:xfrm>
            <a:off x="932688" y="507492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website: </a:t>
            </a:r>
            <a:pPr indent="0" marL="0">
              <a:buNone/>
            </a:pPr>
            <a:r>
              <a:rPr lang="en-US" sz="1500" b="1" u="sng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www2.mersin.edu.tr/en/academic/faculty-of-medicine</a:t>
            </a:r>
            <a:endParaRPr lang="en-US" sz="1500" dirty="0"/>
          </a:p>
        </p:txBody>
      </p:sp>
      <p:sp>
        <p:nvSpPr>
          <p:cNvPr id="41" name="Text 32"/>
          <p:cNvSpPr txBox="1"/>
          <p:nvPr/>
        </p:nvSpPr>
        <p:spPr>
          <a:xfrm>
            <a:off x="548640" y="562356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our official accounts for announcements, events and news.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ur graduates throwing their caps at the 2026 graduation ceremony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2A52">
              <a:alpha val="90000"/>
            </a:srgbClr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4" name="Image 1" descr="/home/claude/tanitim/deck/img/grad_navy_b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6000"/>
            <a:ext cx="12191695" cy="45720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5528920" y="685800"/>
            <a:ext cx="1133856" cy="113385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6" name="Image 2" descr="Mersin Üniversitesi Tıp Fakültesi amblemi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1216" y="768096"/>
            <a:ext cx="969264" cy="941832"/>
          </a:xfrm>
          <a:prstGeom prst="rect">
            <a:avLst/>
          </a:prstGeom>
        </p:spPr>
      </p:pic>
      <p:sp>
        <p:nvSpPr>
          <p:cNvPr id="7" name="Text 2"/>
          <p:cNvSpPr txBox="1"/>
          <p:nvPr/>
        </p:nvSpPr>
        <p:spPr>
          <a:xfrm>
            <a:off x="914400" y="2148840"/>
            <a:ext cx="103628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spc="300" kern="0" dirty="0">
                <a:solidFill>
                  <a:srgbClr val="E87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MERSIN UNIVERSITY FACULTY OF MEDICINE</a:t>
            </a:r>
            <a:endParaRPr lang="en-US" sz="1700" dirty="0"/>
          </a:p>
        </p:txBody>
      </p:sp>
      <p:sp>
        <p:nvSpPr>
          <p:cNvPr id="8" name="Text 0"/>
          <p:cNvSpPr/>
          <p:nvPr>
            <p:ph idx="100" type="title" hasCustomPrompt="1"/>
          </p:nvPr>
        </p:nvSpPr>
        <p:spPr>
          <a:xfrm>
            <a:off x="914400" y="2560320"/>
            <a:ext cx="1036289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welcomes you to the family</a:t>
            </a:r>
            <a:endParaRPr lang="en-US" sz="5000" dirty="0"/>
          </a:p>
        </p:txBody>
      </p:sp>
      <p:sp>
        <p:nvSpPr>
          <p:cNvPr id="9" name="Text 4"/>
          <p:cNvSpPr txBox="1"/>
          <p:nvPr/>
        </p:nvSpPr>
        <p:spPr>
          <a:xfrm>
            <a:off x="1371600" y="3794760"/>
            <a:ext cx="94484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“Entrust me to Turkish physicians.”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1371600" y="4315968"/>
            <a:ext cx="94484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Mustafa Kemal Atatürk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1371600" y="5257800"/>
            <a:ext cx="94484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EUTF 2026">
  <a:themeElements>
    <a:clrScheme name="MEUTF 2026">
      <a:dk1>
        <a:srgbClr val="1F2533"/>
      </a:dk1>
      <a:lt1>
        <a:srgbClr val="FFFFFF"/>
      </a:lt1>
      <a:dk2>
        <a:srgbClr val="1C2A52"/>
      </a:dk2>
      <a:lt2>
        <a:srgbClr val="EEF1F7"/>
      </a:lt2>
      <a:accent1>
        <a:srgbClr val="E8731F"/>
      </a:accent1>
      <a:accent2>
        <a:srgbClr val="1C2A52"/>
      </a:accent2>
      <a:accent3>
        <a:srgbClr val="4F78B0"/>
      </a:accent3>
      <a:accent4>
        <a:srgbClr val="A9BCD9"/>
      </a:accent4>
      <a:accent5>
        <a:srgbClr val="C2560F"/>
      </a:accent5>
      <a:accent6>
        <a:srgbClr val="5C667A"/>
      </a:accent6>
      <a:hlink>
        <a:srgbClr val="1F5FAF"/>
      </a:hlink>
      <a:folHlink>
        <a:srgbClr val="6A4C9C"/>
      </a:folHlink>
    </a:clrScheme>
    <a:fontScheme name="MEUTF 2026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Mersin Üniversitesi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Mersin University Faculty of Medicine Introduction 2026</dc:title>
  <dc:subject>Faculty introduction</dc:subject>
  <dc:creator>Mersin Üniversitesi Tıp Fakültesi</dc:creator>
  <cp:lastModifiedBy>Mersin Üniversitesi Tıp Fakültesi</cp:lastModifiedBy>
  <cp:revision>1</cp:revision>
  <dcterms:created xsi:type="dcterms:W3CDTF">2026-10-16T09:33:18Z</dcterms:created>
  <dcterms:modified xsi:type="dcterms:W3CDTF">2026-10-16T09:33:18Z</dcterms:modified>
</cp:coreProperties>
</file>