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1" r:id="rId2"/>
    <p:sldId id="277" r:id="rId3"/>
    <p:sldId id="346" r:id="rId4"/>
    <p:sldId id="347" r:id="rId5"/>
    <p:sldId id="348" r:id="rId6"/>
    <p:sldId id="349" r:id="rId7"/>
    <p:sldId id="350" r:id="rId8"/>
    <p:sldId id="284" r:id="rId9"/>
    <p:sldId id="351" r:id="rId10"/>
    <p:sldId id="281" r:id="rId11"/>
    <p:sldId id="352" r:id="rId12"/>
    <p:sldId id="305" r:id="rId13"/>
    <p:sldId id="355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343" r:id="rId22"/>
    <p:sldId id="470" r:id="rId23"/>
    <p:sldId id="471" r:id="rId24"/>
    <p:sldId id="480" r:id="rId25"/>
    <p:sldId id="472" r:id="rId26"/>
    <p:sldId id="478" r:id="rId27"/>
    <p:sldId id="479" r:id="rId28"/>
    <p:sldId id="473" r:id="rId29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854"/>
    <p:restoredTop sz="82956" autoAdjust="0"/>
  </p:normalViewPr>
  <p:slideViewPr>
    <p:cSldViewPr>
      <p:cViewPr varScale="1">
        <p:scale>
          <a:sx n="75" d="100"/>
          <a:sy n="75" d="100"/>
        </p:scale>
        <p:origin x="-22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BDE2E-A164-4AD4-80C3-02A3FD929147}" type="datetimeFigureOut">
              <a:rPr lang="en-GB" smtClean="0"/>
              <a:pPr/>
              <a:t>04/10/2024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6BE11-DFC8-4B83-8086-EF64F19C32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487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6563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71853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4316D-D5CA-461B-8B2B-BCB4D6749D45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86DD-8818-4A66-B624-1D4D6CFA15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3421-A4B6-4E13-84A9-9A24371C4D90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C8A2-D233-4323-982C-2D2B9FFE48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9B0BC-E86A-4C44-97F1-F145ED7EAAFB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2F38-B0A3-4F78-B05C-91D71C9FB6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1B07-2824-45B3-807D-84FE3BC9CD91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19B8A-EAA4-49DF-9694-164F10740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E8C2-5EC3-4B88-9C5A-DAC1462153EF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47C5-3415-41BF-8306-68113913ABC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EA90F-6495-4CE1-A951-09FA8E0CFECC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DFC6-C6BA-4400-83D7-F43E26010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D520E-DA2C-47B5-9137-399D9C40667E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2B00-5E3F-4F15-A442-3E17843DAF1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F5B70-7042-4C01-B7C3-E3FD3AE76D21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D61B-6124-4BEE-9E19-3310BD6650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046C3-4F4F-4B42-B55C-85244B8E08B3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2C1D-6B36-449C-92DF-C2D9477A3A8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E80B-5986-4495-B066-6E7BF9B72B2C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738A-DA43-4565-808A-82B97F9E11E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36CB6-2031-4208-843E-B6D38DD0077D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E010F-7C3E-4724-A54B-5ED410A76A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FBF977-27C7-4009-940A-9C489896FD4F}" type="datetimeFigureOut">
              <a:rPr lang="tr-TR"/>
              <a:pPr>
                <a:defRPr/>
              </a:pPr>
              <a:t>4.10.2024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DA3CD8-F04D-4F98-831A-88ACCB4048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3384376"/>
          </a:xfrm>
        </p:spPr>
        <p:txBody>
          <a:bodyPr/>
          <a:lstStyle/>
          <a:p>
            <a:r>
              <a:rPr lang="tr-TR" dirty="0"/>
              <a:t>MERSİN ÜNİVERSİTESİ</a:t>
            </a:r>
            <a:br>
              <a:rPr lang="tr-TR" dirty="0"/>
            </a:br>
            <a:r>
              <a:rPr lang="tr-TR" dirty="0"/>
              <a:t>TIP FAKÜLTESİ</a:t>
            </a:r>
            <a:br>
              <a:rPr lang="tr-TR" dirty="0"/>
            </a:br>
            <a:r>
              <a:rPr lang="tr-TR" dirty="0"/>
              <a:t>AKADEMİK GENEL KURULU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752600"/>
          </a:xfrm>
        </p:spPr>
        <p:txBody>
          <a:bodyPr/>
          <a:lstStyle/>
          <a:p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1CCA97C-D092-5746-96C1-8EEE1F3C3DC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esim 7">
            <a:extLst>
              <a:ext uri="{FF2B5EF4-FFF2-40B4-BE49-F238E27FC236}">
                <a16:creationId xmlns="" xmlns:a16="http://schemas.microsoft.com/office/drawing/2014/main" id="{A0AEE331-080D-7949-98E7-25E460360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7874"/>
            <a:ext cx="2520280" cy="14276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721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2 İçerik Yer Tutucusu"/>
          <p:cNvSpPr>
            <a:spLocks noGrp="1"/>
          </p:cNvSpPr>
          <p:nvPr>
            <p:ph idx="1"/>
          </p:nvPr>
        </p:nvSpPr>
        <p:spPr>
          <a:xfrm>
            <a:off x="428625" y="692695"/>
            <a:ext cx="8215313" cy="60224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tr-TR" sz="1400" b="1" u="sng" dirty="0">
                <a:latin typeface="Comic Sans MS" pitchFamily="66" charset="0"/>
              </a:rPr>
              <a:t>LİSANS EĞİTİMİ KOORDİNATÖRLER KURULU</a:t>
            </a: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latin typeface="Comic Sans MS" pitchFamily="66" charset="0"/>
              </a:rPr>
              <a:t>	Prof. Dr. Ali </a:t>
            </a:r>
            <a:r>
              <a:rPr lang="tr-TR" sz="1200" dirty="0" err="1">
                <a:latin typeface="Comic Sans MS" pitchFamily="66" charset="0"/>
              </a:rPr>
              <a:t>Ertuğ</a:t>
            </a:r>
            <a:r>
              <a:rPr lang="tr-TR" sz="1200" dirty="0">
                <a:latin typeface="Comic Sans MS" pitchFamily="66" charset="0"/>
              </a:rPr>
              <a:t> ARSLANKÖYLÜ		</a:t>
            </a:r>
            <a:r>
              <a:rPr lang="tr-TR" sz="1200" dirty="0" err="1">
                <a:latin typeface="Comic Sans MS" pitchFamily="66" charset="0"/>
              </a:rPr>
              <a:t>Başkoordinatör</a:t>
            </a:r>
            <a:endParaRPr lang="tr-TR" sz="12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latin typeface="Comic Sans MS" pitchFamily="66" charset="0"/>
              </a:rPr>
              <a:t>	Prof. Dr. Nurgül ARINCI İNCEL		</a:t>
            </a:r>
            <a:r>
              <a:rPr lang="tr-TR" sz="1200" dirty="0" err="1">
                <a:latin typeface="Comic Sans MS" pitchFamily="66" charset="0"/>
              </a:rPr>
              <a:t>Başkoordinatör</a:t>
            </a:r>
            <a:r>
              <a:rPr lang="tr-TR" sz="1200" dirty="0">
                <a:latin typeface="Comic Sans MS" pitchFamily="66" charset="0"/>
              </a:rPr>
              <a:t>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tr-T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DÖNEM I</a:t>
            </a:r>
            <a:r>
              <a:rPr lang="tr-T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	</a:t>
            </a:r>
            <a:r>
              <a:rPr lang="tr-TR" sz="1200" dirty="0">
                <a:latin typeface="Comic Sans MS" pitchFamily="66" charset="0"/>
              </a:rPr>
              <a:t>Prof. Dr. Özlem İZCİ AY	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Prof. Dr. Seda TEZCAN ÜLGER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DÖNEM II:	</a:t>
            </a:r>
            <a:r>
              <a:rPr lang="tr-TR" sz="1200" dirty="0">
                <a:latin typeface="Comic Sans MS" pitchFamily="66" charset="0"/>
              </a:rPr>
              <a:t>Prof. Dr. Deniz UZMANSEL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Doç. Dr. Leyla ŞAHİN	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III:	</a:t>
            </a:r>
            <a:r>
              <a:rPr lang="tr-TR" sz="1200" dirty="0">
                <a:latin typeface="Comic Sans MS" pitchFamily="66" charset="0"/>
              </a:rPr>
              <a:t>Prof. Dr. Dr. Tuba KARA	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Prof. Dr. Ş. Visal BUTURAK 	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Dr. </a:t>
            </a:r>
            <a:r>
              <a:rPr lang="tr-TR" sz="1200" dirty="0" err="1">
                <a:latin typeface="Comic Sans MS" pitchFamily="66" charset="0"/>
              </a:rPr>
              <a:t>Öğr</a:t>
            </a:r>
            <a:r>
              <a:rPr lang="tr-TR" sz="1200" dirty="0">
                <a:latin typeface="Comic Sans MS" pitchFamily="66" charset="0"/>
              </a:rPr>
              <a:t>. Üyesi A. Sencer YURTSEVER Koordinatör Yardımcısı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</a:t>
            </a: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IV:	</a:t>
            </a:r>
            <a:r>
              <a:rPr lang="tr-TR" sz="1200" dirty="0">
                <a:latin typeface="Comic Sans MS" pitchFamily="66" charset="0"/>
              </a:rPr>
              <a:t>Doç. Dr. Serkan YARAŞ	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Doç. Dr. Osman ÖZDOĞAN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latin typeface="Comic Sans MS" pitchFamily="66" charset="0"/>
              </a:rPr>
              <a:t>	DÖNEM V:	</a:t>
            </a:r>
            <a:r>
              <a:rPr lang="tr-TR" sz="1200" dirty="0">
                <a:latin typeface="Comic Sans MS" pitchFamily="66" charset="0"/>
              </a:rPr>
              <a:t>Prof. Dr. Nurgül ARINCI İNCEL	Koordinatör</a:t>
            </a:r>
          </a:p>
          <a:p>
            <a:pPr>
              <a:buNone/>
            </a:pPr>
            <a:r>
              <a:rPr lang="tr-TR" sz="1200" dirty="0">
                <a:latin typeface="Comic Sans MS" pitchFamily="66" charset="0"/>
              </a:rPr>
              <a:t>			Doç. Dr. Yücel UYSAL	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latin typeface="Comic Sans MS" pitchFamily="66" charset="0"/>
            </a:endParaRPr>
          </a:p>
          <a:p>
            <a:pPr>
              <a:buNone/>
            </a:pPr>
            <a:r>
              <a:rPr lang="tr-TR" sz="1200" b="1" dirty="0">
                <a:latin typeface="Comic Sans MS" pitchFamily="66" charset="0"/>
              </a:rPr>
              <a:t>	DÖNEM VI:	</a:t>
            </a:r>
            <a:r>
              <a:rPr lang="tr-TR" sz="1200" dirty="0">
                <a:latin typeface="Comic Sans MS" pitchFamily="66" charset="0"/>
              </a:rPr>
              <a:t>Prof. Dr. Ali Ertuğ ARSLANKÖYLÜ 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latin typeface="Comic Sans MS" pitchFamily="66" charset="0"/>
              </a:rPr>
              <a:t>			Prof. Dr. Melike NEBİOĞLU YILDIZ	Koordinatör Yardımcısı	</a:t>
            </a: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B1F8A7BE-A390-8D4E-91C0-2398D300069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386638" cy="838994"/>
          </a:xfrm>
        </p:spPr>
        <p:txBody>
          <a:bodyPr/>
          <a:lstStyle/>
          <a:p>
            <a:r>
              <a:rPr lang="tr-TR" sz="2000" dirty="0" smtClean="0">
                <a:solidFill>
                  <a:srgbClr val="FF0000"/>
                </a:solidFill>
                <a:latin typeface="Comic Sans MS" pitchFamily="66" charset="0"/>
              </a:rPr>
              <a:t>2023-2024 </a:t>
            </a: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Eğitim-Öğretim Yılı</a:t>
            </a:r>
            <a:br>
              <a:rPr lang="tr-TR" sz="2000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Öğrenci Sayısı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9524449"/>
              </p:ext>
            </p:extLst>
          </p:nvPr>
        </p:nvGraphicFramePr>
        <p:xfrm>
          <a:off x="899592" y="2780928"/>
          <a:ext cx="7416824" cy="1944220"/>
        </p:xfrm>
        <a:graphic>
          <a:graphicData uri="http://schemas.openxmlformats.org/drawingml/2006/table">
            <a:tbl>
              <a:tblPr/>
              <a:tblGrid>
                <a:gridCol w="1692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70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1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352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9066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Kız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Erkek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138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152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290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147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168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315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117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137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254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121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198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319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115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153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268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131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160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291</a:t>
                      </a:r>
                      <a:endParaRPr kumimoji="0" lang="tr-T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0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769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968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1737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15EE2682-9CFD-ED49-9FBA-412A10C34D3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7057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ctrTitle"/>
          </p:nvPr>
        </p:nvSpPr>
        <p:spPr>
          <a:xfrm>
            <a:off x="785813" y="550962"/>
            <a:ext cx="7672387" cy="285750"/>
          </a:xfrm>
        </p:spPr>
        <p:txBody>
          <a:bodyPr/>
          <a:lstStyle/>
          <a:p>
            <a:pPr eaLnBrk="1" hangingPunct="1"/>
            <a:r>
              <a:rPr lang="tr-TR" sz="1100" b="1" dirty="0">
                <a:latin typeface="Comic Sans MS" pitchFamily="66" charset="0"/>
              </a:rPr>
              <a:t>Yabancı Uyruklu Öğrenci</a:t>
            </a:r>
            <a:endParaRPr lang="tr-TR" sz="1100" dirty="0">
              <a:latin typeface="Comic Sans MS" pitchFamily="66" charset="0"/>
            </a:endParaRPr>
          </a:p>
        </p:txBody>
      </p:sp>
      <p:sp>
        <p:nvSpPr>
          <p:cNvPr id="525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tr-TR"/>
          </a:p>
        </p:txBody>
      </p:sp>
      <p:graphicFrame>
        <p:nvGraphicFramePr>
          <p:cNvPr id="8" name="6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9813540"/>
              </p:ext>
            </p:extLst>
          </p:nvPr>
        </p:nvGraphicFramePr>
        <p:xfrm>
          <a:off x="571472" y="260056"/>
          <a:ext cx="7056784" cy="5597836"/>
        </p:xfrm>
        <a:graphic>
          <a:graphicData uri="http://schemas.openxmlformats.org/drawingml/2006/table">
            <a:tbl>
              <a:tblPr/>
              <a:tblGrid>
                <a:gridCol w="4373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82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35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 smtClean="0">
                          <a:latin typeface="Calibri"/>
                          <a:ea typeface="Calibri"/>
                          <a:cs typeface="Times New Roman"/>
                        </a:rPr>
                        <a:t>2023-2024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Ülke 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/>
                          <a:ea typeface="Calibri"/>
                          <a:cs typeface="Times New Roman"/>
                        </a:rPr>
                        <a:t>Öğrenci Sayısı</a:t>
                      </a:r>
                      <a:endParaRPr lang="tr-TR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Afganistan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Sudan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Azerbaycan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Bulgaristan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Filistin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Mısır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Moğolistan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Irak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İran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Libya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Endonezya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Kuzey Kıbrıs Türk Cumhuriyeti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16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İtalya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Kazakistan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Suriye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 smtClean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20</a:t>
                      </a:r>
                      <a:endParaRPr lang="tr-TR" sz="1200" b="0" kern="1200" dirty="0">
                        <a:solidFill>
                          <a:schemeClr val="tx1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Kongo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83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Türkmenistan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Ürdün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Yemen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235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Amerika Birleşik Devletleri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989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kern="1200" dirty="0" smtClean="0">
                          <a:solidFill>
                            <a:srgbClr val="00B0F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145</a:t>
                      </a:r>
                      <a:endParaRPr lang="tr-TR" sz="1200" b="1" kern="1200" dirty="0">
                        <a:solidFill>
                          <a:srgbClr val="00B0F0"/>
                        </a:solidFill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1B509C12-4905-9943-AF22-145390DC449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188640"/>
            <a:ext cx="89031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2311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2675"/>
          </a:xfrm>
        </p:spPr>
        <p:txBody>
          <a:bodyPr/>
          <a:lstStyle/>
          <a:p>
            <a:pPr eaLnBrk="1" hangingPunct="1"/>
            <a:r>
              <a:rPr lang="tr-TR" sz="2400" b="1" dirty="0" smtClean="0">
                <a:latin typeface="Comic Sans MS" pitchFamily="66" charset="0"/>
              </a:rPr>
              <a:t>2023-2024</a:t>
            </a:r>
            <a:r>
              <a:rPr lang="tr-TR" sz="2400" b="1" dirty="0">
                <a:latin typeface="Comic Sans MS" pitchFamily="66" charset="0"/>
              </a:rPr>
              <a:t/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>Öğrenci - Öğretim Elemanı Oranı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5504942"/>
              </p:ext>
            </p:extLst>
          </p:nvPr>
        </p:nvGraphicFramePr>
        <p:xfrm>
          <a:off x="642938" y="2132856"/>
          <a:ext cx="7786741" cy="2847481"/>
        </p:xfrm>
        <a:graphic>
          <a:graphicData uri="http://schemas.openxmlformats.org/drawingml/2006/table">
            <a:tbl>
              <a:tblPr/>
              <a:tblGrid>
                <a:gridCol w="9767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37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72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4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Sayısı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Sayısı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Başına düşen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  (A/B)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290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4,46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315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6,70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254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1,54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319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3,54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268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2,73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291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2,27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1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Toplam(*)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1737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575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3,02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218" name="Rectangle 1"/>
          <p:cNvSpPr>
            <a:spLocks noChangeArrowheads="1"/>
          </p:cNvSpPr>
          <p:nvPr/>
        </p:nvSpPr>
        <p:spPr bwMode="auto">
          <a:xfrm>
            <a:off x="642938" y="5509096"/>
            <a:ext cx="7858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(*)  Toplam öğrenci sayısı ve ders veren öğretim elemanı sayısı verilmiştir. </a:t>
            </a:r>
            <a:endParaRPr lang="tr-TR" sz="1600" dirty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F951E1C5-557C-9746-B3A7-ED508243FE0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183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285750" y="476672"/>
            <a:ext cx="8401050" cy="936105"/>
          </a:xfrm>
        </p:spPr>
        <p:txBody>
          <a:bodyPr/>
          <a:lstStyle/>
          <a:p>
            <a:pPr eaLnBrk="1" hangingPunct="1"/>
            <a:r>
              <a:rPr lang="tr-TR" sz="2200" b="1" dirty="0">
                <a:latin typeface="Comic Sans MS" pitchFamily="66" charset="0"/>
              </a:rPr>
              <a:t/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 smtClean="0">
                <a:latin typeface="Comic Sans MS" pitchFamily="66" charset="0"/>
              </a:rPr>
              <a:t>2023-2024 </a:t>
            </a:r>
            <a:r>
              <a:rPr lang="tr-TR" sz="2200" b="1" dirty="0">
                <a:latin typeface="Comic Sans MS" pitchFamily="66" charset="0"/>
              </a:rPr>
              <a:t>Eğitim-Öğretim Yılı</a:t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>
                <a:latin typeface="Comic Sans MS" pitchFamily="66" charset="0"/>
              </a:rPr>
              <a:t> Öğretim Elemanı Ders Yükü </a:t>
            </a:r>
            <a:r>
              <a:rPr lang="tr-TR" sz="2400" b="1" dirty="0">
                <a:latin typeface="Comic Sans MS" pitchFamily="66" charset="0"/>
              </a:rPr>
              <a:t/>
            </a:r>
            <a:br>
              <a:rPr lang="tr-TR" sz="2400" b="1" dirty="0">
                <a:latin typeface="Comic Sans MS" pitchFamily="66" charset="0"/>
              </a:rPr>
            </a:b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/>
          </p:nvPr>
        </p:nvGraphicFramePr>
        <p:xfrm>
          <a:off x="285750" y="1844824"/>
          <a:ext cx="8606729" cy="3164261"/>
        </p:xfrm>
        <a:graphic>
          <a:graphicData uri="http://schemas.openxmlformats.org/drawingml/2006/table">
            <a:tbl>
              <a:tblPr/>
              <a:tblGrid>
                <a:gridCol w="957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20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54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316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436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Yıllık Ders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Saati/İş Günü/Ay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 Sayısı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   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Ders Saati/İş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Günü/Ay 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(A/B)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3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619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9,52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758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aseline="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47 </a:t>
                      </a: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16,12(Saat</a:t>
                      </a: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663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164(***)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4,04 </a:t>
                      </a: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2,16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1,98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 Ay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128(***)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0,1 (Ay)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189" name="Rectangle 1"/>
          <p:cNvSpPr>
            <a:spLocks noChangeArrowheads="1"/>
          </p:cNvSpPr>
          <p:nvPr/>
        </p:nvSpPr>
        <p:spPr bwMode="auto">
          <a:xfrm>
            <a:off x="285750" y="5143512"/>
            <a:ext cx="8534722" cy="136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(*) Kadrosu Rektörlükten 4 öğretim görevlisi, 1 öğretim üyesi, Yabancı Diller Yüksekokulundan 1 öğretim görevlisi, Fen-Edebiyat Fakültesinden 1 öğretim üyesi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(**)  Kadrosu Yabancı Diller Yüksekokulundan 1 okutman , Rektörlükten 2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(***)Kadrosu Yabancı Diller Yüksekokulundan 1 okutman, Fen-Edebiyat Fakültesinden 1 öğretim üyesi , Spor Bilimleri Fakültesinden 1 öğretim üyesi, Turizm Fakültesinden 1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(****)Altıncı sınıflarda normal stajlarda 65,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elektif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(seçmeli) stajlarda ise 59 öğretim üyesi görev almıştır.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105F6F71-8E78-4A49-B55D-CF2E47468C9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779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İçerik Yer Tutucusu"/>
          <p:cNvSpPr>
            <a:spLocks noGrp="1"/>
          </p:cNvSpPr>
          <p:nvPr>
            <p:ph idx="1"/>
          </p:nvPr>
        </p:nvSpPr>
        <p:spPr>
          <a:xfrm>
            <a:off x="457200" y="836711"/>
            <a:ext cx="8229600" cy="64807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tr-TR" sz="2400" b="1">
                <a:latin typeface="Comic Sans MS" pitchFamily="66" charset="0"/>
              </a:rPr>
              <a:t>Uluslararası İşbirliği </a:t>
            </a:r>
            <a:r>
              <a:rPr lang="tr-TR" sz="2400" b="1" dirty="0">
                <a:latin typeface="Comic Sans MS" pitchFamily="66" charset="0"/>
              </a:rPr>
              <a:t>Anlaşmaları</a:t>
            </a:r>
            <a:endParaRPr lang="tr-TR" sz="28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/>
          </p:nvPr>
        </p:nvGraphicFramePr>
        <p:xfrm>
          <a:off x="755577" y="1643063"/>
          <a:ext cx="7632848" cy="3898369"/>
        </p:xfrm>
        <a:graphic>
          <a:graphicData uri="http://schemas.openxmlformats.org/drawingml/2006/table">
            <a:tbl>
              <a:tblPr/>
              <a:tblGrid>
                <a:gridCol w="5463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9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0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Üniversite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Ülke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556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Foggia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Genova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Seconda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Napoli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of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Pisa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Sapienza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Roma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İtalya 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Tyumen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Medical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Academy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Rusya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Trakia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Bulgaristan 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Justus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Liebig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Giessen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02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Avicenna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Tajik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Medical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Tacikistan 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36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 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"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Dunarea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de </a:t>
                      </a: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Jos</a:t>
                      </a: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" </a:t>
                      </a: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of Galati </a:t>
                      </a:r>
                      <a:endParaRPr lang="tr-TR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Romanya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08F5ECCB-976A-DF4C-9ECA-86AEF5847F3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9161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5297487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ERASMUS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(Yurtdışı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DC0F38AC-7EF2-EF41-A971-76D4DE25DD8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401050" cy="1296143"/>
          </a:xfrm>
        </p:spPr>
        <p:txBody>
          <a:bodyPr/>
          <a:lstStyle/>
          <a:p>
            <a:pPr algn="l"/>
            <a:r>
              <a:rPr lang="tr-TR" sz="2000" b="1" dirty="0" smtClean="0">
                <a:latin typeface="Comic Sans MS" pitchFamily="66" charset="0"/>
              </a:rPr>
              <a:t>2023-2024 </a:t>
            </a:r>
            <a:r>
              <a:rPr lang="tr-TR" sz="2000" b="1" dirty="0">
                <a:latin typeface="Comic Sans MS" pitchFamily="66" charset="0"/>
              </a:rPr>
              <a:t>Eğitim-Öğretim Yılı </a:t>
            </a:r>
            <a:r>
              <a:rPr lang="tr-TR" sz="2000" b="1" dirty="0" err="1">
                <a:latin typeface="Comic Sans MS" pitchFamily="66" charset="0"/>
              </a:rPr>
              <a:t>Erasmus</a:t>
            </a:r>
            <a:r>
              <a:rPr lang="tr-TR" sz="2000" b="1" dirty="0">
                <a:latin typeface="Comic Sans MS" pitchFamily="66" charset="0"/>
              </a:rPr>
              <a:t> Giden Öğrenci: 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</a:rPr>
              <a:t>7</a:t>
            </a:r>
            <a:r>
              <a:rPr lang="tr-TR" sz="2000" b="1" dirty="0">
                <a:latin typeface="Comic Sans MS" pitchFamily="66" charset="0"/>
              </a:rPr>
              <a:t>	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i="1" dirty="0">
                <a:latin typeface="Comic Sans MS" pitchFamily="66" charset="0"/>
              </a:rPr>
              <a:t>	</a:t>
            </a:r>
            <a:br>
              <a:rPr lang="tr-TR" sz="2000" b="1" i="1" dirty="0">
                <a:latin typeface="Comic Sans MS" pitchFamily="66" charset="0"/>
              </a:rPr>
            </a:br>
            <a:r>
              <a:rPr lang="tr-TR" sz="2000" i="1" dirty="0" smtClean="0">
                <a:latin typeface="Comic Sans MS" pitchFamily="66" charset="0"/>
                <a:cs typeface="Times New Roman" pitchFamily="18" charset="0"/>
              </a:rPr>
              <a:t>İtalya</a:t>
            </a:r>
            <a:endParaRPr lang="tr-TR" sz="2000" i="1" dirty="0">
              <a:latin typeface="Comic Sans MS" pitchFamily="66" charset="0"/>
            </a:endParaRPr>
          </a:p>
        </p:txBody>
      </p:sp>
      <p:sp>
        <p:nvSpPr>
          <p:cNvPr id="10280" name="Rectangle 1"/>
          <p:cNvSpPr>
            <a:spLocks noChangeArrowheads="1"/>
          </p:cNvSpPr>
          <p:nvPr/>
        </p:nvSpPr>
        <p:spPr bwMode="auto">
          <a:xfrm rot="10800000" flipV="1">
            <a:off x="428625" y="3554282"/>
            <a:ext cx="84296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2023-2024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Eğitim-Öğretim Yılı </a:t>
            </a:r>
            <a:r>
              <a:rPr lang="tr-TR" sz="2000" b="1" dirty="0" err="1">
                <a:latin typeface="Comic Sans MS" pitchFamily="66" charset="0"/>
                <a:cs typeface="Times New Roman" pitchFamily="18" charset="0"/>
              </a:rPr>
              <a:t>Erasmus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 Gelen Öğrenci: </a:t>
            </a:r>
            <a:r>
              <a:rPr lang="tr-TR" sz="2000" b="1" dirty="0" smtClean="0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8 </a:t>
            </a:r>
            <a:endParaRPr lang="tr-TR" sz="2000" b="1" dirty="0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İtalya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339C9457-411F-664C-A5A1-3A31E6EF0A7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369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00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FARABİ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(Yurtiçi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36636CE0-D96F-944B-81A1-EF0600B94AF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" name="Rectangle 1"/>
          <p:cNvSpPr>
            <a:spLocks noChangeArrowheads="1"/>
          </p:cNvSpPr>
          <p:nvPr/>
        </p:nvSpPr>
        <p:spPr bwMode="auto">
          <a:xfrm>
            <a:off x="533722" y="1916832"/>
            <a:ext cx="82867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2023-2024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Eğitim-Öğretim Yılı Farabi Giden Öğrenci: 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3722" y="4102040"/>
            <a:ext cx="8286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 smtClean="0">
                <a:latin typeface="Comic Sans MS" pitchFamily="66" charset="0"/>
                <a:cs typeface="Times New Roman" pitchFamily="18" charset="0"/>
              </a:rPr>
              <a:t>2023-2024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Eğitim-Öğretim Yılı Farabi Gelen Öğrenci: 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30242CF8-AF9C-C94D-B12D-B9C8D893788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7455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642938" y="1052736"/>
            <a:ext cx="7889502" cy="648072"/>
          </a:xfrm>
        </p:spPr>
        <p:txBody>
          <a:bodyPr/>
          <a:lstStyle/>
          <a:p>
            <a:pPr algn="l"/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2023-2024 </a:t>
            </a:r>
            <a:r>
              <a:rPr lang="tr-TR" sz="1600" b="1" dirty="0">
                <a:solidFill>
                  <a:srgbClr val="FF0000"/>
                </a:solidFill>
                <a:latin typeface="Comic Sans MS" pitchFamily="66" charset="0"/>
              </a:rPr>
              <a:t>EÖY Başarı Puanına Göre Yatay Geçiş Hakkı Kazanan Öğrenciler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4335473"/>
              </p:ext>
            </p:extLst>
          </p:nvPr>
        </p:nvGraphicFramePr>
        <p:xfrm>
          <a:off x="899593" y="1857075"/>
          <a:ext cx="7344815" cy="1522199"/>
        </p:xfrm>
        <a:graphic>
          <a:graphicData uri="http://schemas.openxmlformats.org/drawingml/2006/table">
            <a:tbl>
              <a:tblPr/>
              <a:tblGrid>
                <a:gridCol w="14545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902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434" name="Rectangle 1"/>
          <p:cNvSpPr>
            <a:spLocks noChangeArrowheads="1"/>
          </p:cNvSpPr>
          <p:nvPr/>
        </p:nvSpPr>
        <p:spPr bwMode="auto">
          <a:xfrm>
            <a:off x="500063" y="3789040"/>
            <a:ext cx="78883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tr-TR" sz="15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ÖSYM Merkezi Yerleştirme Puanına Göre Ek-Madde 1 Uyarınca </a:t>
            </a:r>
            <a:r>
              <a:rPr lang="tr-TR" sz="15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2023-2024 </a:t>
            </a:r>
            <a:r>
              <a:rPr lang="tr-TR" sz="15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EÖY </a:t>
            </a:r>
          </a:p>
          <a:p>
            <a:pPr algn="ctr" eaLnBrk="0" hangingPunct="0"/>
            <a:r>
              <a:rPr lang="tr-TR" sz="15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Yatay Geçiş Hakkı Kazanan Öğrenciler</a:t>
            </a:r>
            <a:endParaRPr lang="tr-TR" sz="15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6491269"/>
              </p:ext>
            </p:extLst>
          </p:nvPr>
        </p:nvGraphicFramePr>
        <p:xfrm>
          <a:off x="899593" y="4512542"/>
          <a:ext cx="7344816" cy="1985576"/>
        </p:xfrm>
        <a:graphic>
          <a:graphicData uri="http://schemas.openxmlformats.org/drawingml/2006/table">
            <a:tbl>
              <a:tblPr/>
              <a:tblGrid>
                <a:gridCol w="14689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758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2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9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-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-</a:t>
                      </a:r>
                      <a:endParaRPr kumimoji="0" lang="tr-T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8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4C9203EA-7CF9-3C4E-BBF4-1FBBA2646B05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8640"/>
            <a:ext cx="108012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457200" y="1714509"/>
            <a:ext cx="8229600" cy="3000375"/>
          </a:xfrm>
        </p:spPr>
        <p:txBody>
          <a:bodyPr/>
          <a:lstStyle/>
          <a:p>
            <a:pPr eaLnBrk="1" hangingPunct="1"/>
            <a:r>
              <a:rPr lang="tr-TR" sz="3200" dirty="0" smtClean="0">
                <a:latin typeface="Comic Sans MS" pitchFamily="66" charset="0"/>
              </a:rPr>
              <a:t>2023-2024 </a:t>
            </a:r>
            <a:r>
              <a:rPr lang="tr-TR" sz="3200" dirty="0">
                <a:latin typeface="Comic Sans MS" pitchFamily="66" charset="0"/>
              </a:rPr>
              <a:t>Eğitim-Öğretim Yılı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Başarı Oranları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0659F6B9-BA0D-9D4F-9E03-46C025CFB07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0870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Dikdörtgen"/>
          <p:cNvSpPr>
            <a:spLocks noChangeArrowheads="1"/>
          </p:cNvSpPr>
          <p:nvPr/>
        </p:nvSpPr>
        <p:spPr bwMode="auto">
          <a:xfrm>
            <a:off x="928662" y="285728"/>
            <a:ext cx="792956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tr-TR" sz="2400" b="1" dirty="0" smtClean="0">
              <a:latin typeface="Comic Sans MS" pitchFamily="66" charset="0"/>
            </a:endParaRPr>
          </a:p>
          <a:p>
            <a:pPr algn="ctr"/>
            <a:endParaRPr lang="tr-TR" sz="2400" b="1" dirty="0" smtClean="0">
              <a:latin typeface="Comic Sans MS" pitchFamily="66" charset="0"/>
            </a:endParaRPr>
          </a:p>
          <a:p>
            <a:pPr algn="ctr"/>
            <a:r>
              <a:rPr lang="tr-TR" sz="2400" b="1" dirty="0" smtClean="0">
                <a:latin typeface="Comic Sans MS" pitchFamily="66" charset="0"/>
              </a:rPr>
              <a:t>DÖNEM </a:t>
            </a:r>
            <a:r>
              <a:rPr lang="tr-TR" sz="2400" b="1" dirty="0">
                <a:latin typeface="Comic Sans MS" pitchFamily="66" charset="0"/>
              </a:rPr>
              <a:t>I</a:t>
            </a:r>
          </a:p>
          <a:p>
            <a:pPr algn="ctr"/>
            <a:r>
              <a:rPr lang="tr-TR" dirty="0" smtClean="0">
                <a:latin typeface="Comic Sans MS" pitchFamily="66" charset="0"/>
              </a:rPr>
              <a:t>2023-2024</a:t>
            </a:r>
            <a:endParaRPr lang="tr-TR" dirty="0">
              <a:latin typeface="Comic Sans MS" pitchFamily="66" charset="0"/>
            </a:endParaRPr>
          </a:p>
          <a:p>
            <a:pPr algn="ctr"/>
            <a:r>
              <a:rPr lang="tr-TR" dirty="0">
                <a:latin typeface="Comic Sans MS" pitchFamily="66" charset="0"/>
              </a:rPr>
              <a:t>Ders alan öğrenci sayısı </a:t>
            </a:r>
            <a:r>
              <a:rPr lang="tr-TR" dirty="0" smtClean="0">
                <a:latin typeface="Comic Sans MS" pitchFamily="66" charset="0"/>
              </a:rPr>
              <a:t>290</a:t>
            </a:r>
            <a:r>
              <a:rPr lang="tr-TR" dirty="0">
                <a:latin typeface="Comic Sans MS" pitchFamily="66" charset="0"/>
              </a:rPr>
              <a:t> </a:t>
            </a:r>
            <a:endParaRPr lang="tr-TR" dirty="0" smtClean="0">
              <a:latin typeface="Comic Sans MS" pitchFamily="66" charset="0"/>
            </a:endParaRPr>
          </a:p>
          <a:p>
            <a:pPr algn="ctr"/>
            <a:r>
              <a:rPr lang="tr-TR" dirty="0" smtClean="0">
                <a:latin typeface="Comic Sans MS" pitchFamily="66" charset="0"/>
              </a:rPr>
              <a:t>Üst </a:t>
            </a:r>
            <a:r>
              <a:rPr lang="tr-TR" dirty="0">
                <a:latin typeface="Comic Sans MS" pitchFamily="66" charset="0"/>
              </a:rPr>
              <a:t>sınıfa geçmeye hak kazanan öğrenci </a:t>
            </a:r>
            <a:r>
              <a:rPr lang="tr-TR" dirty="0" smtClean="0">
                <a:latin typeface="Comic Sans MS" pitchFamily="66" charset="0"/>
              </a:rPr>
              <a:t>sayısı 235 </a:t>
            </a:r>
            <a:endParaRPr lang="tr-TR" dirty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8160920"/>
              </p:ext>
            </p:extLst>
          </p:nvPr>
        </p:nvGraphicFramePr>
        <p:xfrm>
          <a:off x="1214414" y="2786058"/>
          <a:ext cx="6885979" cy="3070418"/>
        </p:xfrm>
        <a:graphic>
          <a:graphicData uri="http://schemas.openxmlformats.org/drawingml/2006/table">
            <a:tbl>
              <a:tblPr/>
              <a:tblGrid>
                <a:gridCol w="34919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04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095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641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6572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70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290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81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70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 (İngilizce)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72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83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Atatürk İlkeleri ve İnkılap Tarihi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337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93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Türk Dili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330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78,78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847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Bocce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970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Felsefeye Giriş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259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91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4337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1361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842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78,63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A4481824-33A7-CE4C-9F16-EE5845DE057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357166"/>
            <a:ext cx="1368152" cy="119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15889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58175" cy="1368152"/>
          </a:xfrm>
        </p:spPr>
        <p:txBody>
          <a:bodyPr/>
          <a:lstStyle/>
          <a:p>
            <a:r>
              <a:rPr lang="tr-TR" sz="2400" b="1" dirty="0">
                <a:latin typeface="Comic Sans MS" pitchFamily="66" charset="0"/>
              </a:rPr>
              <a:t>DÖNEM II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1800" dirty="0" smtClean="0">
                <a:latin typeface="Comic Sans MS" pitchFamily="66" charset="0"/>
              </a:rPr>
              <a:t>2023-2024</a:t>
            </a:r>
            <a:r>
              <a:rPr lang="tr-TR" sz="1800" dirty="0">
                <a:latin typeface="Comic Sans MS" pitchFamily="66" charset="0"/>
              </a:rPr>
              <a:t/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1800" dirty="0" smtClean="0">
                <a:latin typeface="Comic Sans MS" pitchFamily="66" charset="0"/>
              </a:rPr>
              <a:t>315</a:t>
            </a:r>
            <a:r>
              <a:rPr lang="tr-TR" sz="1800" dirty="0">
                <a:latin typeface="Comic Sans MS" pitchFamily="66" charset="0"/>
              </a:rPr>
              <a:t/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Üst sınıfa geçmeye hak kazanan öğrenci sayısı </a:t>
            </a:r>
            <a:r>
              <a:rPr lang="tr-TR" sz="1800" dirty="0" smtClean="0">
                <a:latin typeface="Comic Sans MS" pitchFamily="66" charset="0"/>
              </a:rPr>
              <a:t>182</a:t>
            </a:r>
            <a:endParaRPr lang="tr-TR" sz="18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33930406"/>
              </p:ext>
            </p:extLst>
          </p:nvPr>
        </p:nvGraphicFramePr>
        <p:xfrm>
          <a:off x="785786" y="2357430"/>
          <a:ext cx="7458623" cy="3028119"/>
        </p:xfrm>
        <a:graphic>
          <a:graphicData uri="http://schemas.openxmlformats.org/drawingml/2006/table">
            <a:tbl>
              <a:tblPr/>
              <a:tblGrid>
                <a:gridCol w="44426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6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72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26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43578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 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12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315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182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57,78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25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Dilde Okuma ve Konuşma (İngilizce)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68,87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Sanat ve </a:t>
                      </a:r>
                      <a:r>
                        <a:rPr lang="tr-TR" sz="1400" dirty="0" err="1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68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Satranç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484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Masa Tenisi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63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675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456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67,56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9B42383-D78E-D34A-9864-1462E9CA8AF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74849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İçerik Yer Tutucusu"/>
          <p:cNvSpPr>
            <a:spLocks noGrp="1"/>
          </p:cNvSpPr>
          <p:nvPr>
            <p:ph idx="1"/>
          </p:nvPr>
        </p:nvSpPr>
        <p:spPr>
          <a:xfrm>
            <a:off x="457200" y="642919"/>
            <a:ext cx="8229600" cy="1500197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b="1" dirty="0">
                <a:latin typeface="Comic Sans MS" pitchFamily="66" charset="0"/>
              </a:rPr>
              <a:t>DÖNEM III</a:t>
            </a:r>
          </a:p>
          <a:p>
            <a:pPr marL="0" indent="0" algn="ctr">
              <a:buNone/>
            </a:pPr>
            <a:r>
              <a:rPr lang="tr-TR" sz="1800" dirty="0" smtClean="0">
                <a:latin typeface="Comic Sans MS" pitchFamily="66" charset="0"/>
              </a:rPr>
              <a:t>2023-2024</a:t>
            </a:r>
            <a:endParaRPr lang="tr-TR" sz="18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1800" dirty="0" smtClean="0">
                <a:latin typeface="Comic Sans MS" pitchFamily="66" charset="0"/>
              </a:rPr>
              <a:t>254</a:t>
            </a:r>
            <a:endParaRPr lang="tr-TR" sz="18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Üst sınıfa geçmeye hak kazanan öğrenci sayısı </a:t>
            </a:r>
            <a:r>
              <a:rPr lang="tr-TR" sz="1800" dirty="0" smtClean="0">
                <a:latin typeface="Comic Sans MS" pitchFamily="66" charset="0"/>
              </a:rPr>
              <a:t>215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4857715"/>
              </p:ext>
            </p:extLst>
          </p:nvPr>
        </p:nvGraphicFramePr>
        <p:xfrm>
          <a:off x="642910" y="2428868"/>
          <a:ext cx="7601498" cy="3561562"/>
        </p:xfrm>
        <a:graphic>
          <a:graphicData uri="http://schemas.openxmlformats.org/drawingml/2006/table">
            <a:tbl>
              <a:tblPr/>
              <a:tblGrid>
                <a:gridCol w="45277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58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232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746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0013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4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4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19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Bloğu-3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254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84,6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Filmlerde </a:t>
                      </a:r>
                      <a:r>
                        <a:rPr lang="tr-TR" sz="1400" dirty="0" err="1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39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97,5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Briç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84,2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Uluslararası</a:t>
                      </a:r>
                      <a:r>
                        <a:rPr lang="tr-TR" sz="1400" baseline="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Mutfaklar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Gıda ve Beyin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88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Bilim ve Sahte Bilim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951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Çeviri (İngilizce)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152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110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72,3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62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(%)(*)</a:t>
                      </a:r>
                      <a:endParaRPr lang="tr-TR" sz="14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512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427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83,3</a:t>
                      </a:r>
                      <a:endParaRPr lang="tr-TR" sz="1400" b="1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19E2A769-6310-9940-ACA4-DB1631EDC01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44107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98984"/>
          </a:xfrm>
        </p:spPr>
        <p:txBody>
          <a:bodyPr/>
          <a:lstStyle/>
          <a:p>
            <a:pPr marL="0" indent="0"/>
            <a:r>
              <a:rPr lang="tr-TR" sz="2400" b="1" dirty="0">
                <a:latin typeface="Comic Sans MS" pitchFamily="66" charset="0"/>
              </a:rPr>
              <a:t>Dönem IV 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  <a:br>
              <a:rPr lang="tr-TR" sz="1800" b="1" dirty="0">
                <a:latin typeface="Comic Sans MS" pitchFamily="66" charset="0"/>
              </a:rPr>
            </a:br>
            <a:r>
              <a:rPr lang="tr-TR" sz="2400" dirty="0">
                <a:latin typeface="Comic Sans MS" pitchFamily="66" charset="0"/>
              </a:rPr>
              <a:t/>
            </a:r>
            <a:br>
              <a:rPr lang="tr-TR" sz="2400" dirty="0">
                <a:latin typeface="Comic Sans MS" pitchFamily="66" charset="0"/>
              </a:rPr>
            </a:br>
            <a:endParaRPr lang="tr-TR" sz="1800" b="1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8888840"/>
              </p:ext>
            </p:extLst>
          </p:nvPr>
        </p:nvGraphicFramePr>
        <p:xfrm>
          <a:off x="457200" y="2132860"/>
          <a:ext cx="8147247" cy="4176457"/>
        </p:xfrm>
        <a:graphic>
          <a:graphicData uri="http://schemas.openxmlformats.org/drawingml/2006/table">
            <a:tbl>
              <a:tblPr/>
              <a:tblGrid>
                <a:gridCol w="50111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02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73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984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1732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319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260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81,50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270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85,71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B0F0"/>
                          </a:solidFill>
                        </a:rPr>
                        <a:t>310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275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88,70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205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290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92,06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Cerrahisi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319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280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87,77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Üroloji</a:t>
                      </a:r>
                      <a:endParaRPr lang="tr-TR" sz="180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319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97,17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Enfeksiyon Hastalıkları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300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94,04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Radyoloji ve Nükleer Tıp</a:t>
                      </a:r>
                      <a:endParaRPr lang="tr-TR" sz="18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310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295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95,16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2B37F5C4-2CA4-C74C-841F-43654DE09CF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71349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588598"/>
          </a:xfrm>
        </p:spPr>
        <p:txBody>
          <a:bodyPr/>
          <a:lstStyle/>
          <a:p>
            <a:pPr marL="0" indent="0"/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>Dönem V 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>Staj Başarı Oranları</a:t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dirty="0">
                <a:latin typeface="Comic Sans MS" pitchFamily="66" charset="0"/>
              </a:rPr>
              <a:t/>
            </a:r>
            <a:br>
              <a:rPr lang="tr-TR" sz="20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/>
            </a:r>
            <a:br>
              <a:rPr lang="tr-TR" sz="2800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endParaRPr lang="tr-TR" sz="20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1365805"/>
              </p:ext>
            </p:extLst>
          </p:nvPr>
        </p:nvGraphicFramePr>
        <p:xfrm>
          <a:off x="285720" y="1142984"/>
          <a:ext cx="8318728" cy="5361216"/>
        </p:xfrm>
        <a:graphic>
          <a:graphicData uri="http://schemas.openxmlformats.org/drawingml/2006/table">
            <a:tbl>
              <a:tblPr/>
              <a:tblGrid>
                <a:gridCol w="4184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83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905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5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295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2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30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Adli Tıp</a:t>
                      </a:r>
                      <a:endParaRPr lang="tr-TR" sz="12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96,61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628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Anesteziyoloji ve </a:t>
                      </a:r>
                      <a:r>
                        <a:rPr lang="tr-TR" sz="1200" dirty="0" err="1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Reanimasyon</a:t>
                      </a:r>
                      <a:endParaRPr lang="tr-TR" sz="12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98,09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6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Fiziksel Tıp ve Rehabilitasyon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204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203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99,50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59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190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92,68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46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196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95,14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Kulak Burun Boğaz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250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248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99,20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477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263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93,15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Ortopedi ve Travmatoloji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233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95,10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B0F0"/>
                          </a:solidFill>
                        </a:rPr>
                        <a:t>245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00B0F0"/>
                          </a:solidFill>
                        </a:rPr>
                        <a:t>243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99,18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255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94,11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335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Kalp Damar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244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99,59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Nöroşirürji</a:t>
                      </a:r>
                      <a:endParaRPr lang="tr-TR" sz="12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240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238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99,16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731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Plastik </a:t>
                      </a:r>
                      <a:r>
                        <a:rPr lang="tr-TR" sz="1200" dirty="0" err="1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Rekonstrüktif</a:t>
                      </a: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ve Estetik Cerrahi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215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97,67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75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Dermatoloji</a:t>
                      </a:r>
                      <a:endParaRPr lang="tr-TR" sz="1200" dirty="0">
                        <a:solidFill>
                          <a:srgbClr val="00B0F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200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95,23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5458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235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230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97,87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710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00B0F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Kardiyoloji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210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190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00B0F0"/>
                          </a:solidFill>
                        </a:rPr>
                        <a:t>90,47</a:t>
                      </a:r>
                      <a:endParaRPr lang="tr-TR" dirty="0">
                        <a:solidFill>
                          <a:srgbClr val="00B0F0"/>
                        </a:solidFill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C6B4E571-9DEE-CC40-B5BC-2193F1DDB3F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16632"/>
            <a:ext cx="1080120" cy="102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02811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pPr eaLnBrk="1" hangingPunct="1"/>
            <a:r>
              <a:rPr lang="tr-TR" sz="2700" b="1" dirty="0">
                <a:latin typeface="Comic Sans MS" pitchFamily="66" charset="0"/>
              </a:rPr>
              <a:t>Dönem VI </a:t>
            </a:r>
            <a:r>
              <a:rPr lang="tr-TR" b="1" dirty="0">
                <a:latin typeface="Comic Sans MS" pitchFamily="66" charset="0"/>
              </a:rPr>
              <a:t/>
            </a:r>
            <a:br>
              <a:rPr lang="tr-TR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8618041"/>
              </p:ext>
            </p:extLst>
          </p:nvPr>
        </p:nvGraphicFramePr>
        <p:xfrm>
          <a:off x="500062" y="2060848"/>
          <a:ext cx="8032377" cy="4159239"/>
        </p:xfrm>
        <a:graphic>
          <a:graphicData uri="http://schemas.openxmlformats.org/drawingml/2006/table">
            <a:tbl>
              <a:tblPr/>
              <a:tblGrid>
                <a:gridCol w="47389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85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74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74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5416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291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291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269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269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Sağlığı-Pratisyen Hekimlik</a:t>
                      </a:r>
                      <a:endParaRPr lang="tr-TR" sz="1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Acil Tıp</a:t>
                      </a:r>
                      <a:endParaRPr lang="tr-TR" sz="1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280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280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  <a:endParaRPr lang="tr-TR" sz="1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268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268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Aile Hekimliği</a:t>
                      </a:r>
                      <a:endParaRPr lang="tr-TR" sz="1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810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Elektif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277</a:t>
                      </a:r>
                      <a:endParaRPr lang="tr-TR" sz="1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6011CBE5-DA76-E743-B2A9-8F20BED9A20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9060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99592" y="214291"/>
            <a:ext cx="7072312" cy="57150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dirty="0">
                <a:latin typeface="Comic Sans MS" pitchFamily="66" charset="0"/>
              </a:rPr>
              <a:t>Mezuniyet</a:t>
            </a:r>
            <a:endParaRPr lang="tr-TR" sz="32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2341815"/>
              </p:ext>
            </p:extLst>
          </p:nvPr>
        </p:nvGraphicFramePr>
        <p:xfrm>
          <a:off x="714348" y="857240"/>
          <a:ext cx="7175182" cy="5720810"/>
        </p:xfrm>
        <a:graphic>
          <a:graphicData uri="http://schemas.openxmlformats.org/drawingml/2006/table">
            <a:tbl>
              <a:tblPr/>
              <a:tblGrid>
                <a:gridCol w="37637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114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1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Yıl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Mezun Sayısı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2003-2004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2004-2005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2005-2006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2006-2007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2007-2008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2008-2009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2009-2010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2010-2011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2011-2012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2012-2013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        2013-2014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2014-2015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2016-2017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2018-2019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2020-2021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2021-2022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2022-2023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199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4185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0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2023-2024</a:t>
                      </a:r>
                      <a:endParaRPr lang="tr-TR" sz="1400" b="0" kern="1200" dirty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B0F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205</a:t>
                      </a:r>
                      <a:endParaRPr lang="tr-TR" sz="1400" b="1" kern="1200" dirty="0">
                        <a:solidFill>
                          <a:srgbClr val="00B0F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8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2268</a:t>
                      </a:r>
                      <a:endParaRPr lang="tr-TR" sz="1600" b="1" kern="1200" dirty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E0D9D113-4C45-E04A-8FF3-27ABF636DD63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142852"/>
            <a:ext cx="890316" cy="1025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9720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Soru Bankası		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Aktif kullanıma devam edilmekte</a:t>
            </a:r>
          </a:p>
          <a:p>
            <a:endParaRPr lang="tr-T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2"/>
            <a:endParaRPr lang="tr-T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Yetersiz kalıyor</a:t>
            </a:r>
          </a:p>
          <a:p>
            <a:pPr lvl="2"/>
            <a:endParaRPr lang="tr-T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Yeterince yeni soru olmaması !!!</a:t>
            </a:r>
          </a:p>
          <a:p>
            <a:pPr lvl="2"/>
            <a:endParaRPr lang="tr-TR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Çıkmış soruların yeniden sorulması !!! </a:t>
            </a:r>
          </a:p>
          <a:p>
            <a:pPr lvl="1"/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662598C-6688-3F45-8E56-8692B581AE3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36815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3538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/>
          <a:lstStyle/>
          <a:p>
            <a:r>
              <a:rPr lang="tr-T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2023-2024 </a:t>
            </a:r>
            <a:r>
              <a:rPr lang="tr-T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Memnuniyet Anketleri</a:t>
            </a:r>
          </a:p>
          <a:p>
            <a:pPr marL="457200" lvl="1" indent="0">
              <a:buNone/>
            </a:pPr>
            <a:endParaRPr lang="tr-TR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000" dirty="0">
              <a:latin typeface="Comic Sans MS" panose="030F0702030302020204" pitchFamily="66" charset="0"/>
            </a:endParaRPr>
          </a:p>
          <a:p>
            <a:endParaRPr lang="tr-TR" sz="2000" dirty="0">
              <a:latin typeface="Comic Sans MS" panose="030F0702030302020204" pitchFamily="66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500063" y="404664"/>
            <a:ext cx="7572375" cy="714375"/>
          </a:xfrm>
        </p:spPr>
        <p:txBody>
          <a:bodyPr/>
          <a:lstStyle/>
          <a:p>
            <a:r>
              <a:rPr lang="tr-TR" sz="2800" b="1" dirty="0">
                <a:latin typeface="Comic Sans MS" pitchFamily="66" charset="0"/>
              </a:rPr>
              <a:t>Öğrenci Anketleri </a:t>
            </a:r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DD5C75DB-3B24-AF48-8D49-147C0D9256F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0532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UÇEP uyum çalışması 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endParaRPr lang="tr-TR" sz="2400" dirty="0"/>
          </a:p>
          <a:p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Anabilim Dallarından değerlendirme / veriler istendi </a:t>
            </a:r>
          </a:p>
          <a:p>
            <a:endParaRPr lang="tr-T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Yazılım programı ile analiz  </a:t>
            </a:r>
          </a:p>
          <a:p>
            <a:pPr lvl="1"/>
            <a:r>
              <a:rPr lang="tr-TR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‘UÇEP Yazılım Modülü’</a:t>
            </a:r>
          </a:p>
          <a:p>
            <a:endParaRPr lang="tr-T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tr-TR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Uyum oranı</a:t>
            </a:r>
          </a:p>
          <a:p>
            <a:pPr lvl="1"/>
            <a:r>
              <a:rPr lang="tr-TR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%100</a:t>
            </a:r>
            <a:endParaRPr lang="en-GB" sz="1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1339B3E0-6715-8F47-A67D-788AAB1F402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98241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1DDF797B-83DB-2A40-99BC-9F552ADD5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5381ABE4-0388-774C-AE46-12FBBF87F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FF0000"/>
                </a:solidFill>
                <a:latin typeface="Comic Sans MS" panose="030F0902030302020204" pitchFamily="66" charset="0"/>
              </a:rPr>
              <a:t>Tıp Eğitimi Toplantılarına Katılım</a:t>
            </a:r>
          </a:p>
          <a:p>
            <a:endParaRPr lang="tr-TR" sz="2400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lvl="1">
              <a:lnSpc>
                <a:spcPct val="150000"/>
              </a:lnSpc>
            </a:pPr>
            <a:r>
              <a:rPr lang="tr-TR" sz="2400" dirty="0">
                <a:solidFill>
                  <a:srgbClr val="FF0000"/>
                </a:solidFill>
                <a:latin typeface="Comic Sans MS" panose="030F0902030302020204" pitchFamily="66" charset="0"/>
              </a:rPr>
              <a:t>Dekanlar Konseyi Ulusal Çekirdek Eğitim Programı (UÇEP) </a:t>
            </a:r>
            <a:r>
              <a:rPr lang="tr-TR" sz="2400" dirty="0" err="1">
                <a:solidFill>
                  <a:srgbClr val="FF0000"/>
                </a:solidFill>
                <a:latin typeface="Comic Sans MS" panose="030F0902030302020204" pitchFamily="66" charset="0"/>
              </a:rPr>
              <a:t>Çalıştayı</a:t>
            </a:r>
            <a:endParaRPr lang="tr-TR" sz="2400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pPr lvl="1">
              <a:lnSpc>
                <a:spcPct val="150000"/>
              </a:lnSpc>
            </a:pPr>
            <a:r>
              <a:rPr lang="tr-TR" sz="2400" dirty="0">
                <a:solidFill>
                  <a:srgbClr val="FF0000"/>
                </a:solidFill>
                <a:latin typeface="Comic Sans MS" panose="030F0902030302020204" pitchFamily="66" charset="0"/>
              </a:rPr>
              <a:t>14 Ocak 2023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754143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2800" dirty="0">
                <a:latin typeface="Comic Sans MS" panose="030F0702030302020204" pitchFamily="66" charset="0"/>
              </a:rPr>
              <a:t>AFGÖK </a:t>
            </a:r>
            <a:r>
              <a:rPr lang="tr-TR" sz="2800" dirty="0" smtClean="0">
                <a:latin typeface="Comic Sans MS" panose="030F0702030302020204" pitchFamily="66" charset="0"/>
              </a:rPr>
              <a:t>2023-2024 </a:t>
            </a:r>
            <a:r>
              <a:rPr lang="tr-TR" sz="2800" dirty="0">
                <a:latin typeface="Comic Sans MS" panose="030F0702030302020204" pitchFamily="66" charset="0"/>
              </a:rPr>
              <a:t>eğitim-öğretim yılı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pPr lvl="1"/>
            <a:r>
              <a:rPr lang="tr-TR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177 Öğrenci Katılmıştır.</a:t>
            </a:r>
            <a:endParaRPr lang="tr-TR" sz="1800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endParaRPr lang="tr-TR" sz="1800" dirty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 sz="1800" b="1" dirty="0"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D91452E8-6CA3-A848-A99C-FBA27C7EA48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916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80129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20. Mezuniyet Töreni </a:t>
            </a:r>
            <a:r>
              <a:rPr lang="tr-TR" sz="2400" dirty="0">
                <a:solidFill>
                  <a:srgbClr val="FF0000"/>
                </a:solidFill>
              </a:rPr>
              <a:t> </a:t>
            </a:r>
            <a:r>
              <a:rPr lang="tr-TR" sz="2400" b="1" dirty="0">
                <a:solidFill>
                  <a:srgbClr val="FF0000"/>
                </a:solidFill>
              </a:rPr>
              <a:t>23 Haziran 2023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7AFD01AF-713D-B44D-B900-F9F07E379BC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078" y="169239"/>
            <a:ext cx="1296144" cy="122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DC0DED38-575C-0C44-A755-C7F5660B10B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417638"/>
            <a:ext cx="7920880" cy="52871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3808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A15F0839-5793-D448-BD29-1B38A6D7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5AECA2BE-2611-CA41-B82C-F1DB9E4A7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5524"/>
            <a:ext cx="8229600" cy="452596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="" xmlns:a16="http://schemas.microsoft.com/office/drawing/2014/main" id="{E430B2DC-4BEB-6F49-8C8F-66B8B1F4A4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0093" y="2780928"/>
            <a:ext cx="7218021" cy="405652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BE597133-4E69-984A-BE8A-DEA03FC4C7A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68365"/>
            <a:ext cx="4104456" cy="273972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="" xmlns:a16="http://schemas.microsoft.com/office/drawing/2014/main" id="{D64D1E8C-1D44-524F-AABE-23C0BB95D4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7852" y="68366"/>
            <a:ext cx="4102620" cy="27384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6675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="" xmlns:a16="http://schemas.microsoft.com/office/drawing/2014/main" id="{C05B6E90-A986-FE40-8D1B-15E66E14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7B7D9980-BEA3-ED4E-AEF2-D40B6C2B4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9CD94617-2F59-0546-A867-D2256BDDD2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6672"/>
            <a:ext cx="590465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531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3907</TotalTime>
  <Words>1000</Words>
  <Application>Microsoft Macintosh PowerPoint</Application>
  <PresentationFormat>Ekran Gösterisi (4:3)</PresentationFormat>
  <Paragraphs>591</Paragraphs>
  <Slides>28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MERSİN ÜNİVERSİTESİ TIP FAKÜLTESİ AKADEMİK GENEL KURULU </vt:lpstr>
      <vt:lpstr>Slayt 2</vt:lpstr>
      <vt:lpstr>2023-2024 Eğitim-Öğretim Yılı Öğrenci Sayısı</vt:lpstr>
      <vt:lpstr>Yabancı Uyruklu Öğrenci</vt:lpstr>
      <vt:lpstr>2023-2024 Öğrenci - Öğretim Elemanı Oranı</vt:lpstr>
      <vt:lpstr> 2023-2024 Eğitim-Öğretim Yılı  Öğretim Elemanı Ders Yükü  </vt:lpstr>
      <vt:lpstr>Slayt 7</vt:lpstr>
      <vt:lpstr>ERASMUS  (Yurtdışı Öğrenci Değişim Programı)</vt:lpstr>
      <vt:lpstr>2023-2024 Eğitim-Öğretim Yılı Erasmus Giden Öğrenci: 7    İtalya</vt:lpstr>
      <vt:lpstr>FARABİ   (Yurtiçi Öğrenci Değişim Programı)</vt:lpstr>
      <vt:lpstr>Slayt 11</vt:lpstr>
      <vt:lpstr>2023-2024 EÖY Başarı Puanına Göre Yatay Geçiş Hakkı Kazanan Öğrenciler</vt:lpstr>
      <vt:lpstr>2023-2024 Eğitim-Öğretim Yılı  Başarı Oranları </vt:lpstr>
      <vt:lpstr>Slayt 14</vt:lpstr>
      <vt:lpstr>DÖNEM II 2023-2024 Ders alan öğrenci sayısı 315 Üst sınıfa geçmeye hak kazanan öğrenci sayısı 182</vt:lpstr>
      <vt:lpstr>Slayt 16</vt:lpstr>
      <vt:lpstr>Dönem IV  Staj Başarı Oranları  </vt:lpstr>
      <vt:lpstr>    Dönem V  Staj Başarı Oranları    </vt:lpstr>
      <vt:lpstr>Dönem VI  Staj Başarı Oranları</vt:lpstr>
      <vt:lpstr>Mezuniyet</vt:lpstr>
      <vt:lpstr>Soru Bankası  </vt:lpstr>
      <vt:lpstr>Öğrenci Anketleri </vt:lpstr>
      <vt:lpstr>UÇEP uyum çalışması </vt:lpstr>
      <vt:lpstr>Slayt 24</vt:lpstr>
      <vt:lpstr>AFGÖK 2023-2024 eğitim-öğretim yılı</vt:lpstr>
      <vt:lpstr>20. Mezuniyet Töreni  23 Haziran 2023</vt:lpstr>
      <vt:lpstr>Slayt 27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 Eğitim-Öğretim Yılı Öğrenci Bilgileri</dc:title>
  <dc:creator>qw</dc:creator>
  <cp:lastModifiedBy>user57</cp:lastModifiedBy>
  <cp:revision>531</cp:revision>
  <dcterms:created xsi:type="dcterms:W3CDTF">2016-09-21T08:40:06Z</dcterms:created>
  <dcterms:modified xsi:type="dcterms:W3CDTF">2024-10-04T08:45:47Z</dcterms:modified>
</cp:coreProperties>
</file>