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311" r:id="rId2"/>
    <p:sldId id="277" r:id="rId3"/>
    <p:sldId id="346" r:id="rId4"/>
    <p:sldId id="347" r:id="rId5"/>
    <p:sldId id="348" r:id="rId6"/>
    <p:sldId id="349" r:id="rId7"/>
    <p:sldId id="350" r:id="rId8"/>
    <p:sldId id="284" r:id="rId9"/>
    <p:sldId id="351" r:id="rId10"/>
    <p:sldId id="281" r:id="rId11"/>
    <p:sldId id="352" r:id="rId12"/>
    <p:sldId id="305" r:id="rId13"/>
    <p:sldId id="355" r:id="rId14"/>
    <p:sldId id="414" r:id="rId15"/>
    <p:sldId id="415" r:id="rId16"/>
    <p:sldId id="416" r:id="rId17"/>
    <p:sldId id="417" r:id="rId18"/>
    <p:sldId id="418" r:id="rId19"/>
    <p:sldId id="419" r:id="rId20"/>
    <p:sldId id="420" r:id="rId21"/>
    <p:sldId id="343" r:id="rId22"/>
    <p:sldId id="470" r:id="rId23"/>
    <p:sldId id="471" r:id="rId24"/>
    <p:sldId id="480" r:id="rId25"/>
    <p:sldId id="472" r:id="rId26"/>
    <p:sldId id="478" r:id="rId27"/>
    <p:sldId id="479" r:id="rId28"/>
    <p:sldId id="473" r:id="rId29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5854"/>
    <p:restoredTop sz="82956" autoAdjust="0"/>
  </p:normalViewPr>
  <p:slideViewPr>
    <p:cSldViewPr>
      <p:cViewPr varScale="1">
        <p:scale>
          <a:sx n="75" d="100"/>
          <a:sy n="75" d="100"/>
        </p:scale>
        <p:origin x="-22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4BDE2E-A164-4AD4-80C3-02A3FD929147}" type="datetimeFigureOut">
              <a:rPr lang="en-GB" smtClean="0"/>
              <a:pPr/>
              <a:t>25/07/2024</a:t>
            </a:fld>
            <a:endParaRPr lang="en-GB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26BE11-DFC8-4B83-8086-EF64F19C320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048734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26BE11-DFC8-4B83-8086-EF64F19C320C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4656354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26BE11-DFC8-4B83-8086-EF64F19C320C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1718532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26BE11-DFC8-4B83-8086-EF64F19C320C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26BE11-DFC8-4B83-8086-EF64F19C320C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26BE11-DFC8-4B83-8086-EF64F19C320C}" type="slidenum">
              <a:rPr lang="en-GB" smtClean="0"/>
              <a:pPr/>
              <a:t>16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26BE11-DFC8-4B83-8086-EF64F19C320C}" type="slidenum">
              <a:rPr lang="en-GB" smtClean="0"/>
              <a:pPr/>
              <a:t>18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26BE11-DFC8-4B83-8086-EF64F19C320C}" type="slidenum">
              <a:rPr lang="en-GB" smtClean="0"/>
              <a:pPr/>
              <a:t>20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4316D-D5CA-461B-8B2B-BCB4D6749D45}" type="datetimeFigureOut">
              <a:rPr lang="tr-TR"/>
              <a:pPr>
                <a:defRPr/>
              </a:pPr>
              <a:t>25.07.2024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9F86DD-8818-4A66-B624-1D4D6CFA1549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83421-A4B6-4E13-84A9-9A24371C4D90}" type="datetimeFigureOut">
              <a:rPr lang="tr-TR"/>
              <a:pPr>
                <a:defRPr/>
              </a:pPr>
              <a:t>25.07.2024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E4C8A2-D233-4323-982C-2D2B9FFE486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C9B0BC-E86A-4C44-97F1-F145ED7EAAFB}" type="datetimeFigureOut">
              <a:rPr lang="tr-TR"/>
              <a:pPr>
                <a:defRPr/>
              </a:pPr>
              <a:t>25.07.2024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D2F38-B0A3-4F78-B05C-91D71C9FB6B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E51B07-2824-45B3-807D-84FE3BC9CD91}" type="datetimeFigureOut">
              <a:rPr lang="tr-TR"/>
              <a:pPr>
                <a:defRPr/>
              </a:pPr>
              <a:t>25.07.2024</a:t>
            </a:fld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319B8A-EAA4-49DF-9694-164F1074052E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ACE8C2-5EC3-4B88-9C5A-DAC1462153EF}" type="datetimeFigureOut">
              <a:rPr lang="tr-TR"/>
              <a:pPr>
                <a:defRPr/>
              </a:pPr>
              <a:t>25.07.2024</a:t>
            </a:fld>
            <a:endParaRPr lang="tr-TR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C47C5-3415-41BF-8306-68113913ABC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5EA90F-6495-4CE1-A951-09FA8E0CFECC}" type="datetimeFigureOut">
              <a:rPr lang="tr-TR"/>
              <a:pPr>
                <a:defRPr/>
              </a:pPr>
              <a:t>25.07.2024</a:t>
            </a:fld>
            <a:endParaRPr lang="tr-TR"/>
          </a:p>
        </p:txBody>
      </p:sp>
      <p:sp>
        <p:nvSpPr>
          <p:cNvPr id="4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95DFC6-C6BA-4400-83D7-F43E26010483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D520E-DA2C-47B5-9137-399D9C40667E}" type="datetimeFigureOut">
              <a:rPr lang="tr-TR"/>
              <a:pPr>
                <a:defRPr/>
              </a:pPr>
              <a:t>25.07.2024</a:t>
            </a:fld>
            <a:endParaRPr lang="tr-TR"/>
          </a:p>
        </p:txBody>
      </p:sp>
      <p:sp>
        <p:nvSpPr>
          <p:cNvPr id="3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DE2B00-5E3F-4F15-A442-3E17843DAF1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CF5B70-7042-4C01-B7C3-E3FD3AE76D21}" type="datetimeFigureOut">
              <a:rPr lang="tr-TR"/>
              <a:pPr>
                <a:defRPr/>
              </a:pPr>
              <a:t>25.07.2024</a:t>
            </a:fld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6D61B-6124-4BEE-9E19-3310BD66503B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046C3-4F4F-4B42-B55C-85244B8E08B3}" type="datetimeFigureOut">
              <a:rPr lang="tr-TR"/>
              <a:pPr>
                <a:defRPr/>
              </a:pPr>
              <a:t>25.07.2024</a:t>
            </a:fld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92C1D-6B36-449C-92DF-C2D9477A3A8A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4E80B-5986-4495-B066-6E7BF9B72B2C}" type="datetimeFigureOut">
              <a:rPr lang="tr-TR"/>
              <a:pPr>
                <a:defRPr/>
              </a:pPr>
              <a:t>25.07.2024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5C738A-DA43-4565-808A-82B97F9E11E0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E36CB6-2031-4208-843E-B6D38DD0077D}" type="datetimeFigureOut">
              <a:rPr lang="tr-TR"/>
              <a:pPr>
                <a:defRPr/>
              </a:pPr>
              <a:t>25.07.2024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6E010F-7C3E-4724-A54B-5ED410A76A7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Başlık Yer Tutucusu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Asıl başlık stili için tıklatın</a:t>
            </a:r>
          </a:p>
        </p:txBody>
      </p:sp>
      <p:sp>
        <p:nvSpPr>
          <p:cNvPr id="1027" name="2 Metin Yer Tutucusu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4FBF977-27C7-4009-940A-9C489896FD4F}" type="datetimeFigureOut">
              <a:rPr lang="tr-TR"/>
              <a:pPr>
                <a:defRPr/>
              </a:pPr>
              <a:t>25.07.2024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6DA3CD8-F04D-4F98-831A-88ACCB40489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tif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685800" y="1556793"/>
            <a:ext cx="7772400" cy="3384376"/>
          </a:xfrm>
        </p:spPr>
        <p:txBody>
          <a:bodyPr/>
          <a:lstStyle/>
          <a:p>
            <a:r>
              <a:rPr lang="tr-TR" dirty="0"/>
              <a:t>MERSİN ÜNİVERSİTESİ</a:t>
            </a:r>
            <a:br>
              <a:rPr lang="tr-TR" dirty="0"/>
            </a:br>
            <a:r>
              <a:rPr lang="tr-TR" dirty="0"/>
              <a:t>TIP FAKÜLTESİ</a:t>
            </a:r>
            <a:br>
              <a:rPr lang="tr-TR" dirty="0"/>
            </a:br>
            <a:r>
              <a:rPr lang="tr-TR" dirty="0"/>
              <a:t>AKADEMİK GENEL KURULU 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4941168"/>
            <a:ext cx="6400800" cy="1752600"/>
          </a:xfrm>
        </p:spPr>
        <p:txBody>
          <a:bodyPr/>
          <a:lstStyle/>
          <a:p>
            <a:endParaRPr lang="tr-TR" sz="2400" dirty="0"/>
          </a:p>
        </p:txBody>
      </p:sp>
      <p:pic>
        <p:nvPicPr>
          <p:cNvPr id="6" name="Resim 5">
            <a:extLst>
              <a:ext uri="{FF2B5EF4-FFF2-40B4-BE49-F238E27FC236}">
                <a16:creationId xmlns="" xmlns:a16="http://schemas.microsoft.com/office/drawing/2014/main" id="{D1CCA97C-D092-5746-96C1-8EEE1F3C3DC0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188640"/>
            <a:ext cx="136815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Resim 7">
            <a:extLst>
              <a:ext uri="{FF2B5EF4-FFF2-40B4-BE49-F238E27FC236}">
                <a16:creationId xmlns="" xmlns:a16="http://schemas.microsoft.com/office/drawing/2014/main" id="{A0AEE331-080D-7949-98E7-25E460360B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227874"/>
            <a:ext cx="2520280" cy="142760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57211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2 İçerik Yer Tutucusu"/>
          <p:cNvSpPr>
            <a:spLocks noGrp="1"/>
          </p:cNvSpPr>
          <p:nvPr>
            <p:ph idx="1"/>
          </p:nvPr>
        </p:nvSpPr>
        <p:spPr>
          <a:xfrm>
            <a:off x="428625" y="692695"/>
            <a:ext cx="8215313" cy="6022429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tr-TR" sz="1400" b="1" u="sng" dirty="0">
                <a:latin typeface="Comic Sans MS" pitchFamily="66" charset="0"/>
              </a:rPr>
              <a:t>LİSANS EĞİTİMİ KOORDİNATÖRLER KURULU</a:t>
            </a:r>
          </a:p>
          <a:p>
            <a:pPr>
              <a:buFont typeface="Arial" charset="0"/>
              <a:buNone/>
            </a:pPr>
            <a:endParaRPr lang="tr-TR" sz="1200" dirty="0">
              <a:latin typeface="Comic Sans MS" pitchFamily="66" charset="0"/>
            </a:endParaRPr>
          </a:p>
          <a:p>
            <a:pPr marL="0" indent="0">
              <a:buNone/>
            </a:pPr>
            <a:r>
              <a:rPr lang="tr-TR" sz="1200" dirty="0">
                <a:latin typeface="Comic Sans MS" pitchFamily="66" charset="0"/>
              </a:rPr>
              <a:t>	Prof. Dr. Ali </a:t>
            </a:r>
            <a:r>
              <a:rPr lang="tr-TR" sz="1200" dirty="0" err="1">
                <a:latin typeface="Comic Sans MS" pitchFamily="66" charset="0"/>
              </a:rPr>
              <a:t>Ertuğ</a:t>
            </a:r>
            <a:r>
              <a:rPr lang="tr-TR" sz="1200" dirty="0">
                <a:latin typeface="Comic Sans MS" pitchFamily="66" charset="0"/>
              </a:rPr>
              <a:t> ARSLANKÖYLÜ		</a:t>
            </a:r>
            <a:r>
              <a:rPr lang="tr-TR" sz="1200" dirty="0" err="1">
                <a:latin typeface="Comic Sans MS" pitchFamily="66" charset="0"/>
              </a:rPr>
              <a:t>Başkoordinatör</a:t>
            </a:r>
            <a:endParaRPr lang="tr-TR" sz="1200" dirty="0">
              <a:latin typeface="Comic Sans MS" pitchFamily="66" charset="0"/>
            </a:endParaRPr>
          </a:p>
          <a:p>
            <a:pPr marL="0" indent="0">
              <a:buNone/>
            </a:pPr>
            <a:r>
              <a:rPr lang="tr-TR" sz="1200" dirty="0">
                <a:latin typeface="Comic Sans MS" pitchFamily="66" charset="0"/>
              </a:rPr>
              <a:t>	Prof. Dr. Nurgül ARINCI İNCEL		</a:t>
            </a:r>
            <a:r>
              <a:rPr lang="tr-TR" sz="1200" dirty="0" err="1">
                <a:latin typeface="Comic Sans MS" pitchFamily="66" charset="0"/>
              </a:rPr>
              <a:t>Başkoordinatör</a:t>
            </a:r>
            <a:r>
              <a:rPr lang="tr-TR" sz="1200" dirty="0">
                <a:latin typeface="Comic Sans MS" pitchFamily="66" charset="0"/>
              </a:rPr>
              <a:t> Yardımcısı</a:t>
            </a:r>
          </a:p>
          <a:p>
            <a:pPr>
              <a:buFont typeface="Arial" charset="0"/>
              <a:buNone/>
            </a:pPr>
            <a:endParaRPr lang="tr-TR" sz="500" dirty="0">
              <a:latin typeface="Comic Sans MS" pitchFamily="66" charset="0"/>
            </a:endParaRPr>
          </a:p>
          <a:p>
            <a:pPr>
              <a:buFont typeface="Arial" charset="0"/>
              <a:buNone/>
            </a:pPr>
            <a:r>
              <a:rPr lang="tr-T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	</a:t>
            </a:r>
          </a:p>
          <a:p>
            <a:pPr>
              <a:buFont typeface="Arial" charset="0"/>
              <a:buNone/>
            </a:pPr>
            <a:r>
              <a:rPr lang="tr-T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	DÖNEM I</a:t>
            </a:r>
            <a:r>
              <a:rPr lang="tr-T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: 	</a:t>
            </a:r>
            <a:r>
              <a:rPr lang="tr-TR" sz="1200" dirty="0">
                <a:latin typeface="Comic Sans MS" pitchFamily="66" charset="0"/>
              </a:rPr>
              <a:t>Prof. Dr. Özlem İZCİ AY		Koordinatör</a:t>
            </a:r>
          </a:p>
          <a:p>
            <a:pPr>
              <a:buFont typeface="Arial" charset="0"/>
              <a:buNone/>
            </a:pPr>
            <a:r>
              <a:rPr lang="tr-TR" sz="1200" dirty="0">
                <a:latin typeface="Comic Sans MS" pitchFamily="66" charset="0"/>
              </a:rPr>
              <a:t>			Prof. Dr. Seda TEZCAN ÜLGER	Koordinatör Yardımcısı</a:t>
            </a:r>
          </a:p>
          <a:p>
            <a:pPr>
              <a:buFont typeface="Arial" charset="0"/>
              <a:buNone/>
            </a:pPr>
            <a:endParaRPr lang="tr-TR" sz="500" dirty="0">
              <a:latin typeface="Comic Sans MS" pitchFamily="66" charset="0"/>
            </a:endParaRPr>
          </a:p>
          <a:p>
            <a:pPr>
              <a:buFont typeface="Arial" charset="0"/>
              <a:buNone/>
            </a:pPr>
            <a:r>
              <a:rPr lang="tr-TR" sz="1200" b="1" dirty="0">
                <a:latin typeface="Comic Sans MS" pitchFamily="66" charset="0"/>
              </a:rPr>
              <a:t>	</a:t>
            </a:r>
          </a:p>
          <a:p>
            <a:pPr>
              <a:buNone/>
            </a:pPr>
            <a:r>
              <a:rPr lang="tr-TR" sz="1200" b="1" dirty="0">
                <a:latin typeface="Comic Sans MS" pitchFamily="66" charset="0"/>
              </a:rPr>
              <a:t>	DÖNEM II:	</a:t>
            </a:r>
            <a:r>
              <a:rPr lang="tr-TR" sz="1200" dirty="0">
                <a:latin typeface="Comic Sans MS" pitchFamily="66" charset="0"/>
              </a:rPr>
              <a:t>Prof. Dr. Deniz UZMANSEL	Koordinatör</a:t>
            </a:r>
          </a:p>
          <a:p>
            <a:pPr>
              <a:buFont typeface="Arial" charset="0"/>
              <a:buNone/>
            </a:pPr>
            <a:r>
              <a:rPr lang="tr-TR" sz="1200" dirty="0">
                <a:latin typeface="Comic Sans MS" pitchFamily="66" charset="0"/>
              </a:rPr>
              <a:t>			Doç. Dr. Leyla ŞAHİN		Koordinatör Yardımcısı</a:t>
            </a:r>
          </a:p>
          <a:p>
            <a:pPr>
              <a:buFont typeface="Arial" charset="0"/>
              <a:buNone/>
            </a:pPr>
            <a:endParaRPr lang="tr-TR" sz="500" dirty="0">
              <a:latin typeface="Comic Sans MS" pitchFamily="66" charset="0"/>
            </a:endParaRPr>
          </a:p>
          <a:p>
            <a:pPr>
              <a:buFont typeface="Arial" charset="0"/>
              <a:buNone/>
            </a:pPr>
            <a:endParaRPr lang="tr-TR" sz="1200" b="1" u="sng" dirty="0">
              <a:latin typeface="Comic Sans MS" pitchFamily="66" charset="0"/>
            </a:endParaRPr>
          </a:p>
          <a:p>
            <a:pPr>
              <a:buFont typeface="Arial" charset="0"/>
              <a:buNone/>
            </a:pPr>
            <a:r>
              <a:rPr lang="tr-TR" sz="1200" b="1" dirty="0">
                <a:latin typeface="Comic Sans MS" pitchFamily="66" charset="0"/>
              </a:rPr>
              <a:t>	DÖNEM III:	</a:t>
            </a:r>
            <a:r>
              <a:rPr lang="tr-TR" sz="1200" dirty="0">
                <a:latin typeface="Comic Sans MS" pitchFamily="66" charset="0"/>
              </a:rPr>
              <a:t>Prof. Dr. Dr. Tuba KARA		Koordinatör</a:t>
            </a:r>
          </a:p>
          <a:p>
            <a:pPr>
              <a:buNone/>
            </a:pPr>
            <a:r>
              <a:rPr lang="tr-TR" sz="1200" dirty="0">
                <a:latin typeface="Comic Sans MS" pitchFamily="66" charset="0"/>
              </a:rPr>
              <a:t>			Prof. Dr. Ş. Visal BUTURAK 	Koordinatör Yardımcısı</a:t>
            </a:r>
          </a:p>
          <a:p>
            <a:pPr>
              <a:buNone/>
            </a:pPr>
            <a:r>
              <a:rPr lang="tr-TR" sz="1200" dirty="0">
                <a:latin typeface="Comic Sans MS" pitchFamily="66" charset="0"/>
              </a:rPr>
              <a:t>			Dr. </a:t>
            </a:r>
            <a:r>
              <a:rPr lang="tr-TR" sz="1200" dirty="0" err="1">
                <a:latin typeface="Comic Sans MS" pitchFamily="66" charset="0"/>
              </a:rPr>
              <a:t>Öğr</a:t>
            </a:r>
            <a:r>
              <a:rPr lang="tr-TR" sz="1200" dirty="0">
                <a:latin typeface="Comic Sans MS" pitchFamily="66" charset="0"/>
              </a:rPr>
              <a:t>. Üyesi A. Sencer YURTSEVER Koordinatör Yardımcısı</a:t>
            </a:r>
          </a:p>
          <a:p>
            <a:pPr>
              <a:buNone/>
            </a:pPr>
            <a:r>
              <a:rPr lang="tr-TR" sz="1200" dirty="0">
                <a:latin typeface="Comic Sans MS" pitchFamily="66" charset="0"/>
              </a:rPr>
              <a:t>			</a:t>
            </a:r>
            <a:endParaRPr lang="tr-TR" sz="500" dirty="0">
              <a:latin typeface="Comic Sans MS" pitchFamily="66" charset="0"/>
            </a:endParaRPr>
          </a:p>
          <a:p>
            <a:pPr>
              <a:buFont typeface="Arial" charset="0"/>
              <a:buNone/>
            </a:pPr>
            <a:endParaRPr lang="tr-TR" sz="1200" b="1" u="sng" dirty="0">
              <a:latin typeface="Comic Sans MS" pitchFamily="66" charset="0"/>
            </a:endParaRPr>
          </a:p>
          <a:p>
            <a:pPr>
              <a:buFont typeface="Arial" charset="0"/>
              <a:buNone/>
            </a:pPr>
            <a:r>
              <a:rPr lang="tr-TR" sz="1200" b="1" dirty="0">
                <a:latin typeface="Comic Sans MS" pitchFamily="66" charset="0"/>
              </a:rPr>
              <a:t>	DÖNEM IV:	</a:t>
            </a:r>
            <a:r>
              <a:rPr lang="tr-TR" sz="1200" dirty="0">
                <a:latin typeface="Comic Sans MS" pitchFamily="66" charset="0"/>
              </a:rPr>
              <a:t>Doç. Dr. Serkan YARAŞ		Koordinatör</a:t>
            </a:r>
          </a:p>
          <a:p>
            <a:pPr>
              <a:buNone/>
            </a:pPr>
            <a:r>
              <a:rPr lang="tr-TR" sz="1200" dirty="0">
                <a:latin typeface="Comic Sans MS" pitchFamily="66" charset="0"/>
              </a:rPr>
              <a:t>			Doç. Dr. Osman ÖZDOĞAN	Koordinatör Yardımcısı</a:t>
            </a:r>
          </a:p>
          <a:p>
            <a:pPr>
              <a:buFont typeface="Arial" charset="0"/>
              <a:buNone/>
            </a:pPr>
            <a:endParaRPr lang="tr-TR" sz="500" dirty="0">
              <a:latin typeface="Comic Sans MS" pitchFamily="66" charset="0"/>
            </a:endParaRPr>
          </a:p>
          <a:p>
            <a:pPr>
              <a:buFont typeface="Arial" charset="0"/>
              <a:buNone/>
            </a:pPr>
            <a:endParaRPr lang="tr-TR" sz="1200" b="1" u="sng" dirty="0">
              <a:latin typeface="Comic Sans MS" pitchFamily="66" charset="0"/>
            </a:endParaRPr>
          </a:p>
          <a:p>
            <a:pPr>
              <a:buFont typeface="Arial" charset="0"/>
              <a:buNone/>
            </a:pPr>
            <a:r>
              <a:rPr lang="tr-TR" sz="1200" b="1" dirty="0">
                <a:latin typeface="Comic Sans MS" pitchFamily="66" charset="0"/>
              </a:rPr>
              <a:t>	DÖNEM V:	</a:t>
            </a:r>
            <a:r>
              <a:rPr lang="tr-TR" sz="1200" dirty="0">
                <a:latin typeface="Comic Sans MS" pitchFamily="66" charset="0"/>
              </a:rPr>
              <a:t>Prof. Dr. Nurgül ARINCI İNCEL	Koordinatör</a:t>
            </a:r>
          </a:p>
          <a:p>
            <a:pPr>
              <a:buNone/>
            </a:pPr>
            <a:r>
              <a:rPr lang="tr-TR" sz="1200" dirty="0">
                <a:latin typeface="Comic Sans MS" pitchFamily="66" charset="0"/>
              </a:rPr>
              <a:t>			Doç. Dr. Yücel UYSAL		Koordinatör Yardımcısı</a:t>
            </a:r>
          </a:p>
          <a:p>
            <a:pPr>
              <a:buFont typeface="Arial" charset="0"/>
              <a:buNone/>
            </a:pPr>
            <a:endParaRPr lang="tr-TR" sz="500" dirty="0">
              <a:latin typeface="Comic Sans MS" pitchFamily="66" charset="0"/>
            </a:endParaRPr>
          </a:p>
          <a:p>
            <a:pPr>
              <a:buFont typeface="Arial" charset="0"/>
              <a:buNone/>
            </a:pPr>
            <a:endParaRPr lang="tr-TR" sz="1200" b="1" u="sng" dirty="0">
              <a:latin typeface="Comic Sans MS" pitchFamily="66" charset="0"/>
            </a:endParaRPr>
          </a:p>
          <a:p>
            <a:pPr>
              <a:buNone/>
            </a:pPr>
            <a:r>
              <a:rPr lang="tr-TR" sz="1200" b="1" dirty="0">
                <a:latin typeface="Comic Sans MS" pitchFamily="66" charset="0"/>
              </a:rPr>
              <a:t>	DÖNEM VI:	</a:t>
            </a:r>
            <a:r>
              <a:rPr lang="tr-TR" sz="1200" dirty="0">
                <a:latin typeface="Comic Sans MS" pitchFamily="66" charset="0"/>
              </a:rPr>
              <a:t>Prof. Dr. Ali Ertuğ ARSLANKÖYLÜ 	Koordinatör</a:t>
            </a:r>
          </a:p>
          <a:p>
            <a:pPr>
              <a:buFont typeface="Arial" charset="0"/>
              <a:buNone/>
            </a:pPr>
            <a:r>
              <a:rPr lang="tr-TR" sz="1200" dirty="0">
                <a:latin typeface="Comic Sans MS" pitchFamily="66" charset="0"/>
              </a:rPr>
              <a:t>			Prof. Dr. Melike NEBİOĞLU YILDIZ	Koordinatör Yardımcısı	</a:t>
            </a:r>
          </a:p>
          <a:p>
            <a:pPr>
              <a:buFont typeface="Arial" charset="0"/>
              <a:buNone/>
            </a:pPr>
            <a:endParaRPr lang="tr-TR" sz="1200" dirty="0">
              <a:latin typeface="Comic Sans MS" pitchFamily="66" charset="0"/>
            </a:endParaRPr>
          </a:p>
          <a:p>
            <a:pPr>
              <a:buFont typeface="Arial" charset="0"/>
              <a:buNone/>
            </a:pPr>
            <a:endParaRPr lang="tr-TR" sz="1200" dirty="0">
              <a:latin typeface="Comic Sans MS" pitchFamily="66" charset="0"/>
            </a:endParaRPr>
          </a:p>
          <a:p>
            <a:pPr>
              <a:buFont typeface="Arial" charset="0"/>
              <a:buNone/>
            </a:pPr>
            <a:endParaRPr lang="tr-TR" sz="1200" dirty="0">
              <a:latin typeface="Comic Sans MS" pitchFamily="66" charset="0"/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="" xmlns:a16="http://schemas.microsoft.com/office/drawing/2014/main" id="{B1F8A7BE-A390-8D4E-91C0-2398D3000694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312" y="188640"/>
            <a:ext cx="136815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Başlık"/>
          <p:cNvSpPr>
            <a:spLocks noGrp="1"/>
          </p:cNvSpPr>
          <p:nvPr>
            <p:ph type="ctrTitle"/>
          </p:nvPr>
        </p:nvSpPr>
        <p:spPr>
          <a:xfrm>
            <a:off x="827584" y="1412776"/>
            <a:ext cx="7386638" cy="838994"/>
          </a:xfrm>
        </p:spPr>
        <p:txBody>
          <a:bodyPr/>
          <a:lstStyle/>
          <a:p>
            <a:r>
              <a:rPr lang="tr-TR" sz="2000" dirty="0">
                <a:solidFill>
                  <a:srgbClr val="FF0000"/>
                </a:solidFill>
                <a:latin typeface="Comic Sans MS" pitchFamily="66" charset="0"/>
              </a:rPr>
              <a:t>2022-2023 Eğitim-Öğretim Yılı</a:t>
            </a:r>
            <a:br>
              <a:rPr lang="tr-TR" sz="2000" dirty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tr-TR" sz="2000" dirty="0">
                <a:solidFill>
                  <a:srgbClr val="FF0000"/>
                </a:solidFill>
                <a:latin typeface="Comic Sans MS" pitchFamily="66" charset="0"/>
              </a:rPr>
              <a:t>Öğrenci Sayısı</a:t>
            </a:r>
          </a:p>
        </p:txBody>
      </p:sp>
      <p:graphicFrame>
        <p:nvGraphicFramePr>
          <p:cNvPr id="8" name="7 Tablo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19524449"/>
              </p:ext>
            </p:extLst>
          </p:nvPr>
        </p:nvGraphicFramePr>
        <p:xfrm>
          <a:off x="899592" y="2780928"/>
          <a:ext cx="7416824" cy="1944562"/>
        </p:xfrm>
        <a:graphic>
          <a:graphicData uri="http://schemas.openxmlformats.org/drawingml/2006/table">
            <a:tbl>
              <a:tblPr/>
              <a:tblGrid>
                <a:gridCol w="169262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8707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10189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63522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29066"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Dönem 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Kız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Erkek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Toplam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5022"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163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190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353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45022"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155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255</a:t>
                      </a:r>
                      <a:endParaRPr kumimoji="0" lang="tr-T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45022"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112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158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270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45022"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 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151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167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318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45022"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97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140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237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45022"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6 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103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124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227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45022"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Toplam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726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934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1660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5" name="Resim 4">
            <a:extLst>
              <a:ext uri="{FF2B5EF4-FFF2-40B4-BE49-F238E27FC236}">
                <a16:creationId xmlns="" xmlns:a16="http://schemas.microsoft.com/office/drawing/2014/main" id="{15EE2682-9CFD-ED49-9FBA-412A10C34D33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188640"/>
            <a:ext cx="136815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770572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1 Başlık"/>
          <p:cNvSpPr>
            <a:spLocks noGrp="1"/>
          </p:cNvSpPr>
          <p:nvPr>
            <p:ph type="ctrTitle"/>
          </p:nvPr>
        </p:nvSpPr>
        <p:spPr>
          <a:xfrm>
            <a:off x="785813" y="550962"/>
            <a:ext cx="7672387" cy="285750"/>
          </a:xfrm>
        </p:spPr>
        <p:txBody>
          <a:bodyPr/>
          <a:lstStyle/>
          <a:p>
            <a:pPr eaLnBrk="1" hangingPunct="1"/>
            <a:r>
              <a:rPr lang="tr-TR" sz="1100" b="1" dirty="0">
                <a:latin typeface="Comic Sans MS" pitchFamily="66" charset="0"/>
              </a:rPr>
              <a:t>Yabancı Uyruklu Öğrenci</a:t>
            </a:r>
            <a:endParaRPr lang="tr-TR" sz="1100" dirty="0">
              <a:latin typeface="Comic Sans MS" pitchFamily="66" charset="0"/>
            </a:endParaRPr>
          </a:p>
        </p:txBody>
      </p:sp>
      <p:sp>
        <p:nvSpPr>
          <p:cNvPr id="5250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tr-TR"/>
          </a:p>
        </p:txBody>
      </p:sp>
      <p:graphicFrame>
        <p:nvGraphicFramePr>
          <p:cNvPr id="8" name="6 Tablo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89813540"/>
              </p:ext>
            </p:extLst>
          </p:nvPr>
        </p:nvGraphicFramePr>
        <p:xfrm>
          <a:off x="571472" y="357166"/>
          <a:ext cx="7056784" cy="5612123"/>
        </p:xfrm>
        <a:graphic>
          <a:graphicData uri="http://schemas.openxmlformats.org/drawingml/2006/table">
            <a:tbl>
              <a:tblPr/>
              <a:tblGrid>
                <a:gridCol w="43737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8298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23555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 dirty="0">
                          <a:latin typeface="Calibri"/>
                          <a:ea typeface="Calibri"/>
                          <a:cs typeface="Times New Roman"/>
                        </a:rPr>
                        <a:t>2022-2023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45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latin typeface="Comic Sans MS"/>
                          <a:ea typeface="Calibri"/>
                          <a:cs typeface="Times New Roman"/>
                        </a:rPr>
                        <a:t>Ülke </a:t>
                      </a:r>
                      <a:endParaRPr lang="tr-TR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latin typeface="Comic Sans MS"/>
                          <a:ea typeface="Calibri"/>
                          <a:cs typeface="Times New Roman"/>
                        </a:rPr>
                        <a:t>Öğrenci Sayısı</a:t>
                      </a:r>
                      <a:endParaRPr lang="tr-TR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235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Afganistan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2355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Almanya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235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Sudan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235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Azerbaycan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23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235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Bulgaristan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235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Filistin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429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Mısır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429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Moğolistan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235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Irak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2355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İran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36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2355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Libya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2355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Endonezya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2355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Fas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2355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Kuzey Kıbrıs Türk Cumhuriyeti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2355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İtalya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22355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Kazakistan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22355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Suriye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17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2355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Kongo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2"/>
                  </a:ext>
                </a:extLst>
              </a:tr>
              <a:tr h="2083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Türkmenistan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4"/>
                  </a:ext>
                </a:extLst>
              </a:tr>
              <a:tr h="2235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Ürdün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2235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Yemen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  <a:tr h="2235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Amerika Birleşik Devletleri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3"/>
                  </a:ext>
                </a:extLst>
              </a:tr>
              <a:tr h="20333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Toplam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142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1"/>
                  </a:ext>
                </a:extLst>
              </a:tr>
            </a:tbl>
          </a:graphicData>
        </a:graphic>
      </p:graphicFrame>
      <p:pic>
        <p:nvPicPr>
          <p:cNvPr id="7" name="Resim 6">
            <a:extLst>
              <a:ext uri="{FF2B5EF4-FFF2-40B4-BE49-F238E27FC236}">
                <a16:creationId xmlns="" xmlns:a16="http://schemas.microsoft.com/office/drawing/2014/main" id="{1B509C12-4905-9943-AF22-145390DC4495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188640"/>
            <a:ext cx="136815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123117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Başlık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82675"/>
          </a:xfrm>
        </p:spPr>
        <p:txBody>
          <a:bodyPr/>
          <a:lstStyle/>
          <a:p>
            <a:pPr eaLnBrk="1" hangingPunct="1"/>
            <a:r>
              <a:rPr lang="tr-TR" sz="2400" b="1" dirty="0">
                <a:latin typeface="Comic Sans MS" pitchFamily="66" charset="0"/>
              </a:rPr>
              <a:t>2022-2023</a:t>
            </a:r>
            <a:br>
              <a:rPr lang="tr-TR" sz="2400" b="1" dirty="0">
                <a:latin typeface="Comic Sans MS" pitchFamily="66" charset="0"/>
              </a:rPr>
            </a:br>
            <a:r>
              <a:rPr lang="tr-TR" sz="2400" b="1" dirty="0">
                <a:latin typeface="Comic Sans MS" pitchFamily="66" charset="0"/>
              </a:rPr>
              <a:t>Öğrenci - Öğretim Elemanı Oranı</a:t>
            </a:r>
            <a:endParaRPr lang="tr-TR" sz="2400" dirty="0">
              <a:latin typeface="Comic Sans MS" pitchFamily="66" charset="0"/>
            </a:endParaRPr>
          </a:p>
        </p:txBody>
      </p:sp>
      <p:graphicFrame>
        <p:nvGraphicFramePr>
          <p:cNvPr id="4" name="3 Tablo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55504942"/>
              </p:ext>
            </p:extLst>
          </p:nvPr>
        </p:nvGraphicFramePr>
        <p:xfrm>
          <a:off x="642938" y="2132856"/>
          <a:ext cx="7786741" cy="2847481"/>
        </p:xfrm>
        <a:graphic>
          <a:graphicData uri="http://schemas.openxmlformats.org/drawingml/2006/table">
            <a:tbl>
              <a:tblPr/>
              <a:tblGrid>
                <a:gridCol w="97673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002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53748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47231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7246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Dönem</a:t>
                      </a:r>
                      <a:endParaRPr kumimoji="0" lang="tr-T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Öğrenci </a:t>
                      </a: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Sayısı</a:t>
                      </a:r>
                      <a:endParaRPr kumimoji="0" lang="tr-T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(A)</a:t>
                      </a:r>
                      <a:endParaRPr kumimoji="0" lang="tr-T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Calibri" pitchFamily="34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Öğretim Elemanı Sayısı</a:t>
                      </a:r>
                      <a:endParaRPr kumimoji="0" lang="tr-T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(B)</a:t>
                      </a:r>
                      <a:endParaRPr kumimoji="0" lang="tr-T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Calibri" pitchFamily="34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Öğretim Elemanı Başına düşen </a:t>
                      </a:r>
                      <a:endParaRPr kumimoji="0" lang="tr-T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Öğrenci Sayısı  (A/B)</a:t>
                      </a:r>
                      <a:endParaRPr kumimoji="0" lang="tr-T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Calibri" pitchFamily="34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16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+mn-ea"/>
                          <a:cs typeface="Times New Roman" pitchFamily="18" charset="0"/>
                        </a:rPr>
                        <a:t>1. Sınıf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353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65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5,43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16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+mn-ea"/>
                          <a:cs typeface="Times New Roman" pitchFamily="18" charset="0"/>
                        </a:rPr>
                        <a:t>2. Sınıf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255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30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8,5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16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+mn-ea"/>
                          <a:cs typeface="Times New Roman" pitchFamily="18" charset="0"/>
                        </a:rPr>
                        <a:t>3. Sınıf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270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164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1,68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16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+mn-ea"/>
                          <a:cs typeface="Times New Roman" pitchFamily="18" charset="0"/>
                        </a:rPr>
                        <a:t>4. Sınıf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318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90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3,53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016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+mn-ea"/>
                          <a:cs typeface="Times New Roman" pitchFamily="18" charset="0"/>
                        </a:rPr>
                        <a:t>5. Sınıf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237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98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2,41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016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+mn-ea"/>
                          <a:cs typeface="Times New Roman" pitchFamily="18" charset="0"/>
                        </a:rPr>
                        <a:t>6. Sınıf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227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128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1,77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016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+mn-ea"/>
                          <a:cs typeface="Times New Roman" pitchFamily="18" charset="0"/>
                        </a:rPr>
                        <a:t>Toplam(*)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1660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575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2,88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218" name="Rectangle 1"/>
          <p:cNvSpPr>
            <a:spLocks noChangeArrowheads="1"/>
          </p:cNvSpPr>
          <p:nvPr/>
        </p:nvSpPr>
        <p:spPr bwMode="auto">
          <a:xfrm>
            <a:off x="642938" y="5509096"/>
            <a:ext cx="78581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tr-TR" sz="1600" dirty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(*)  Toplam öğrenci sayısı ve ders veren öğretim elemanı sayısı verilmiştir. </a:t>
            </a:r>
            <a:endParaRPr lang="tr-TR" sz="1600" dirty="0">
              <a:solidFill>
                <a:srgbClr val="FF0000"/>
              </a:solidFill>
              <a:latin typeface="Comic Sans MS" pitchFamily="66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6" name="Resim 5">
            <a:extLst>
              <a:ext uri="{FF2B5EF4-FFF2-40B4-BE49-F238E27FC236}">
                <a16:creationId xmlns="" xmlns:a16="http://schemas.microsoft.com/office/drawing/2014/main" id="{F951E1C5-557C-9746-B3A7-ED508243FE05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312" y="188640"/>
            <a:ext cx="136815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81838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Başlık"/>
          <p:cNvSpPr>
            <a:spLocks noGrp="1"/>
          </p:cNvSpPr>
          <p:nvPr>
            <p:ph type="title"/>
          </p:nvPr>
        </p:nvSpPr>
        <p:spPr>
          <a:xfrm>
            <a:off x="285750" y="476672"/>
            <a:ext cx="8401050" cy="936105"/>
          </a:xfrm>
        </p:spPr>
        <p:txBody>
          <a:bodyPr/>
          <a:lstStyle/>
          <a:p>
            <a:pPr eaLnBrk="1" hangingPunct="1"/>
            <a:r>
              <a:rPr lang="tr-TR" sz="2200" b="1" dirty="0">
                <a:latin typeface="Comic Sans MS" pitchFamily="66" charset="0"/>
              </a:rPr>
              <a:t/>
            </a:r>
            <a:br>
              <a:rPr lang="tr-TR" sz="2200" b="1" dirty="0">
                <a:latin typeface="Comic Sans MS" pitchFamily="66" charset="0"/>
              </a:rPr>
            </a:br>
            <a:r>
              <a:rPr lang="tr-TR" sz="2200" b="1" dirty="0">
                <a:latin typeface="Comic Sans MS" pitchFamily="66" charset="0"/>
              </a:rPr>
              <a:t>2022-2023 Eğitim-Öğretim Yılı</a:t>
            </a:r>
            <a:br>
              <a:rPr lang="tr-TR" sz="2200" b="1" dirty="0">
                <a:latin typeface="Comic Sans MS" pitchFamily="66" charset="0"/>
              </a:rPr>
            </a:br>
            <a:r>
              <a:rPr lang="tr-TR" sz="2200" b="1" dirty="0">
                <a:latin typeface="Comic Sans MS" pitchFamily="66" charset="0"/>
              </a:rPr>
              <a:t> Öğretim Elemanı Ders Yükü </a:t>
            </a:r>
            <a:r>
              <a:rPr lang="tr-TR" sz="2400" b="1" dirty="0">
                <a:latin typeface="Comic Sans MS" pitchFamily="66" charset="0"/>
              </a:rPr>
              <a:t/>
            </a:r>
            <a:br>
              <a:rPr lang="tr-TR" sz="2400" b="1" dirty="0">
                <a:latin typeface="Comic Sans MS" pitchFamily="66" charset="0"/>
              </a:rPr>
            </a:br>
            <a:endParaRPr lang="tr-TR" sz="2400" dirty="0">
              <a:latin typeface="Comic Sans MS" pitchFamily="66" charset="0"/>
            </a:endParaRPr>
          </a:p>
        </p:txBody>
      </p:sp>
      <p:graphicFrame>
        <p:nvGraphicFramePr>
          <p:cNvPr id="5" name="4 Tablo"/>
          <p:cNvGraphicFramePr>
            <a:graphicFrameLocks noGrp="1"/>
          </p:cNvGraphicFramePr>
          <p:nvPr>
            <p:extLst/>
          </p:nvPr>
        </p:nvGraphicFramePr>
        <p:xfrm>
          <a:off x="285750" y="1844824"/>
          <a:ext cx="8606729" cy="3164261"/>
        </p:xfrm>
        <a:graphic>
          <a:graphicData uri="http://schemas.openxmlformats.org/drawingml/2006/table">
            <a:tbl>
              <a:tblPr/>
              <a:tblGrid>
                <a:gridCol w="95758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9204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02542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73167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843622"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Dönem 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Yıllık Ders</a:t>
                      </a:r>
                      <a:endParaRPr kumimoji="0" lang="tr-T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Saati/İş Günü/Ay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(A)</a:t>
                      </a:r>
                      <a:endParaRPr kumimoji="0" lang="tr-T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Calibri" pitchFamily="34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Öğretim </a:t>
                      </a: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Elemanı Sayısı </a:t>
                      </a:r>
                      <a:endParaRPr kumimoji="0" lang="tr-T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(B)    </a:t>
                      </a:r>
                      <a:endParaRPr kumimoji="0" lang="tr-T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Calibri" pitchFamily="34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Ders Saati/İş </a:t>
                      </a: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Günü/Ay </a:t>
                      </a:r>
                      <a:endParaRPr kumimoji="0" lang="tr-T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Öğretim </a:t>
                      </a: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Elemanı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(A/B)</a:t>
                      </a:r>
                      <a:endParaRPr kumimoji="0" lang="tr-T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Calibri" pitchFamily="34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833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+mn-ea"/>
                          <a:cs typeface="Times New Roman" pitchFamily="18" charset="0"/>
                        </a:rPr>
                        <a:t>1. Sınıf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619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65(*)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9,52 (Saat)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874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+mn-ea"/>
                          <a:cs typeface="Times New Roman" pitchFamily="18" charset="0"/>
                        </a:rPr>
                        <a:t>2. Sınıf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597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30 </a:t>
                      </a: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(**)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19,9(Saat)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874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+mn-ea"/>
                          <a:cs typeface="Times New Roman" pitchFamily="18" charset="0"/>
                        </a:rPr>
                        <a:t>3. Sınıf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664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164(***)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4,04 (Saat)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874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+mn-ea"/>
                          <a:cs typeface="Times New Roman" pitchFamily="18" charset="0"/>
                        </a:rPr>
                        <a:t>4. Sınıf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195 İş Günü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90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2,16 (İş Günü)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874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+mn-ea"/>
                          <a:cs typeface="Times New Roman" pitchFamily="18" charset="0"/>
                        </a:rPr>
                        <a:t>5. Sınıf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195 İş Günü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98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1,98 (İş Günü)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874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+mn-ea"/>
                          <a:cs typeface="Times New Roman" pitchFamily="18" charset="0"/>
                        </a:rPr>
                        <a:t>6. Sınıf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12 Ay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128(***)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0,1 (Ay)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189" name="Rectangle 1"/>
          <p:cNvSpPr>
            <a:spLocks noChangeArrowheads="1"/>
          </p:cNvSpPr>
          <p:nvPr/>
        </p:nvSpPr>
        <p:spPr bwMode="auto">
          <a:xfrm>
            <a:off x="285750" y="5143512"/>
            <a:ext cx="8534722" cy="1366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lnSpc>
                <a:spcPct val="115000"/>
              </a:lnSpc>
            </a:pPr>
            <a:r>
              <a:rPr lang="tr-TR" sz="1200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(*) Kadrosu Rektörlükten 4 öğretim görevlisi, 1 öğretim üyesi, Yabancı Diller Yüksekokulundan 1 öğretim görevlisi, Fen-Edebiyat Fakültesinden 1 öğretim üyesi görevlidir.</a:t>
            </a:r>
          </a:p>
          <a:p>
            <a:pPr>
              <a:lnSpc>
                <a:spcPct val="115000"/>
              </a:lnSpc>
            </a:pPr>
            <a:r>
              <a:rPr lang="tr-TR" sz="1200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(**)  Kadrosu Yabancı Diller Yüksekokulundan 1 okutman , Rektörlükten 2 öğretim görevlisi görevlidir.</a:t>
            </a:r>
          </a:p>
          <a:p>
            <a:pPr>
              <a:lnSpc>
                <a:spcPct val="115000"/>
              </a:lnSpc>
            </a:pPr>
            <a:r>
              <a:rPr lang="tr-TR" sz="1200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(***)Kadrosu Yabancı Diller Yüksekokulundan 1 okutman, Fen-Edebiyat Fakültesinden 1 öğretim üyesi , Spor Bilimleri Fakültesinden 1 öğretim üyesi, Turizm Fakültesinden 1 öğretim görevlisi görevlidir.</a:t>
            </a:r>
          </a:p>
          <a:p>
            <a:pPr>
              <a:lnSpc>
                <a:spcPct val="115000"/>
              </a:lnSpc>
            </a:pPr>
            <a:r>
              <a:rPr lang="tr-TR" sz="1200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(****)Altıncı sınıflarda normal stajlarda 65, </a:t>
            </a:r>
            <a:r>
              <a:rPr lang="tr-TR" sz="1200" dirty="0" err="1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elektif</a:t>
            </a:r>
            <a:r>
              <a:rPr lang="tr-TR" sz="1200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 (seçmeli) stajlarda ise 59 öğretim üyesi görev almıştır.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="" xmlns:a16="http://schemas.microsoft.com/office/drawing/2014/main" id="{105F6F71-8E78-4A49-B55D-CF2E47468C90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312" y="188640"/>
            <a:ext cx="136815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077950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İçerik Yer Tutucusu"/>
          <p:cNvSpPr>
            <a:spLocks noGrp="1"/>
          </p:cNvSpPr>
          <p:nvPr>
            <p:ph idx="1"/>
          </p:nvPr>
        </p:nvSpPr>
        <p:spPr>
          <a:xfrm>
            <a:off x="457200" y="836711"/>
            <a:ext cx="8229600" cy="648073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tr-TR" sz="2400" b="1">
                <a:latin typeface="Comic Sans MS" pitchFamily="66" charset="0"/>
              </a:rPr>
              <a:t>Uluslararası İşbirliği </a:t>
            </a:r>
            <a:r>
              <a:rPr lang="tr-TR" sz="2400" b="1" dirty="0">
                <a:latin typeface="Comic Sans MS" pitchFamily="66" charset="0"/>
              </a:rPr>
              <a:t>Anlaşmaları</a:t>
            </a:r>
            <a:endParaRPr lang="tr-TR" sz="2800" dirty="0"/>
          </a:p>
        </p:txBody>
      </p:sp>
      <p:graphicFrame>
        <p:nvGraphicFramePr>
          <p:cNvPr id="4" name="3 Tablo"/>
          <p:cNvGraphicFramePr>
            <a:graphicFrameLocks noGrp="1"/>
          </p:cNvGraphicFramePr>
          <p:nvPr>
            <p:extLst/>
          </p:nvPr>
        </p:nvGraphicFramePr>
        <p:xfrm>
          <a:off x="755577" y="1643063"/>
          <a:ext cx="7632848" cy="3898369"/>
        </p:xfrm>
        <a:graphic>
          <a:graphicData uri="http://schemas.openxmlformats.org/drawingml/2006/table">
            <a:tbl>
              <a:tblPr/>
              <a:tblGrid>
                <a:gridCol w="546311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6973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302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latin typeface="Comic Sans MS"/>
                          <a:ea typeface="Calibri"/>
                          <a:cs typeface="Times New Roman"/>
                        </a:rPr>
                        <a:t>Üniversite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latin typeface="Comic Sans MS"/>
                          <a:ea typeface="Calibri"/>
                          <a:cs typeface="Times New Roman"/>
                        </a:rPr>
                        <a:t>Ülke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556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Universita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Degli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Studi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di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Foggia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Universita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Degli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Studi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di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Genova</a:t>
                      </a:r>
                      <a:endParaRPr lang="tr-TR" sz="14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Seconda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Universita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Degli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Studi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di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 Napoli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University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 of </a:t>
                      </a: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Pisa</a:t>
                      </a:r>
                      <a:endParaRPr lang="tr-TR" sz="14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Sapienza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Universita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di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 Roma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latin typeface="Comic Sans MS" pitchFamily="66" charset="0"/>
                          <a:ea typeface="Calibri"/>
                          <a:cs typeface="Times New Roman"/>
                        </a:rPr>
                        <a:t>İtalya </a:t>
                      </a:r>
                      <a:endParaRPr lang="tr-TR" sz="14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92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Tyumen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State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Medical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 Academy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Rusya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190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Trakia</a:t>
                      </a: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University</a:t>
                      </a: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Bulgaristan </a:t>
                      </a:r>
                      <a:endParaRPr lang="tr-TR" sz="1400" dirty="0">
                        <a:solidFill>
                          <a:schemeClr val="tx1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302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Justus</a:t>
                      </a: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Liebig</a:t>
                      </a: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University</a:t>
                      </a: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Giessen</a:t>
                      </a:r>
                      <a:endParaRPr lang="tr-TR" sz="1400" dirty="0">
                        <a:solidFill>
                          <a:schemeClr val="tx1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Almanya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302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latin typeface="Comic Sans MS" pitchFamily="66" charset="0"/>
                          <a:ea typeface="Calibri"/>
                          <a:cs typeface="Times New Roman"/>
                        </a:rPr>
                        <a:t>Avicenna Tajik </a:t>
                      </a:r>
                      <a:r>
                        <a:rPr lang="tr-TR" sz="1400" err="1">
                          <a:latin typeface="Comic Sans MS" pitchFamily="66" charset="0"/>
                          <a:ea typeface="Calibri"/>
                          <a:cs typeface="Times New Roman"/>
                        </a:rPr>
                        <a:t>State</a:t>
                      </a:r>
                      <a:r>
                        <a:rPr lang="tr-TR" sz="1400">
                          <a:latin typeface="Comic Sans MS" pitchFamily="66" charset="0"/>
                          <a:ea typeface="Calibri"/>
                          <a:cs typeface="Times New Roman"/>
                        </a:rPr>
                        <a:t> Medical University  </a:t>
                      </a:r>
                      <a:endParaRPr lang="tr-TR" sz="14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>
                          <a:latin typeface="Comic Sans MS" pitchFamily="66" charset="0"/>
                          <a:ea typeface="Calibri"/>
                          <a:cs typeface="Times New Roman"/>
                        </a:rPr>
                        <a:t>Tacikistan </a:t>
                      </a:r>
                      <a:endParaRPr lang="tr-TR" sz="14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836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latin typeface="Comic Sans MS" pitchFamily="66" charset="0"/>
                          <a:ea typeface="Calibri"/>
                          <a:cs typeface="Times New Roman"/>
                        </a:rPr>
                        <a:t>University 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"</a:t>
                      </a: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Dunarea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 de </a:t>
                      </a: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Jos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" </a:t>
                      </a:r>
                      <a:r>
                        <a:rPr lang="tr-TR" sz="1400">
                          <a:latin typeface="Comic Sans MS" pitchFamily="66" charset="0"/>
                          <a:ea typeface="Calibri"/>
                          <a:cs typeface="Times New Roman"/>
                        </a:rPr>
                        <a:t>of Galati </a:t>
                      </a:r>
                      <a:endParaRPr lang="tr-TR" sz="14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Romanya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6" name="Resim 5">
            <a:extLst>
              <a:ext uri="{FF2B5EF4-FFF2-40B4-BE49-F238E27FC236}">
                <a16:creationId xmlns="" xmlns:a16="http://schemas.microsoft.com/office/drawing/2014/main" id="{08F5ECCB-976A-DF4C-9ECA-86AEF5847F3D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188640"/>
            <a:ext cx="136815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59161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Başlık"/>
          <p:cNvSpPr>
            <a:spLocks noGrp="1"/>
          </p:cNvSpPr>
          <p:nvPr>
            <p:ph type="title"/>
          </p:nvPr>
        </p:nvSpPr>
        <p:spPr>
          <a:xfrm>
            <a:off x="357188" y="274638"/>
            <a:ext cx="8329612" cy="5297487"/>
          </a:xfrm>
        </p:spPr>
        <p:txBody>
          <a:bodyPr/>
          <a:lstStyle/>
          <a:p>
            <a:r>
              <a:rPr lang="tr-TR" sz="3200" dirty="0">
                <a:latin typeface="Comic Sans MS" pitchFamily="66" charset="0"/>
              </a:rPr>
              <a:t>ERASMUS </a:t>
            </a:r>
            <a:br>
              <a:rPr lang="tr-TR" sz="3200" dirty="0">
                <a:latin typeface="Comic Sans MS" pitchFamily="66" charset="0"/>
              </a:rPr>
            </a:br>
            <a:r>
              <a:rPr lang="tr-TR" sz="2800" dirty="0">
                <a:latin typeface="Comic Sans MS" pitchFamily="66" charset="0"/>
              </a:rPr>
              <a:t>(Yurtdışı Öğrenci Değişim Programı)</a:t>
            </a:r>
            <a:endParaRPr lang="tr-TR" sz="2800" dirty="0"/>
          </a:p>
        </p:txBody>
      </p:sp>
      <p:pic>
        <p:nvPicPr>
          <p:cNvPr id="4" name="Resim 3">
            <a:extLst>
              <a:ext uri="{FF2B5EF4-FFF2-40B4-BE49-F238E27FC236}">
                <a16:creationId xmlns="" xmlns:a16="http://schemas.microsoft.com/office/drawing/2014/main" id="{DC0F38AC-7EF2-EF41-A971-76D4DE25DD8D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188640"/>
            <a:ext cx="136815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 Başlık"/>
          <p:cNvSpPr>
            <a:spLocks noGrp="1"/>
          </p:cNvSpPr>
          <p:nvPr>
            <p:ph type="title"/>
          </p:nvPr>
        </p:nvSpPr>
        <p:spPr>
          <a:xfrm>
            <a:off x="457200" y="1628800"/>
            <a:ext cx="8401050" cy="1296143"/>
          </a:xfrm>
        </p:spPr>
        <p:txBody>
          <a:bodyPr/>
          <a:lstStyle/>
          <a:p>
            <a:pPr algn="l"/>
            <a:r>
              <a:rPr lang="tr-TR" sz="2000" b="1" dirty="0">
                <a:latin typeface="Comic Sans MS" pitchFamily="66" charset="0"/>
              </a:rPr>
              <a:t>2022-2023 Eğitim-Öğretim Yılı </a:t>
            </a:r>
            <a:r>
              <a:rPr lang="tr-TR" sz="2000" b="1" dirty="0" err="1">
                <a:latin typeface="Comic Sans MS" pitchFamily="66" charset="0"/>
              </a:rPr>
              <a:t>Erasmus</a:t>
            </a:r>
            <a:r>
              <a:rPr lang="tr-TR" sz="2000" b="1" dirty="0">
                <a:latin typeface="Comic Sans MS" pitchFamily="66" charset="0"/>
              </a:rPr>
              <a:t> Giden Öğrenci: 9	</a:t>
            </a:r>
            <a:br>
              <a:rPr lang="tr-TR" sz="2000" b="1" dirty="0">
                <a:latin typeface="Comic Sans MS" pitchFamily="66" charset="0"/>
              </a:rPr>
            </a:br>
            <a:r>
              <a:rPr lang="tr-TR" sz="2000" b="1" i="1" dirty="0">
                <a:latin typeface="Comic Sans MS" pitchFamily="66" charset="0"/>
              </a:rPr>
              <a:t>	</a:t>
            </a:r>
            <a:br>
              <a:rPr lang="tr-TR" sz="2000" b="1" i="1" dirty="0">
                <a:latin typeface="Comic Sans MS" pitchFamily="66" charset="0"/>
              </a:rPr>
            </a:br>
            <a:r>
              <a:rPr lang="tr-TR" sz="2000" i="1" dirty="0">
                <a:latin typeface="Comic Sans MS" pitchFamily="66" charset="0"/>
                <a:cs typeface="Times New Roman" pitchFamily="18" charset="0"/>
              </a:rPr>
              <a:t>İtalya, İsveç, </a:t>
            </a:r>
            <a:r>
              <a:rPr lang="tr-TR" sz="2000" i="1" dirty="0">
                <a:latin typeface="Comic Sans MS" pitchFamily="66" charset="0"/>
              </a:rPr>
              <a:t>Almanya</a:t>
            </a:r>
          </a:p>
        </p:txBody>
      </p:sp>
      <p:sp>
        <p:nvSpPr>
          <p:cNvPr id="10280" name="Rectangle 1"/>
          <p:cNvSpPr>
            <a:spLocks noChangeArrowheads="1"/>
          </p:cNvSpPr>
          <p:nvPr/>
        </p:nvSpPr>
        <p:spPr bwMode="auto">
          <a:xfrm rot="10800000" flipV="1">
            <a:off x="428625" y="3554282"/>
            <a:ext cx="842962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tr-TR" sz="2000" b="1" dirty="0">
                <a:latin typeface="Comic Sans MS" pitchFamily="66" charset="0"/>
                <a:cs typeface="Times New Roman" pitchFamily="18" charset="0"/>
              </a:rPr>
              <a:t>2022-2023 Eğitim-Öğretim Yılı </a:t>
            </a:r>
            <a:r>
              <a:rPr lang="tr-TR" sz="2000" b="1" dirty="0" err="1">
                <a:latin typeface="Comic Sans MS" pitchFamily="66" charset="0"/>
                <a:cs typeface="Times New Roman" pitchFamily="18" charset="0"/>
              </a:rPr>
              <a:t>Erasmus</a:t>
            </a:r>
            <a:r>
              <a:rPr lang="tr-TR" sz="2000" b="1" dirty="0">
                <a:latin typeface="Comic Sans MS" pitchFamily="66" charset="0"/>
                <a:cs typeface="Times New Roman" pitchFamily="18" charset="0"/>
              </a:rPr>
              <a:t> Gelen Öğrenci: 5 </a:t>
            </a:r>
          </a:p>
          <a:p>
            <a:pPr eaLnBrk="0" hangingPunct="0"/>
            <a:endParaRPr lang="tr-TR" sz="2000" b="1" dirty="0">
              <a:latin typeface="Comic Sans MS" pitchFamily="66" charset="0"/>
              <a:cs typeface="Times New Roman" pitchFamily="18" charset="0"/>
            </a:endParaRPr>
          </a:p>
          <a:p>
            <a:pPr eaLnBrk="0" hangingPunct="0"/>
            <a:r>
              <a:rPr lang="tr-TR" sz="2000" i="1" dirty="0">
                <a:latin typeface="Comic Sans MS" pitchFamily="66" charset="0"/>
                <a:cs typeface="Times New Roman" pitchFamily="18" charset="0"/>
              </a:rPr>
              <a:t>İtalya</a:t>
            </a:r>
            <a:endParaRPr lang="tr-TR" sz="2000" i="1" dirty="0">
              <a:latin typeface="Comic Sans MS" pitchFamily="66" charset="0"/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="" xmlns:a16="http://schemas.microsoft.com/office/drawing/2014/main" id="{339C9457-411F-664C-A5A1-3A31E6EF0A77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188640"/>
            <a:ext cx="136815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9369056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11800"/>
          </a:xfrm>
        </p:spPr>
        <p:txBody>
          <a:bodyPr/>
          <a:lstStyle/>
          <a:p>
            <a:r>
              <a:rPr lang="tr-TR" sz="3200" dirty="0">
                <a:latin typeface="Comic Sans MS" pitchFamily="66" charset="0"/>
              </a:rPr>
              <a:t>FARABİ</a:t>
            </a:r>
            <a:br>
              <a:rPr lang="tr-TR" sz="3200" dirty="0">
                <a:latin typeface="Comic Sans MS" pitchFamily="66" charset="0"/>
              </a:rPr>
            </a:br>
            <a:r>
              <a:rPr lang="tr-TR" sz="3200" dirty="0">
                <a:latin typeface="Comic Sans MS" pitchFamily="66" charset="0"/>
              </a:rPr>
              <a:t> </a:t>
            </a:r>
            <a:br>
              <a:rPr lang="tr-TR" sz="3200" dirty="0">
                <a:latin typeface="Comic Sans MS" pitchFamily="66" charset="0"/>
              </a:rPr>
            </a:br>
            <a:r>
              <a:rPr lang="tr-TR" sz="2800" dirty="0">
                <a:latin typeface="Comic Sans MS" pitchFamily="66" charset="0"/>
              </a:rPr>
              <a:t>(Yurtiçi Öğrenci Değişim Programı)</a:t>
            </a:r>
            <a:endParaRPr lang="tr-TR" sz="2800" dirty="0"/>
          </a:p>
        </p:txBody>
      </p:sp>
      <p:pic>
        <p:nvPicPr>
          <p:cNvPr id="4" name="Resim 3">
            <a:extLst>
              <a:ext uri="{FF2B5EF4-FFF2-40B4-BE49-F238E27FC236}">
                <a16:creationId xmlns="" xmlns:a16="http://schemas.microsoft.com/office/drawing/2014/main" id="{36636CE0-D96F-944B-81A1-EF0600B94AF3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188640"/>
            <a:ext cx="136815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52" name="Rectangle 1"/>
          <p:cNvSpPr>
            <a:spLocks noChangeArrowheads="1"/>
          </p:cNvSpPr>
          <p:nvPr/>
        </p:nvSpPr>
        <p:spPr bwMode="auto">
          <a:xfrm>
            <a:off x="533722" y="1916832"/>
            <a:ext cx="828675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endParaRPr lang="tr-TR" sz="2000" b="1" dirty="0">
              <a:latin typeface="Comic Sans MS" pitchFamily="66" charset="0"/>
              <a:cs typeface="Times New Roman" pitchFamily="18" charset="0"/>
            </a:endParaRPr>
          </a:p>
          <a:p>
            <a:pPr eaLnBrk="0" hangingPunct="0"/>
            <a:endParaRPr lang="tr-TR" sz="2000" b="1" dirty="0">
              <a:latin typeface="Comic Sans MS" pitchFamily="66" charset="0"/>
              <a:cs typeface="Times New Roman" pitchFamily="18" charset="0"/>
            </a:endParaRPr>
          </a:p>
          <a:p>
            <a:pPr eaLnBrk="0" hangingPunct="0"/>
            <a:r>
              <a:rPr lang="tr-TR" sz="2000" b="1" dirty="0">
                <a:latin typeface="Comic Sans MS" pitchFamily="66" charset="0"/>
                <a:cs typeface="Times New Roman" pitchFamily="18" charset="0"/>
              </a:rPr>
              <a:t>2022-2023 Eğitim-Öğretim Yılı Farabi Giden Öğrenci: 0</a:t>
            </a:r>
          </a:p>
          <a:p>
            <a:pPr eaLnBrk="0" hangingPunct="0"/>
            <a:endParaRPr lang="tr-TR" sz="2000" b="1" dirty="0">
              <a:latin typeface="Comic Sans MS" pitchFamily="66" charset="0"/>
              <a:cs typeface="Times New Roman" pitchFamily="18" charset="0"/>
            </a:endParaRPr>
          </a:p>
          <a:p>
            <a:pPr eaLnBrk="0" hangingPunct="0"/>
            <a:r>
              <a:rPr lang="tr-TR" sz="2000" b="1" dirty="0">
                <a:latin typeface="Comic Sans MS" pitchFamily="66" charset="0"/>
                <a:cs typeface="Times New Roman" pitchFamily="18" charset="0"/>
              </a:rPr>
              <a:t>	</a:t>
            </a:r>
            <a:endParaRPr lang="tr-TR" sz="2000" i="1" dirty="0">
              <a:latin typeface="Comic Sans MS" pitchFamily="66" charset="0"/>
              <a:cs typeface="Times New Roman" pitchFamily="18" charset="0"/>
            </a:endParaRPr>
          </a:p>
          <a:p>
            <a:pPr eaLnBrk="0" hangingPunct="0"/>
            <a:r>
              <a:rPr lang="tr-TR" sz="2000" i="1" dirty="0">
                <a:latin typeface="Comic Sans MS" pitchFamily="66" charset="0"/>
                <a:cs typeface="Times New Roman" pitchFamily="18" charset="0"/>
              </a:rPr>
              <a:t>	</a:t>
            </a:r>
            <a:endParaRPr lang="tr-TR" sz="2000" i="1" dirty="0">
              <a:latin typeface="Comic Sans MS" pitchFamily="66" charset="0"/>
            </a:endParaRPr>
          </a:p>
        </p:txBody>
      </p:sp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533722" y="4102040"/>
            <a:ext cx="828675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tr-TR" sz="2000" b="1" dirty="0">
                <a:latin typeface="Comic Sans MS" pitchFamily="66" charset="0"/>
                <a:cs typeface="Times New Roman" pitchFamily="18" charset="0"/>
              </a:rPr>
              <a:t>2022-2023 Eğitim-Öğretim Yılı Farabi Gelen Öğrenci: 0</a:t>
            </a:r>
          </a:p>
          <a:p>
            <a:pPr eaLnBrk="0" hangingPunct="0"/>
            <a:endParaRPr lang="tr-TR" sz="2000" b="1" dirty="0">
              <a:latin typeface="Comic Sans MS" pitchFamily="66" charset="0"/>
              <a:cs typeface="Times New Roman" pitchFamily="18" charset="0"/>
            </a:endParaRPr>
          </a:p>
          <a:p>
            <a:pPr eaLnBrk="0" hangingPunct="0"/>
            <a:r>
              <a:rPr lang="tr-TR" sz="2000" b="1" dirty="0">
                <a:latin typeface="Comic Sans MS" pitchFamily="66" charset="0"/>
                <a:cs typeface="Times New Roman" pitchFamily="18" charset="0"/>
              </a:rPr>
              <a:t>	</a:t>
            </a:r>
            <a:endParaRPr lang="tr-TR" sz="2000" i="1" dirty="0">
              <a:latin typeface="Comic Sans MS" pitchFamily="66" charset="0"/>
            </a:endParaRPr>
          </a:p>
        </p:txBody>
      </p:sp>
      <p:pic>
        <p:nvPicPr>
          <p:cNvPr id="6" name="Resim 5">
            <a:extLst>
              <a:ext uri="{FF2B5EF4-FFF2-40B4-BE49-F238E27FC236}">
                <a16:creationId xmlns="" xmlns:a16="http://schemas.microsoft.com/office/drawing/2014/main" id="{30242CF8-AF9C-C94D-B12D-B9C8D8937880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188640"/>
            <a:ext cx="136815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7745533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Başlık"/>
          <p:cNvSpPr>
            <a:spLocks noGrp="1"/>
          </p:cNvSpPr>
          <p:nvPr>
            <p:ph type="title"/>
          </p:nvPr>
        </p:nvSpPr>
        <p:spPr>
          <a:xfrm>
            <a:off x="642938" y="1052736"/>
            <a:ext cx="7889502" cy="648072"/>
          </a:xfrm>
        </p:spPr>
        <p:txBody>
          <a:bodyPr/>
          <a:lstStyle/>
          <a:p>
            <a:pPr algn="l"/>
            <a:r>
              <a:rPr lang="tr-TR" sz="1600" b="1" dirty="0">
                <a:solidFill>
                  <a:srgbClr val="FF0000"/>
                </a:solidFill>
                <a:latin typeface="Comic Sans MS" pitchFamily="66" charset="0"/>
              </a:rPr>
              <a:t>2022-2023 EÖY Başarı Puanına Göre Yatay Geçiş Hakkı Kazanan Öğrenciler</a:t>
            </a:r>
            <a:endParaRPr lang="tr-TR" dirty="0">
              <a:solidFill>
                <a:srgbClr val="FF0000"/>
              </a:solidFill>
            </a:endParaRPr>
          </a:p>
        </p:txBody>
      </p:sp>
      <p:graphicFrame>
        <p:nvGraphicFramePr>
          <p:cNvPr id="4" name="3 Tablo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24335473"/>
              </p:ext>
            </p:extLst>
          </p:nvPr>
        </p:nvGraphicFramePr>
        <p:xfrm>
          <a:off x="899593" y="1857075"/>
          <a:ext cx="7344815" cy="1522199"/>
        </p:xfrm>
        <a:graphic>
          <a:graphicData uri="http://schemas.openxmlformats.org/drawingml/2006/table">
            <a:tbl>
              <a:tblPr/>
              <a:tblGrid>
                <a:gridCol w="145456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8902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365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Dönem</a:t>
                      </a:r>
                      <a:endParaRPr kumimoji="0" lang="tr-T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Öğrenci Sayısı</a:t>
                      </a:r>
                      <a:endParaRPr kumimoji="0" lang="tr-T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65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</a:t>
                      </a:r>
                      <a:endParaRPr kumimoji="0" lang="tr-T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53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</a:t>
                      </a:r>
                      <a:endParaRPr kumimoji="0" lang="tr-T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365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</a:t>
                      </a:r>
                      <a:endParaRPr kumimoji="0" lang="tr-T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365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5</a:t>
                      </a:r>
                      <a:endParaRPr kumimoji="0" lang="tr-T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365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Toplam</a:t>
                      </a:r>
                      <a:endParaRPr kumimoji="0" lang="tr-T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7434" name="Rectangle 1"/>
          <p:cNvSpPr>
            <a:spLocks noChangeArrowheads="1"/>
          </p:cNvSpPr>
          <p:nvPr/>
        </p:nvSpPr>
        <p:spPr bwMode="auto">
          <a:xfrm>
            <a:off x="500063" y="3789040"/>
            <a:ext cx="788836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hangingPunct="0"/>
            <a:r>
              <a:rPr lang="tr-TR" sz="1500" b="1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ÖSYM Merkezi Yerleştirme Puanına Göre Ek-Madde 1 Uyarınca 2021-2022 EÖY </a:t>
            </a:r>
          </a:p>
          <a:p>
            <a:pPr algn="ctr" eaLnBrk="0" hangingPunct="0"/>
            <a:r>
              <a:rPr lang="tr-TR" sz="1500" b="1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Yatay Geçiş Hakkı Kazanan Öğrenciler</a:t>
            </a:r>
            <a:endParaRPr lang="tr-TR" sz="15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graphicFrame>
        <p:nvGraphicFramePr>
          <p:cNvPr id="6" name="5 Tablo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16491269"/>
              </p:ext>
            </p:extLst>
          </p:nvPr>
        </p:nvGraphicFramePr>
        <p:xfrm>
          <a:off x="899593" y="4512542"/>
          <a:ext cx="7344816" cy="1938902"/>
        </p:xfrm>
        <a:graphic>
          <a:graphicData uri="http://schemas.openxmlformats.org/drawingml/2006/table">
            <a:tbl>
              <a:tblPr/>
              <a:tblGrid>
                <a:gridCol w="146896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87585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337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Dönem</a:t>
                      </a:r>
                      <a:endParaRPr kumimoji="0" lang="tr-T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Öğrenci Sayısı</a:t>
                      </a:r>
                      <a:endParaRPr kumimoji="0" lang="tr-T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37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</a:t>
                      </a:r>
                      <a:endParaRPr kumimoji="0" lang="tr-T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37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</a:t>
                      </a:r>
                      <a:endParaRPr kumimoji="0" lang="tr-T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337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</a:t>
                      </a:r>
                      <a:endParaRPr kumimoji="0" lang="tr-T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337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</a:t>
                      </a:r>
                      <a:endParaRPr kumimoji="0" lang="tr-T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099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337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680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Toplam</a:t>
                      </a:r>
                      <a:endParaRPr kumimoji="0" lang="tr-T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" name="Resim 6">
            <a:extLst>
              <a:ext uri="{FF2B5EF4-FFF2-40B4-BE49-F238E27FC236}">
                <a16:creationId xmlns="" xmlns:a16="http://schemas.microsoft.com/office/drawing/2014/main" id="{4C9203EA-7CF9-3C4E-BBF4-1FBBA2646B05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68344" y="188640"/>
            <a:ext cx="1080120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Başlık"/>
          <p:cNvSpPr>
            <a:spLocks noGrp="1"/>
          </p:cNvSpPr>
          <p:nvPr>
            <p:ph type="title"/>
          </p:nvPr>
        </p:nvSpPr>
        <p:spPr>
          <a:xfrm>
            <a:off x="457200" y="1500188"/>
            <a:ext cx="8229600" cy="3000375"/>
          </a:xfrm>
        </p:spPr>
        <p:txBody>
          <a:bodyPr/>
          <a:lstStyle/>
          <a:p>
            <a:pPr eaLnBrk="1" hangingPunct="1"/>
            <a:r>
              <a:rPr lang="tr-TR" sz="3200" dirty="0">
                <a:latin typeface="Comic Sans MS" pitchFamily="66" charset="0"/>
              </a:rPr>
              <a:t>2022-2023 Eğitim-Öğretim Yılı </a:t>
            </a:r>
            <a:br>
              <a:rPr lang="tr-TR" sz="3200" dirty="0">
                <a:latin typeface="Comic Sans MS" pitchFamily="66" charset="0"/>
              </a:rPr>
            </a:br>
            <a:r>
              <a:rPr lang="tr-TR" sz="3200" dirty="0">
                <a:latin typeface="Comic Sans MS" pitchFamily="66" charset="0"/>
              </a:rPr>
              <a:t>Başarı Oranları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="" xmlns:a16="http://schemas.microsoft.com/office/drawing/2014/main" id="{0659F6B9-BA0D-9D4F-9E03-46C025CFB078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188640"/>
            <a:ext cx="136815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8087011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3 Dikdörtgen"/>
          <p:cNvSpPr>
            <a:spLocks noChangeArrowheads="1"/>
          </p:cNvSpPr>
          <p:nvPr/>
        </p:nvSpPr>
        <p:spPr bwMode="auto">
          <a:xfrm>
            <a:off x="928662" y="285728"/>
            <a:ext cx="7929562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r-TR" sz="2400" b="1" dirty="0">
                <a:latin typeface="Comic Sans MS" pitchFamily="66" charset="0"/>
              </a:rPr>
              <a:t>DÖNEM I</a:t>
            </a:r>
          </a:p>
          <a:p>
            <a:pPr algn="ctr"/>
            <a:r>
              <a:rPr lang="tr-TR" dirty="0">
                <a:latin typeface="Comic Sans MS" pitchFamily="66" charset="0"/>
              </a:rPr>
              <a:t>2022-2023</a:t>
            </a:r>
          </a:p>
          <a:p>
            <a:pPr algn="ctr"/>
            <a:r>
              <a:rPr lang="tr-TR" dirty="0">
                <a:latin typeface="Comic Sans MS" pitchFamily="66" charset="0"/>
              </a:rPr>
              <a:t>Ders alan öğrenci sayısı 353</a:t>
            </a:r>
          </a:p>
          <a:p>
            <a:pPr algn="ctr"/>
            <a:r>
              <a:rPr lang="tr-TR" dirty="0">
                <a:latin typeface="Comic Sans MS" pitchFamily="66" charset="0"/>
              </a:rPr>
              <a:t>Üst sınıfa geçmeye hak kazanan öğrenci sayısı324 </a:t>
            </a:r>
          </a:p>
        </p:txBody>
      </p:sp>
      <p:graphicFrame>
        <p:nvGraphicFramePr>
          <p:cNvPr id="5" name="4 Tablo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98160920"/>
              </p:ext>
            </p:extLst>
          </p:nvPr>
        </p:nvGraphicFramePr>
        <p:xfrm>
          <a:off x="1285852" y="1571612"/>
          <a:ext cx="6814540" cy="4480663"/>
        </p:xfrm>
        <a:graphic>
          <a:graphicData uri="http://schemas.openxmlformats.org/drawingml/2006/table">
            <a:tbl>
              <a:tblPr/>
              <a:tblGrid>
                <a:gridCol w="345568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0982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9594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5308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216527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Ders Adı</a:t>
                      </a:r>
                      <a:endParaRPr lang="tr-TR" sz="18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Alan</a:t>
                      </a:r>
                      <a:b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Öğrenci </a:t>
                      </a:r>
                      <a:b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Sayısı</a:t>
                      </a:r>
                      <a:endParaRPr lang="tr-TR" sz="18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Başarılı </a:t>
                      </a:r>
                      <a:b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Öğrenci </a:t>
                      </a:r>
                      <a:b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Sayısı</a:t>
                      </a:r>
                      <a:endParaRPr lang="tr-TR" sz="18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Başarı</a:t>
                      </a:r>
                      <a:b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Oranı (%)</a:t>
                      </a:r>
                      <a:endParaRPr lang="tr-TR" sz="18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32276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Ders Kurulu Bloğu-1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353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324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92,08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32276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Yabancı Dil (İngilizce)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103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92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89,32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08264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Atatürk İlkeleri ve İnkılap Tarihi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351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275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78,35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91027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Türk Dili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359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288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80,22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91027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Bocce</a:t>
                      </a:r>
                      <a:endParaRPr lang="tr-TR" sz="1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50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91027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Tıbbi Terminoloji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260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260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91027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Drama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17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14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82,35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27212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Toplam Başarı (%) (*)</a:t>
                      </a:r>
                      <a:endParaRPr lang="tr-TR" sz="1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1462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1263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81,76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" name="Resim 6">
            <a:extLst>
              <a:ext uri="{FF2B5EF4-FFF2-40B4-BE49-F238E27FC236}">
                <a16:creationId xmlns="" xmlns:a16="http://schemas.microsoft.com/office/drawing/2014/main" id="{A4481824-33A7-CE4C-9F16-EE5845DE0575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188640"/>
            <a:ext cx="136815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6158891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1 Başlık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58175" cy="1368152"/>
          </a:xfrm>
        </p:spPr>
        <p:txBody>
          <a:bodyPr/>
          <a:lstStyle/>
          <a:p>
            <a:r>
              <a:rPr lang="tr-TR" sz="2400" b="1" dirty="0">
                <a:latin typeface="Comic Sans MS" pitchFamily="66" charset="0"/>
              </a:rPr>
              <a:t>DÖNEM II</a:t>
            </a:r>
            <a:r>
              <a:rPr lang="tr-TR" sz="2000" b="1" dirty="0">
                <a:latin typeface="Comic Sans MS" pitchFamily="66" charset="0"/>
              </a:rPr>
              <a:t/>
            </a:r>
            <a:br>
              <a:rPr lang="tr-TR" sz="2000" b="1" dirty="0">
                <a:latin typeface="Comic Sans MS" pitchFamily="66" charset="0"/>
              </a:rPr>
            </a:br>
            <a:r>
              <a:rPr lang="tr-TR" sz="1800" dirty="0">
                <a:latin typeface="Comic Sans MS" pitchFamily="66" charset="0"/>
              </a:rPr>
              <a:t>2022-2023</a:t>
            </a:r>
            <a:br>
              <a:rPr lang="tr-TR" sz="1800" dirty="0">
                <a:latin typeface="Comic Sans MS" pitchFamily="66" charset="0"/>
              </a:rPr>
            </a:br>
            <a:r>
              <a:rPr lang="tr-TR" sz="1800" dirty="0">
                <a:latin typeface="Comic Sans MS" pitchFamily="66" charset="0"/>
              </a:rPr>
              <a:t>Ders alan öğrenci sayısı 255</a:t>
            </a:r>
            <a:br>
              <a:rPr lang="tr-TR" sz="1800" dirty="0">
                <a:latin typeface="Comic Sans MS" pitchFamily="66" charset="0"/>
              </a:rPr>
            </a:br>
            <a:r>
              <a:rPr lang="tr-TR" sz="1800" dirty="0">
                <a:latin typeface="Comic Sans MS" pitchFamily="66" charset="0"/>
              </a:rPr>
              <a:t>Üst sınıfa geçmeye hak kazanan öğrenci sayısı 251</a:t>
            </a:r>
          </a:p>
        </p:txBody>
      </p:sp>
      <p:graphicFrame>
        <p:nvGraphicFramePr>
          <p:cNvPr id="4" name="3 Tablo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933930406"/>
              </p:ext>
            </p:extLst>
          </p:nvPr>
        </p:nvGraphicFramePr>
        <p:xfrm>
          <a:off x="785786" y="2357430"/>
          <a:ext cx="7458623" cy="3330287"/>
        </p:xfrm>
        <a:graphic>
          <a:graphicData uri="http://schemas.openxmlformats.org/drawingml/2006/table">
            <a:tbl>
              <a:tblPr/>
              <a:tblGrid>
                <a:gridCol w="444261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6612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9727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5261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143578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Ders Adı</a:t>
                      </a:r>
                      <a:endParaRPr lang="tr-TR" sz="18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Alan</a:t>
                      </a:r>
                      <a:b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Öğrenci </a:t>
                      </a:r>
                      <a:b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Sayısı</a:t>
                      </a:r>
                      <a:endParaRPr lang="tr-TR" sz="18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Başarılı </a:t>
                      </a:r>
                      <a:b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Öğrenci </a:t>
                      </a:r>
                      <a:b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Sayısı</a:t>
                      </a:r>
                      <a:endParaRPr lang="tr-TR" sz="18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Başarı</a:t>
                      </a:r>
                      <a:b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Oranı ( %)</a:t>
                      </a:r>
                      <a:endParaRPr lang="tr-TR" sz="18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7120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Ders Kurulu Bloğu-2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255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251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98,43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27420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Yabancı Dilde Okuma ve Konuşma (İngilizce)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143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115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80,41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14846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Kişilerarası İlişkiler (Psikoloji)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69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51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73,91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14846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Satranç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20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15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75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14846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Masa Tenisi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15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15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97631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Toplam Başarı (%) (*)</a:t>
                      </a:r>
                      <a:endParaRPr lang="tr-TR" sz="1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502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447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89,04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6" name="Resim 5">
            <a:extLst>
              <a:ext uri="{FF2B5EF4-FFF2-40B4-BE49-F238E27FC236}">
                <a16:creationId xmlns="" xmlns:a16="http://schemas.microsoft.com/office/drawing/2014/main" id="{D9B42383-D78E-D34A-9864-1462E9CA8AF9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188640"/>
            <a:ext cx="136815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4748491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2 İçerik Yer Tutucusu"/>
          <p:cNvSpPr>
            <a:spLocks noGrp="1"/>
          </p:cNvSpPr>
          <p:nvPr>
            <p:ph idx="1"/>
          </p:nvPr>
        </p:nvSpPr>
        <p:spPr>
          <a:xfrm>
            <a:off x="457200" y="642919"/>
            <a:ext cx="8229600" cy="1500197"/>
          </a:xfrm>
        </p:spPr>
        <p:txBody>
          <a:bodyPr/>
          <a:lstStyle/>
          <a:p>
            <a:pPr marL="0" indent="0" algn="ctr">
              <a:buNone/>
            </a:pPr>
            <a:r>
              <a:rPr lang="tr-TR" sz="2400" b="1" dirty="0">
                <a:latin typeface="Comic Sans MS" pitchFamily="66" charset="0"/>
              </a:rPr>
              <a:t>DÖNEM III</a:t>
            </a:r>
          </a:p>
          <a:p>
            <a:pPr marL="0" indent="0" algn="ctr">
              <a:buNone/>
            </a:pPr>
            <a:r>
              <a:rPr lang="tr-TR" sz="1800" dirty="0">
                <a:latin typeface="Comic Sans MS" pitchFamily="66" charset="0"/>
              </a:rPr>
              <a:t>2022-2023</a:t>
            </a:r>
          </a:p>
          <a:p>
            <a:pPr marL="0" indent="0" algn="ctr">
              <a:buNone/>
            </a:pPr>
            <a:r>
              <a:rPr lang="tr-TR" sz="1800" dirty="0">
                <a:latin typeface="Comic Sans MS" pitchFamily="66" charset="0"/>
              </a:rPr>
              <a:t>Ders alan öğrenci sayısı 270</a:t>
            </a:r>
          </a:p>
          <a:p>
            <a:pPr marL="0" indent="0" algn="ctr">
              <a:buNone/>
            </a:pPr>
            <a:r>
              <a:rPr lang="tr-TR" sz="1800" dirty="0">
                <a:latin typeface="Comic Sans MS" pitchFamily="66" charset="0"/>
              </a:rPr>
              <a:t>Üst sınıfa geçmeye hak kazanan öğrenci sayısı 265</a:t>
            </a:r>
            <a:endParaRPr lang="tr-TR" sz="2400" dirty="0">
              <a:latin typeface="Comic Sans MS" pitchFamily="66" charset="0"/>
            </a:endParaRPr>
          </a:p>
        </p:txBody>
      </p:sp>
      <p:graphicFrame>
        <p:nvGraphicFramePr>
          <p:cNvPr id="4" name="3 Tablo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74857715"/>
              </p:ext>
            </p:extLst>
          </p:nvPr>
        </p:nvGraphicFramePr>
        <p:xfrm>
          <a:off x="642910" y="2428868"/>
          <a:ext cx="7601498" cy="3561562"/>
        </p:xfrm>
        <a:graphic>
          <a:graphicData uri="http://schemas.openxmlformats.org/drawingml/2006/table">
            <a:tbl>
              <a:tblPr/>
              <a:tblGrid>
                <a:gridCol w="452771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7586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2321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7469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000132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Ders Adı</a:t>
                      </a:r>
                      <a:endParaRPr lang="tr-TR" sz="14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Alan</a:t>
                      </a:r>
                      <a:br>
                        <a:rPr lang="tr-TR" sz="14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Öğrenci </a:t>
                      </a:r>
                      <a:br>
                        <a:rPr lang="tr-TR" sz="14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Sayısı</a:t>
                      </a:r>
                      <a:endParaRPr lang="tr-TR" sz="140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Başarılı </a:t>
                      </a:r>
                      <a:br>
                        <a:rPr lang="tr-TR" sz="14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Öğrenci </a:t>
                      </a:r>
                      <a:br>
                        <a:rPr lang="tr-TR" sz="14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Sayısı</a:t>
                      </a:r>
                      <a:endParaRPr lang="tr-TR" sz="140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Başarı</a:t>
                      </a:r>
                      <a:b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Oranı (%)</a:t>
                      </a:r>
                      <a:endParaRPr lang="tr-TR" sz="14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1194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Ders Kurulu Bloğu-3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270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265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98,14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18890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Filmlerde </a:t>
                      </a:r>
                      <a:r>
                        <a:rPr lang="tr-TR" sz="140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Biyoetik</a:t>
                      </a:r>
                      <a:endParaRPr lang="tr-TR" sz="1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20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20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18890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Briç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20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18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90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18890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Uluslararası</a:t>
                      </a:r>
                      <a:r>
                        <a:rPr lang="tr-TR" sz="1400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 Mutfaklar</a:t>
                      </a:r>
                      <a:endParaRPr lang="tr-TR" sz="1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21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21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18890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Gıda ve Beyin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18890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Bilim ve Sahte Bilim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49513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Tıbbi Çeviri (İngilizce)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127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109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85,82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96273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Toplam Başarı (%)(*)</a:t>
                      </a:r>
                      <a:endParaRPr lang="tr-TR" sz="1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487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482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98,97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6" name="Resim 5">
            <a:extLst>
              <a:ext uri="{FF2B5EF4-FFF2-40B4-BE49-F238E27FC236}">
                <a16:creationId xmlns="" xmlns:a16="http://schemas.microsoft.com/office/drawing/2014/main" id="{19E2A769-6310-9940-ACA4-DB1631EDC011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312" y="188640"/>
            <a:ext cx="136815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2441071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Başlık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998984"/>
          </a:xfrm>
        </p:spPr>
        <p:txBody>
          <a:bodyPr/>
          <a:lstStyle/>
          <a:p>
            <a:pPr marL="0" indent="0"/>
            <a:r>
              <a:rPr lang="tr-TR" sz="2400" b="1" dirty="0">
                <a:latin typeface="Comic Sans MS" pitchFamily="66" charset="0"/>
              </a:rPr>
              <a:t>Dönem IV </a:t>
            </a:r>
            <a:br>
              <a:rPr lang="tr-TR" sz="2400" b="1" dirty="0">
                <a:latin typeface="Comic Sans MS" pitchFamily="66" charset="0"/>
              </a:rPr>
            </a:br>
            <a:r>
              <a:rPr lang="tr-TR" sz="1800" b="1" dirty="0">
                <a:latin typeface="Comic Sans MS" pitchFamily="66" charset="0"/>
              </a:rPr>
              <a:t>Staj Başarı Oranları</a:t>
            </a:r>
            <a:br>
              <a:rPr lang="tr-TR" sz="1800" b="1" dirty="0">
                <a:latin typeface="Comic Sans MS" pitchFamily="66" charset="0"/>
              </a:rPr>
            </a:br>
            <a:r>
              <a:rPr lang="tr-TR" sz="2400" dirty="0">
                <a:latin typeface="Comic Sans MS" pitchFamily="66" charset="0"/>
              </a:rPr>
              <a:t/>
            </a:r>
            <a:br>
              <a:rPr lang="tr-TR" sz="2400" dirty="0">
                <a:latin typeface="Comic Sans MS" pitchFamily="66" charset="0"/>
              </a:rPr>
            </a:br>
            <a:endParaRPr lang="tr-TR" sz="1800" b="1" dirty="0">
              <a:latin typeface="Comic Sans MS" pitchFamily="66" charset="0"/>
            </a:endParaRPr>
          </a:p>
        </p:txBody>
      </p:sp>
      <p:graphicFrame>
        <p:nvGraphicFramePr>
          <p:cNvPr id="4" name="3 Tablo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48888840"/>
              </p:ext>
            </p:extLst>
          </p:nvPr>
        </p:nvGraphicFramePr>
        <p:xfrm>
          <a:off x="457200" y="2132860"/>
          <a:ext cx="8147247" cy="4176457"/>
        </p:xfrm>
        <a:graphic>
          <a:graphicData uri="http://schemas.openxmlformats.org/drawingml/2006/table">
            <a:tbl>
              <a:tblPr/>
              <a:tblGrid>
                <a:gridCol w="501114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4027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9736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9846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117321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Staj Adı</a:t>
                      </a:r>
                      <a:endParaRPr lang="tr-TR" sz="18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Alan</a:t>
                      </a:r>
                      <a:b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Öğrenci </a:t>
                      </a:r>
                      <a:b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Sayısı</a:t>
                      </a:r>
                      <a:endParaRPr lang="tr-TR" sz="18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Başarılı </a:t>
                      </a:r>
                      <a:br>
                        <a:rPr lang="tr-TR" sz="14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Öğrenci </a:t>
                      </a:r>
                      <a:br>
                        <a:rPr lang="tr-TR" sz="14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Sayısı</a:t>
                      </a:r>
                      <a:endParaRPr lang="tr-TR" sz="180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Başarı</a:t>
                      </a:r>
                      <a:b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Oranı (%)</a:t>
                      </a:r>
                      <a:endParaRPr lang="tr-TR" sz="18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2440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İç Hastalıkları</a:t>
                      </a:r>
                      <a:endParaRPr lang="tr-TR" sz="1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310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300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96,77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2440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Çocuk Sağlığı ve Hastalıkları</a:t>
                      </a:r>
                      <a:endParaRPr lang="tr-TR" sz="1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290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280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96,55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2440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Genel Cerrahi</a:t>
                      </a:r>
                      <a:endParaRPr lang="tr-TR" sz="1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310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300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96,77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52056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Kadın Hastalıkları ve Doğum</a:t>
                      </a:r>
                      <a:endParaRPr lang="tr-TR" sz="1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310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300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96,77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2440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Çocuk Cerrahisi</a:t>
                      </a:r>
                      <a:endParaRPr lang="tr-TR" sz="1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309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303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98,05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2440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Üroloji</a:t>
                      </a:r>
                      <a:endParaRPr lang="tr-TR" sz="180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318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318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100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2440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Enfeksiyon Hastalıkları</a:t>
                      </a:r>
                      <a:endParaRPr lang="tr-TR" sz="180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315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313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99,36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72440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Radyoloji ve Nükleer Tıp</a:t>
                      </a:r>
                      <a:endParaRPr lang="tr-TR" sz="1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314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310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98,72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6" name="Resim 5">
            <a:extLst>
              <a:ext uri="{FF2B5EF4-FFF2-40B4-BE49-F238E27FC236}">
                <a16:creationId xmlns="" xmlns:a16="http://schemas.microsoft.com/office/drawing/2014/main" id="{2B37F5C4-2CA4-C74C-841F-43654DE09CF4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188640"/>
            <a:ext cx="136815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9713492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Başlık"/>
          <p:cNvSpPr>
            <a:spLocks noGrp="1"/>
          </p:cNvSpPr>
          <p:nvPr>
            <p:ph type="title"/>
          </p:nvPr>
        </p:nvSpPr>
        <p:spPr>
          <a:xfrm>
            <a:off x="457200" y="411510"/>
            <a:ext cx="8229600" cy="588598"/>
          </a:xfrm>
        </p:spPr>
        <p:txBody>
          <a:bodyPr/>
          <a:lstStyle/>
          <a:p>
            <a:pPr marL="0" indent="0"/>
            <a:r>
              <a:rPr lang="tr-TR" sz="2000" b="1" dirty="0">
                <a:latin typeface="Comic Sans MS" pitchFamily="66" charset="0"/>
              </a:rPr>
              <a:t/>
            </a:r>
            <a:br>
              <a:rPr lang="tr-TR" sz="2000" b="1" dirty="0">
                <a:latin typeface="Comic Sans MS" pitchFamily="66" charset="0"/>
              </a:rPr>
            </a:br>
            <a:r>
              <a:rPr lang="tr-TR" sz="2000" b="1" dirty="0">
                <a:latin typeface="Comic Sans MS" pitchFamily="66" charset="0"/>
              </a:rPr>
              <a:t/>
            </a:r>
            <a:br>
              <a:rPr lang="tr-TR" sz="2000" b="1" dirty="0">
                <a:latin typeface="Comic Sans MS" pitchFamily="66" charset="0"/>
              </a:rPr>
            </a:br>
            <a:r>
              <a:rPr lang="tr-TR" sz="2000" b="1" dirty="0">
                <a:latin typeface="Comic Sans MS" pitchFamily="66" charset="0"/>
              </a:rPr>
              <a:t/>
            </a:r>
            <a:br>
              <a:rPr lang="tr-TR" sz="2000" b="1" dirty="0">
                <a:latin typeface="Comic Sans MS" pitchFamily="66" charset="0"/>
              </a:rPr>
            </a:br>
            <a:r>
              <a:rPr lang="tr-TR" sz="2000" b="1" dirty="0">
                <a:latin typeface="Comic Sans MS" pitchFamily="66" charset="0"/>
              </a:rPr>
              <a:t/>
            </a:r>
            <a:br>
              <a:rPr lang="tr-TR" sz="2000" b="1" dirty="0">
                <a:latin typeface="Comic Sans MS" pitchFamily="66" charset="0"/>
              </a:rPr>
            </a:br>
            <a:r>
              <a:rPr lang="tr-TR" sz="2000" b="1" dirty="0">
                <a:latin typeface="Comic Sans MS" pitchFamily="66" charset="0"/>
              </a:rPr>
              <a:t>Dönem V </a:t>
            </a:r>
            <a:br>
              <a:rPr lang="tr-TR" sz="2000" b="1" dirty="0">
                <a:latin typeface="Comic Sans MS" pitchFamily="66" charset="0"/>
              </a:rPr>
            </a:br>
            <a:r>
              <a:rPr lang="tr-TR" sz="2000" b="1" dirty="0">
                <a:latin typeface="Comic Sans MS" pitchFamily="66" charset="0"/>
              </a:rPr>
              <a:t>Staj Başarı Oranları</a:t>
            </a:r>
            <a:br>
              <a:rPr lang="tr-TR" sz="2000" b="1" dirty="0">
                <a:latin typeface="Comic Sans MS" pitchFamily="66" charset="0"/>
              </a:rPr>
            </a:br>
            <a:r>
              <a:rPr lang="tr-TR" sz="2000" dirty="0">
                <a:latin typeface="Comic Sans MS" pitchFamily="66" charset="0"/>
              </a:rPr>
              <a:t/>
            </a:r>
            <a:br>
              <a:rPr lang="tr-TR" sz="2000" dirty="0">
                <a:latin typeface="Comic Sans MS" pitchFamily="66" charset="0"/>
              </a:rPr>
            </a:br>
            <a:r>
              <a:rPr lang="tr-TR" sz="2800" dirty="0">
                <a:latin typeface="Comic Sans MS" pitchFamily="66" charset="0"/>
              </a:rPr>
              <a:t/>
            </a:r>
            <a:br>
              <a:rPr lang="tr-TR" sz="2800" dirty="0">
                <a:latin typeface="Comic Sans MS" pitchFamily="66" charset="0"/>
              </a:rPr>
            </a:br>
            <a:r>
              <a:rPr lang="tr-TR" sz="2000" b="1" dirty="0">
                <a:latin typeface="Comic Sans MS" pitchFamily="66" charset="0"/>
              </a:rPr>
              <a:t/>
            </a:r>
            <a:br>
              <a:rPr lang="tr-TR" sz="2000" b="1" dirty="0">
                <a:latin typeface="Comic Sans MS" pitchFamily="66" charset="0"/>
              </a:rPr>
            </a:br>
            <a:endParaRPr lang="tr-TR" sz="2000" dirty="0">
              <a:latin typeface="Comic Sans MS" pitchFamily="66" charset="0"/>
            </a:endParaRPr>
          </a:p>
        </p:txBody>
      </p:sp>
      <p:graphicFrame>
        <p:nvGraphicFramePr>
          <p:cNvPr id="4" name="3 Tablo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41365805"/>
              </p:ext>
            </p:extLst>
          </p:nvPr>
        </p:nvGraphicFramePr>
        <p:xfrm>
          <a:off x="285720" y="1142984"/>
          <a:ext cx="8318728" cy="5361216"/>
        </p:xfrm>
        <a:graphic>
          <a:graphicData uri="http://schemas.openxmlformats.org/drawingml/2006/table">
            <a:tbl>
              <a:tblPr/>
              <a:tblGrid>
                <a:gridCol w="418436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8838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9059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5538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642950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Staj Adı</a:t>
                      </a:r>
                      <a:endParaRPr lang="tr-TR" sz="12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Alan</a:t>
                      </a:r>
                      <a:br>
                        <a:rPr lang="tr-TR" sz="12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2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Öğrenci </a:t>
                      </a:r>
                      <a:br>
                        <a:rPr lang="tr-TR" sz="12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2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Sayısı</a:t>
                      </a:r>
                      <a:endParaRPr lang="tr-TR" sz="12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Başarılı </a:t>
                      </a:r>
                      <a:br>
                        <a:rPr lang="tr-TR" sz="12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2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Öğrenci </a:t>
                      </a:r>
                      <a:br>
                        <a:rPr lang="tr-TR" sz="12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2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Sayısı</a:t>
                      </a:r>
                      <a:endParaRPr lang="tr-TR" sz="120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Başarı</a:t>
                      </a:r>
                      <a:br>
                        <a:rPr lang="tr-TR" sz="12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2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Oranı (%)</a:t>
                      </a:r>
                      <a:endParaRPr lang="tr-TR" sz="12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4306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Adli Tıp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157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142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90,44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66280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Anesteziyoloji ve </a:t>
                      </a:r>
                      <a:r>
                        <a:rPr lang="tr-TR" sz="120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Reanimasyon</a:t>
                      </a:r>
                      <a:endParaRPr lang="tr-TR" sz="12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230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226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98,26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63653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Fiziksel Tıp ve Rehabilitasyon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214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213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99,53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54592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Göz Hastalıkları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205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194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94,63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76463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Halk Sağlığı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192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176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91,66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27315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Kulak Burun Boğaz Hastalıkları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240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240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100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64775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Nöroloji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195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183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93,84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27315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Ortopedi ve Travmatoloji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240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239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99,58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27315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Psikiyatri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245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243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99,18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27315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Göğüs Cerrahisi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199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190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95,47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83353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Kalp Damar Cerrahisi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235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234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99,57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27315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Nöroşirürji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244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244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100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27315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Plastik </a:t>
                      </a:r>
                      <a:r>
                        <a:rPr lang="tr-TR" sz="120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Rekonstrüktif</a:t>
                      </a: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 ve Estetik Cerrahi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241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240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99,58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67590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Dermatoloji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204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200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98,03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154589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Göğüs Hastalıkları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220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218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99,09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187107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Kardiyoloji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192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181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</a:rPr>
                        <a:t>94,27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6" name="Resim 5">
            <a:extLst>
              <a:ext uri="{FF2B5EF4-FFF2-40B4-BE49-F238E27FC236}">
                <a16:creationId xmlns="" xmlns:a16="http://schemas.microsoft.com/office/drawing/2014/main" id="{C6B4E571-9DEE-CC40-B5BC-2193F1DDB3F1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2360" y="116632"/>
            <a:ext cx="1080120" cy="1026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8028117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1 Başlık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936104"/>
          </a:xfrm>
        </p:spPr>
        <p:txBody>
          <a:bodyPr/>
          <a:lstStyle/>
          <a:p>
            <a:pPr eaLnBrk="1" hangingPunct="1"/>
            <a:r>
              <a:rPr lang="tr-TR" sz="2700" b="1" dirty="0">
                <a:latin typeface="Comic Sans MS" pitchFamily="66" charset="0"/>
              </a:rPr>
              <a:t>Dönem VI </a:t>
            </a:r>
            <a:r>
              <a:rPr lang="tr-TR" b="1" dirty="0">
                <a:latin typeface="Comic Sans MS" pitchFamily="66" charset="0"/>
              </a:rPr>
              <a:t/>
            </a:r>
            <a:br>
              <a:rPr lang="tr-TR" b="1" dirty="0">
                <a:latin typeface="Comic Sans MS" pitchFamily="66" charset="0"/>
              </a:rPr>
            </a:br>
            <a:r>
              <a:rPr lang="tr-TR" sz="1800" b="1" dirty="0">
                <a:latin typeface="Comic Sans MS" pitchFamily="66" charset="0"/>
              </a:rPr>
              <a:t>Staj Başarı Oranları</a:t>
            </a:r>
          </a:p>
        </p:txBody>
      </p:sp>
      <p:graphicFrame>
        <p:nvGraphicFramePr>
          <p:cNvPr id="4" name="3 Tablo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58618041"/>
              </p:ext>
            </p:extLst>
          </p:nvPr>
        </p:nvGraphicFramePr>
        <p:xfrm>
          <a:off x="500062" y="2060848"/>
          <a:ext cx="8032377" cy="4180765"/>
        </p:xfrm>
        <a:graphic>
          <a:graphicData uri="http://schemas.openxmlformats.org/drawingml/2006/table">
            <a:tbl>
              <a:tblPr/>
              <a:tblGrid>
                <a:gridCol w="473890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9851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4748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4748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054169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Staj Adı</a:t>
                      </a:r>
                      <a:endParaRPr lang="tr-TR" sz="18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Alan</a:t>
                      </a:r>
                      <a:br>
                        <a:rPr lang="tr-TR" sz="14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Öğrenci </a:t>
                      </a:r>
                      <a:br>
                        <a:rPr lang="tr-TR" sz="14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Sayısı</a:t>
                      </a:r>
                      <a:endParaRPr lang="tr-TR" sz="180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Başarılı </a:t>
                      </a:r>
                      <a:br>
                        <a:rPr lang="tr-TR" sz="14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Öğrenci </a:t>
                      </a:r>
                      <a:br>
                        <a:rPr lang="tr-TR" sz="14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Sayısı</a:t>
                      </a:r>
                      <a:endParaRPr lang="tr-TR" sz="180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Başarı</a:t>
                      </a:r>
                      <a:br>
                        <a:rPr lang="tr-TR" sz="18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8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Oranı (%)</a:t>
                      </a:r>
                      <a:endParaRPr lang="tr-TR" sz="18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51391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İç Hastalıkları</a:t>
                      </a:r>
                      <a:endParaRPr lang="tr-TR" sz="180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263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263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51391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Çocuk Sağlığı ve Hastalıkları</a:t>
                      </a:r>
                      <a:endParaRPr lang="tr-TR" sz="180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239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239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51391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Kadın Hastalıkları ve Doğum</a:t>
                      </a:r>
                      <a:endParaRPr lang="tr-TR" sz="180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250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250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51391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Halk Sağlığı-Pratisyen Hekimlik</a:t>
                      </a:r>
                      <a:endParaRPr lang="tr-TR" sz="180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247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247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51391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Acil Tıp</a:t>
                      </a:r>
                      <a:endParaRPr lang="tr-TR" sz="180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260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260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51391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Psikiyatri</a:t>
                      </a:r>
                      <a:endParaRPr lang="tr-TR" sz="180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241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241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51391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Genel Cerrahi</a:t>
                      </a:r>
                      <a:endParaRPr lang="tr-TR" sz="180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257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257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51391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Aile Hekimliği</a:t>
                      </a:r>
                      <a:endParaRPr lang="tr-TR" sz="180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245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245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78109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Elektif</a:t>
                      </a:r>
                      <a:endParaRPr lang="tr-TR" sz="1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265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265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6" name="Resim 5">
            <a:extLst>
              <a:ext uri="{FF2B5EF4-FFF2-40B4-BE49-F238E27FC236}">
                <a16:creationId xmlns="" xmlns:a16="http://schemas.microsoft.com/office/drawing/2014/main" id="{6011CBE5-DA76-E743-B2A9-8F20BED9A20B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188640"/>
            <a:ext cx="136815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6906082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899592" y="535761"/>
            <a:ext cx="7072312" cy="571504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b="1" dirty="0">
                <a:latin typeface="Comic Sans MS" pitchFamily="66" charset="0"/>
              </a:rPr>
              <a:t>Mezuniyet</a:t>
            </a:r>
            <a:endParaRPr lang="tr-TR" sz="3200" dirty="0"/>
          </a:p>
        </p:txBody>
      </p:sp>
      <p:graphicFrame>
        <p:nvGraphicFramePr>
          <p:cNvPr id="4" name="3 Tablo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22341815"/>
              </p:ext>
            </p:extLst>
          </p:nvPr>
        </p:nvGraphicFramePr>
        <p:xfrm>
          <a:off x="714348" y="1141053"/>
          <a:ext cx="7175182" cy="5602078"/>
        </p:xfrm>
        <a:graphic>
          <a:graphicData uri="http://schemas.openxmlformats.org/drawingml/2006/table">
            <a:tbl>
              <a:tblPr/>
              <a:tblGrid>
                <a:gridCol w="376370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41148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673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Yıl</a:t>
                      </a:r>
                      <a:endParaRPr lang="tr-TR" sz="14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Mezun Sayısı</a:t>
                      </a:r>
                      <a:endParaRPr lang="tr-TR" sz="14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0975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2003-2004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963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2004-2005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31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29339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2005-2006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42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2006-2007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1396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2007-2008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47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2008-2009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66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2009-2010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76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2010-2011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46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2011-2012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2012-2013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65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" algn="l"/>
                        </a:tabLs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         2013-2014	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53039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" algn="l"/>
                        </a:tabLs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2014-2015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108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4276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" algn="l"/>
                        </a:tabLs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2015-2016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120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" algn="l"/>
                        </a:tabLs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2016-2017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147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" algn="l"/>
                        </a:tabLs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2017-2018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171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4337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" algn="l"/>
                        </a:tabLs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2018-2019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158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24337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" algn="l"/>
                        </a:tabLs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2019-2020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177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22762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" algn="l"/>
                        </a:tabLs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2020-2021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175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22762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" algn="l"/>
                        </a:tabLs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2021-2022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195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  <a:tr h="22762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" algn="l"/>
                        </a:tabLs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2022-2023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199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1"/>
                  </a:ext>
                </a:extLst>
              </a:tr>
              <a:tr h="32748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" algn="l"/>
                        </a:tabLst>
                      </a:pPr>
                      <a:r>
                        <a:rPr lang="tr-TR" sz="1400" b="1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Toplam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2063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6" name="Resim 5">
            <a:extLst>
              <a:ext uri="{FF2B5EF4-FFF2-40B4-BE49-F238E27FC236}">
                <a16:creationId xmlns="" xmlns:a16="http://schemas.microsoft.com/office/drawing/2014/main" id="{E0D9D113-4C45-E04A-8FF3-27ABF636DD63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312" y="188640"/>
            <a:ext cx="136815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3972072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sz="3200" dirty="0">
                <a:latin typeface="Comic Sans MS" panose="030F0702030302020204" pitchFamily="66" charset="0"/>
              </a:rPr>
              <a:t>Soru Bankası		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>
                <a:latin typeface="Comic Sans MS" panose="030F0702030302020204" pitchFamily="66" charset="0"/>
              </a:rPr>
              <a:t>Aktif kullanıma devam edilmekte</a:t>
            </a:r>
          </a:p>
          <a:p>
            <a:endParaRPr lang="tr-TR" sz="2400" dirty="0">
              <a:latin typeface="Comic Sans MS" panose="030F0702030302020204" pitchFamily="66" charset="0"/>
            </a:endParaRPr>
          </a:p>
          <a:p>
            <a:pPr lvl="2"/>
            <a:endParaRPr lang="tr-TR" sz="2000" dirty="0">
              <a:latin typeface="Comic Sans MS" panose="030F0702030302020204" pitchFamily="66" charset="0"/>
            </a:endParaRPr>
          </a:p>
          <a:p>
            <a:pPr lvl="2"/>
            <a:r>
              <a:rPr lang="tr-TR" sz="2000" dirty="0">
                <a:latin typeface="Comic Sans MS" panose="030F0702030302020204" pitchFamily="66" charset="0"/>
              </a:rPr>
              <a:t>Yetersiz kalıyor</a:t>
            </a:r>
          </a:p>
          <a:p>
            <a:pPr lvl="2"/>
            <a:endParaRPr lang="tr-TR" sz="2000" dirty="0">
              <a:latin typeface="Comic Sans MS" panose="030F0702030302020204" pitchFamily="66" charset="0"/>
            </a:endParaRPr>
          </a:p>
          <a:p>
            <a:pPr lvl="2"/>
            <a:r>
              <a:rPr lang="tr-TR" sz="2000" dirty="0">
                <a:latin typeface="Comic Sans MS" panose="030F0702030302020204" pitchFamily="66" charset="0"/>
              </a:rPr>
              <a:t>Yeterince yeni soru olmaması !!!</a:t>
            </a:r>
          </a:p>
          <a:p>
            <a:pPr lvl="2"/>
            <a:endParaRPr lang="tr-TR" sz="2000" dirty="0">
              <a:latin typeface="Comic Sans MS" panose="030F0702030302020204" pitchFamily="66" charset="0"/>
            </a:endParaRPr>
          </a:p>
          <a:p>
            <a:pPr lvl="2"/>
            <a:r>
              <a:rPr lang="tr-TR" sz="2000" dirty="0">
                <a:latin typeface="Comic Sans MS" panose="030F0702030302020204" pitchFamily="66" charset="0"/>
              </a:rPr>
              <a:t>Çıkmış soruların yeniden sorulması !!! </a:t>
            </a:r>
          </a:p>
          <a:p>
            <a:pPr lvl="1"/>
            <a:endParaRPr lang="tr-TR" dirty="0">
              <a:latin typeface="Comic Sans MS" panose="030F0702030302020204" pitchFamily="66" charset="0"/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="" xmlns:a16="http://schemas.microsoft.com/office/drawing/2014/main" id="{8662598C-6688-3F45-8E56-8692B581AE32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188640"/>
            <a:ext cx="136815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735380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2 İçerik Yer Tutucusu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84576"/>
          </a:xfrm>
        </p:spPr>
        <p:txBody>
          <a:bodyPr/>
          <a:lstStyle/>
          <a:p>
            <a:r>
              <a:rPr lang="tr-TR" sz="2800" dirty="0">
                <a:latin typeface="Comic Sans MS" panose="030F0702030302020204" pitchFamily="66" charset="0"/>
              </a:rPr>
              <a:t>2022-2023 Memnuniyet Anketleri</a:t>
            </a:r>
          </a:p>
          <a:p>
            <a:pPr marL="457200" lvl="1" indent="0">
              <a:buNone/>
            </a:pPr>
            <a:endParaRPr lang="tr-TR" sz="18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tr-TR" sz="2000" dirty="0">
              <a:latin typeface="Comic Sans MS" panose="030F0702030302020204" pitchFamily="66" charset="0"/>
            </a:endParaRPr>
          </a:p>
          <a:p>
            <a:endParaRPr lang="tr-TR" sz="2000" dirty="0">
              <a:latin typeface="Comic Sans MS" panose="030F0702030302020204" pitchFamily="66" charset="0"/>
            </a:endParaRPr>
          </a:p>
        </p:txBody>
      </p:sp>
      <p:sp>
        <p:nvSpPr>
          <p:cNvPr id="3" name="1 Başlık"/>
          <p:cNvSpPr>
            <a:spLocks noGrp="1"/>
          </p:cNvSpPr>
          <p:nvPr>
            <p:ph type="title"/>
          </p:nvPr>
        </p:nvSpPr>
        <p:spPr>
          <a:xfrm>
            <a:off x="500063" y="404664"/>
            <a:ext cx="7572375" cy="714375"/>
          </a:xfrm>
        </p:spPr>
        <p:txBody>
          <a:bodyPr/>
          <a:lstStyle/>
          <a:p>
            <a:r>
              <a:rPr lang="tr-TR" sz="2800" b="1" dirty="0">
                <a:latin typeface="Comic Sans MS" pitchFamily="66" charset="0"/>
              </a:rPr>
              <a:t>Öğrenci Anketleri </a:t>
            </a:r>
            <a:endParaRPr lang="tr-TR" sz="2400" dirty="0"/>
          </a:p>
        </p:txBody>
      </p:sp>
      <p:pic>
        <p:nvPicPr>
          <p:cNvPr id="5" name="Resim 4">
            <a:extLst>
              <a:ext uri="{FF2B5EF4-FFF2-40B4-BE49-F238E27FC236}">
                <a16:creationId xmlns="" xmlns:a16="http://schemas.microsoft.com/office/drawing/2014/main" id="{DD5C75DB-3B24-AF48-8D49-147C0D9256FC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0900" y="188640"/>
            <a:ext cx="1547564" cy="14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2053264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sz="3200" dirty="0">
                <a:latin typeface="Comic Sans MS" panose="030F0702030302020204" pitchFamily="66" charset="0"/>
              </a:rPr>
              <a:t>UÇEP uyum çalışması </a:t>
            </a:r>
            <a:endParaRPr lang="en-GB" sz="3200" dirty="0">
              <a:latin typeface="Comic Sans MS" panose="030F0702030302020204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25963"/>
          </a:xfrm>
        </p:spPr>
        <p:txBody>
          <a:bodyPr/>
          <a:lstStyle/>
          <a:p>
            <a:endParaRPr lang="tr-TR" sz="2400" dirty="0"/>
          </a:p>
          <a:p>
            <a:r>
              <a:rPr lang="tr-TR" sz="2400" dirty="0">
                <a:latin typeface="Comic Sans MS" panose="030F0702030302020204" pitchFamily="66" charset="0"/>
              </a:rPr>
              <a:t>Anabilim Dallarından değerlendirme / veriler istendi </a:t>
            </a:r>
          </a:p>
          <a:p>
            <a:endParaRPr lang="tr-TR" sz="2400" dirty="0">
              <a:latin typeface="Comic Sans MS" panose="030F0702030302020204" pitchFamily="66" charset="0"/>
            </a:endParaRPr>
          </a:p>
          <a:p>
            <a:r>
              <a:rPr lang="tr-TR" sz="2400" dirty="0">
                <a:latin typeface="Comic Sans MS" panose="030F0702030302020204" pitchFamily="66" charset="0"/>
              </a:rPr>
              <a:t>Yazılım programı ile analiz  </a:t>
            </a:r>
          </a:p>
          <a:p>
            <a:pPr lvl="1"/>
            <a:r>
              <a:rPr lang="tr-TR" sz="1800" b="1" dirty="0">
                <a:latin typeface="Comic Sans MS" panose="030F0702030302020204" pitchFamily="66" charset="0"/>
              </a:rPr>
              <a:t>‘UÇEP Yazılım Modülü’</a:t>
            </a:r>
          </a:p>
          <a:p>
            <a:endParaRPr lang="tr-TR" sz="2400" dirty="0">
              <a:latin typeface="Comic Sans MS" panose="030F0702030302020204" pitchFamily="66" charset="0"/>
            </a:endParaRPr>
          </a:p>
          <a:p>
            <a:r>
              <a:rPr lang="tr-TR" sz="2400" dirty="0">
                <a:latin typeface="Comic Sans MS" panose="030F0702030302020204" pitchFamily="66" charset="0"/>
              </a:rPr>
              <a:t>Uyum oranı</a:t>
            </a:r>
          </a:p>
          <a:p>
            <a:pPr lvl="1"/>
            <a:r>
              <a:rPr lang="tr-TR" sz="2000" dirty="0">
                <a:latin typeface="Comic Sans MS" panose="030F0702030302020204" pitchFamily="66" charset="0"/>
              </a:rPr>
              <a:t>%100</a:t>
            </a:r>
            <a:endParaRPr lang="en-GB" sz="1800" dirty="0">
              <a:latin typeface="Comic Sans MS" panose="030F0702030302020204" pitchFamily="66" charset="0"/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="" xmlns:a16="http://schemas.microsoft.com/office/drawing/2014/main" id="{1339B3E0-6715-8F47-A67D-788AAB1F402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0900" y="188640"/>
            <a:ext cx="1547564" cy="14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4982416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1DDF797B-83DB-2A40-99BC-9F552ADD5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5381ABE4-0388-774C-AE46-12FBBF87F8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>
                <a:latin typeface="Comic Sans MS" panose="030F0902030302020204" pitchFamily="66" charset="0"/>
              </a:rPr>
              <a:t>Tıp Eğitimi Toplantılarına Katılım</a:t>
            </a:r>
          </a:p>
          <a:p>
            <a:endParaRPr lang="tr-TR" sz="2400" dirty="0">
              <a:latin typeface="Comic Sans MS" panose="030F0902030302020204" pitchFamily="66" charset="0"/>
            </a:endParaRPr>
          </a:p>
          <a:p>
            <a:pPr lvl="1">
              <a:lnSpc>
                <a:spcPct val="150000"/>
              </a:lnSpc>
            </a:pPr>
            <a:r>
              <a:rPr lang="tr-TR" sz="2400" dirty="0">
                <a:latin typeface="Comic Sans MS" panose="030F0902030302020204" pitchFamily="66" charset="0"/>
              </a:rPr>
              <a:t>Dekanlar Konseyi Ulusal Çekirdek Eğitim Programı (UÇEP) </a:t>
            </a:r>
            <a:r>
              <a:rPr lang="tr-TR" sz="2400" dirty="0" err="1">
                <a:latin typeface="Comic Sans MS" panose="030F0902030302020204" pitchFamily="66" charset="0"/>
              </a:rPr>
              <a:t>Çalıştayı</a:t>
            </a:r>
            <a:endParaRPr lang="tr-TR" sz="2400" dirty="0">
              <a:latin typeface="Comic Sans MS" panose="030F0902030302020204" pitchFamily="66" charset="0"/>
            </a:endParaRPr>
          </a:p>
          <a:p>
            <a:pPr lvl="1">
              <a:lnSpc>
                <a:spcPct val="150000"/>
              </a:lnSpc>
            </a:pPr>
            <a:r>
              <a:rPr lang="tr-TR" sz="2400" dirty="0">
                <a:latin typeface="Comic Sans MS" panose="030F0902030302020204" pitchFamily="66" charset="0"/>
              </a:rPr>
              <a:t>14 Ocak 2023</a:t>
            </a:r>
          </a:p>
          <a:p>
            <a:pPr marL="457200" lvl="1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17541430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sz="2800" dirty="0">
                <a:latin typeface="Comic Sans MS" panose="030F0702030302020204" pitchFamily="66" charset="0"/>
              </a:rPr>
              <a:t>AFGÖK 2022-2023 eğitim-öğretim yılı</a:t>
            </a:r>
            <a:endParaRPr lang="en-GB" sz="2800" dirty="0">
              <a:latin typeface="Comic Sans MS" panose="030F0702030302020204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26768" cy="4525963"/>
          </a:xfrm>
        </p:spPr>
        <p:txBody>
          <a:bodyPr/>
          <a:lstStyle/>
          <a:p>
            <a:pPr lvl="1"/>
            <a:r>
              <a:rPr lang="tr-TR" sz="1800" dirty="0" smtClean="0">
                <a:latin typeface="Comic Sans MS" panose="030F0702030302020204" pitchFamily="66" charset="0"/>
              </a:rPr>
              <a:t>207 Öğrenci Katılmıştır.</a:t>
            </a:r>
            <a:endParaRPr lang="tr-TR" sz="1800" dirty="0">
              <a:latin typeface="Comic Sans MS" panose="030F0702030302020204" pitchFamily="66" charset="0"/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499992" y="1600200"/>
            <a:ext cx="4186808" cy="4525963"/>
          </a:xfrm>
        </p:spPr>
        <p:txBody>
          <a:bodyPr/>
          <a:lstStyle/>
          <a:p>
            <a:pPr marL="342900" lvl="1" indent="-342900">
              <a:buFont typeface="Arial" charset="0"/>
              <a:buChar char="•"/>
            </a:pPr>
            <a:endParaRPr lang="tr-TR" sz="1800" dirty="0">
              <a:latin typeface="Comic Sans MS" panose="030F0702030302020204" pitchFamily="66" charset="0"/>
            </a:endParaRPr>
          </a:p>
          <a:p>
            <a:pPr marL="342900" lvl="1" indent="-342900">
              <a:buFont typeface="Arial" charset="0"/>
              <a:buChar char="•"/>
            </a:pPr>
            <a:endParaRPr lang="en-GB" sz="1800" b="1" dirty="0">
              <a:latin typeface="Comic Sans MS" panose="030F0702030302020204" pitchFamily="66" charset="0"/>
            </a:endParaRPr>
          </a:p>
        </p:txBody>
      </p:sp>
      <p:pic>
        <p:nvPicPr>
          <p:cNvPr id="6" name="Resim 5">
            <a:extLst>
              <a:ext uri="{FF2B5EF4-FFF2-40B4-BE49-F238E27FC236}">
                <a16:creationId xmlns="" xmlns:a16="http://schemas.microsoft.com/office/drawing/2014/main" id="{D91452E8-6CA3-A848-A99C-FBA27C7EA486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44916" y="188640"/>
            <a:ext cx="1547564" cy="14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9801293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sz="3200" dirty="0">
                <a:latin typeface="Comic Sans MS" panose="030F0702030302020204" pitchFamily="66" charset="0"/>
              </a:rPr>
              <a:t>20. Mezuniyet Töreni </a:t>
            </a:r>
            <a:r>
              <a:rPr lang="tr-TR" sz="2400" dirty="0"/>
              <a:t> </a:t>
            </a:r>
            <a:r>
              <a:rPr lang="tr-TR" sz="2400" b="1" dirty="0"/>
              <a:t>23 Haziran 2023</a:t>
            </a:r>
            <a:endParaRPr lang="en-GB" sz="2400" dirty="0">
              <a:latin typeface="Comic Sans MS" panose="030F0702030302020204" pitchFamily="66" charset="0"/>
            </a:endParaRPr>
          </a:p>
        </p:txBody>
      </p:sp>
      <p:pic>
        <p:nvPicPr>
          <p:cNvPr id="6" name="Resim 5">
            <a:extLst>
              <a:ext uri="{FF2B5EF4-FFF2-40B4-BE49-F238E27FC236}">
                <a16:creationId xmlns="" xmlns:a16="http://schemas.microsoft.com/office/drawing/2014/main" id="{7AFD01AF-713D-B44D-B900-F9F07E379BC1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9078" y="169239"/>
            <a:ext cx="1296144" cy="1228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Resim 2">
            <a:extLst>
              <a:ext uri="{FF2B5EF4-FFF2-40B4-BE49-F238E27FC236}">
                <a16:creationId xmlns="" xmlns:a16="http://schemas.microsoft.com/office/drawing/2014/main" id="{DC0DED38-575C-0C44-A755-C7F5660B10B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1417638"/>
            <a:ext cx="7920880" cy="52871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638082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A15F0839-5793-D448-BD29-1B38A6D70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5AECA2BE-2611-CA41-B82C-F1DB9E4A76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65524"/>
            <a:ext cx="8229600" cy="4525963"/>
          </a:xfrm>
        </p:spPr>
        <p:txBody>
          <a:bodyPr/>
          <a:lstStyle/>
          <a:p>
            <a:endParaRPr lang="tr-TR" dirty="0"/>
          </a:p>
        </p:txBody>
      </p:sp>
      <p:pic>
        <p:nvPicPr>
          <p:cNvPr id="6" name="Resim 5">
            <a:extLst>
              <a:ext uri="{FF2B5EF4-FFF2-40B4-BE49-F238E27FC236}">
                <a16:creationId xmlns="" xmlns:a16="http://schemas.microsoft.com/office/drawing/2014/main" id="{E430B2DC-4BEB-6F49-8C8F-66B8B1F4A4A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80093" y="2780928"/>
            <a:ext cx="7218021" cy="4056528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="" xmlns:a16="http://schemas.microsoft.com/office/drawing/2014/main" id="{BE597133-4E69-984A-BE8A-DEA03FC4C7A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68365"/>
            <a:ext cx="4104456" cy="2739725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="" xmlns:a16="http://schemas.microsoft.com/office/drawing/2014/main" id="{D64D1E8C-1D44-524F-AABE-23C0BB95D45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7852" y="68366"/>
            <a:ext cx="4102620" cy="273849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366751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C05B6E90-A986-FE40-8D1B-15E66E14E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7B7D9980-BEA3-ED4E-AEF2-D40B6C2B43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>
            <a:extLst>
              <a:ext uri="{FF2B5EF4-FFF2-40B4-BE49-F238E27FC236}">
                <a16:creationId xmlns="" xmlns:a16="http://schemas.microsoft.com/office/drawing/2014/main" id="{9CD94617-2F59-0546-A867-D2256BDDD2E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476672"/>
            <a:ext cx="5904656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935310763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3764</TotalTime>
  <Words>1003</Words>
  <Application>Microsoft Macintosh PowerPoint</Application>
  <PresentationFormat>Ekran Gösterisi (4:3)</PresentationFormat>
  <Paragraphs>591</Paragraphs>
  <Slides>28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28</vt:i4>
      </vt:variant>
    </vt:vector>
  </HeadingPairs>
  <TitlesOfParts>
    <vt:vector size="29" baseType="lpstr">
      <vt:lpstr>Ofis Teması</vt:lpstr>
      <vt:lpstr>MERSİN ÜNİVERSİTESİ TIP FAKÜLTESİ AKADEMİK GENEL KURULU </vt:lpstr>
      <vt:lpstr>Slayt 2</vt:lpstr>
      <vt:lpstr>2022-2023 Eğitim-Öğretim Yılı Öğrenci Sayısı</vt:lpstr>
      <vt:lpstr>Yabancı Uyruklu Öğrenci</vt:lpstr>
      <vt:lpstr>2022-2023 Öğrenci - Öğretim Elemanı Oranı</vt:lpstr>
      <vt:lpstr> 2022-2023 Eğitim-Öğretim Yılı  Öğretim Elemanı Ders Yükü  </vt:lpstr>
      <vt:lpstr>Slayt 7</vt:lpstr>
      <vt:lpstr>ERASMUS  (Yurtdışı Öğrenci Değişim Programı)</vt:lpstr>
      <vt:lpstr>2022-2023 Eğitim-Öğretim Yılı Erasmus Giden Öğrenci: 9    İtalya, İsveç, Almanya</vt:lpstr>
      <vt:lpstr>FARABİ   (Yurtiçi Öğrenci Değişim Programı)</vt:lpstr>
      <vt:lpstr>Slayt 11</vt:lpstr>
      <vt:lpstr>2022-2023 EÖY Başarı Puanına Göre Yatay Geçiş Hakkı Kazanan Öğrenciler</vt:lpstr>
      <vt:lpstr>2022-2023 Eğitim-Öğretim Yılı  Başarı Oranları </vt:lpstr>
      <vt:lpstr>Slayt 14</vt:lpstr>
      <vt:lpstr>DÖNEM II 2022-2023 Ders alan öğrenci sayısı 255 Üst sınıfa geçmeye hak kazanan öğrenci sayısı 251</vt:lpstr>
      <vt:lpstr>Slayt 16</vt:lpstr>
      <vt:lpstr>Dönem IV  Staj Başarı Oranları  </vt:lpstr>
      <vt:lpstr>    Dönem V  Staj Başarı Oranları    </vt:lpstr>
      <vt:lpstr>Dönem VI  Staj Başarı Oranları</vt:lpstr>
      <vt:lpstr>Mezuniyet</vt:lpstr>
      <vt:lpstr>Soru Bankası  </vt:lpstr>
      <vt:lpstr>Öğrenci Anketleri </vt:lpstr>
      <vt:lpstr>UÇEP uyum çalışması </vt:lpstr>
      <vt:lpstr>Slayt 24</vt:lpstr>
      <vt:lpstr>AFGÖK 2022-2023 eğitim-öğretim yılı</vt:lpstr>
      <vt:lpstr>20. Mezuniyet Töreni  23 Haziran 2023</vt:lpstr>
      <vt:lpstr>Slayt 27</vt:lpstr>
      <vt:lpstr>Slayt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2015-2016 Eğitim-Öğretim Yılı Öğrenci Bilgileri</dc:title>
  <dc:creator>qw</dc:creator>
  <cp:lastModifiedBy>user57</cp:lastModifiedBy>
  <cp:revision>495</cp:revision>
  <dcterms:created xsi:type="dcterms:W3CDTF">2016-09-21T08:40:06Z</dcterms:created>
  <dcterms:modified xsi:type="dcterms:W3CDTF">2024-07-25T13:11:37Z</dcterms:modified>
</cp:coreProperties>
</file>