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1" r:id="rId2"/>
    <p:sldId id="277" r:id="rId3"/>
    <p:sldId id="346" r:id="rId4"/>
    <p:sldId id="347" r:id="rId5"/>
    <p:sldId id="348" r:id="rId6"/>
    <p:sldId id="349" r:id="rId7"/>
    <p:sldId id="350" r:id="rId8"/>
    <p:sldId id="284" r:id="rId9"/>
    <p:sldId id="351" r:id="rId10"/>
    <p:sldId id="281" r:id="rId11"/>
    <p:sldId id="352" r:id="rId12"/>
    <p:sldId id="305" r:id="rId13"/>
    <p:sldId id="355" r:id="rId14"/>
    <p:sldId id="414" r:id="rId15"/>
    <p:sldId id="415" r:id="rId16"/>
    <p:sldId id="416" r:id="rId17"/>
    <p:sldId id="417" r:id="rId18"/>
    <p:sldId id="418" r:id="rId19"/>
    <p:sldId id="419" r:id="rId20"/>
    <p:sldId id="420" r:id="rId21"/>
    <p:sldId id="343" r:id="rId22"/>
    <p:sldId id="345" r:id="rId23"/>
    <p:sldId id="422" r:id="rId24"/>
    <p:sldId id="436" r:id="rId25"/>
    <p:sldId id="474" r:id="rId26"/>
    <p:sldId id="440" r:id="rId27"/>
    <p:sldId id="470" r:id="rId28"/>
    <p:sldId id="471" r:id="rId29"/>
    <p:sldId id="438" r:id="rId30"/>
    <p:sldId id="472" r:id="rId31"/>
    <p:sldId id="473" r:id="rId3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854"/>
    <p:restoredTop sz="82956" autoAdjust="0"/>
  </p:normalViewPr>
  <p:slideViewPr>
    <p:cSldViewPr>
      <p:cViewPr varScale="1">
        <p:scale>
          <a:sx n="75" d="100"/>
          <a:sy n="75" d="100"/>
        </p:scale>
        <p:origin x="-22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BDE2E-A164-4AD4-80C3-02A3FD929147}" type="datetimeFigureOut">
              <a:rPr lang="en-GB" smtClean="0"/>
              <a:pPr/>
              <a:t>25/07/2024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6BE11-DFC8-4B83-8086-EF64F19C32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87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1853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6BE11-DFC8-4B83-8086-EF64F19C320C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4316D-D5CA-461B-8B2B-BCB4D6749D45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F86DD-8818-4A66-B624-1D4D6CFA154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83421-A4B6-4E13-84A9-9A24371C4D90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C8A2-D233-4323-982C-2D2B9FFE48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9B0BC-E86A-4C44-97F1-F145ED7EAAFB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D2F38-B0A3-4F78-B05C-91D71C9FB6B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1B07-2824-45B3-807D-84FE3BC9CD91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19B8A-EAA4-49DF-9694-164F1074052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E8C2-5EC3-4B88-9C5A-DAC1462153EF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C47C5-3415-41BF-8306-68113913ABC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EA90F-6495-4CE1-A951-09FA8E0CFECC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5DFC6-C6BA-4400-83D7-F43E2601048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D520E-DA2C-47B5-9137-399D9C40667E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2B00-5E3F-4F15-A442-3E17843DAF1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F5B70-7042-4C01-B7C3-E3FD3AE76D21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6D61B-6124-4BEE-9E19-3310BD66503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046C3-4F4F-4B42-B55C-85244B8E08B3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92C1D-6B36-449C-92DF-C2D9477A3A8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E80B-5986-4495-B066-6E7BF9B72B2C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C738A-DA43-4565-808A-82B97F9E11E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36CB6-2031-4208-843E-B6D38DD0077D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E010F-7C3E-4724-A54B-5ED410A76A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FBF977-27C7-4009-940A-9C489896FD4F}" type="datetimeFigureOut">
              <a:rPr lang="tr-TR"/>
              <a:pPr>
                <a:defRPr/>
              </a:pPr>
              <a:t>25.07.2024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DA3CD8-F04D-4F98-831A-88ACCB4048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3384376"/>
          </a:xfrm>
        </p:spPr>
        <p:txBody>
          <a:bodyPr/>
          <a:lstStyle/>
          <a:p>
            <a:r>
              <a:rPr lang="tr-TR" dirty="0"/>
              <a:t>MERSİN ÜNİVERSİTESİ</a:t>
            </a:r>
            <a:br>
              <a:rPr lang="tr-TR" dirty="0"/>
            </a:br>
            <a:r>
              <a:rPr lang="tr-TR" dirty="0"/>
              <a:t>TIP FAKÜLTESİ</a:t>
            </a:r>
            <a:br>
              <a:rPr lang="tr-TR" dirty="0"/>
            </a:br>
            <a:r>
              <a:rPr lang="tr-TR" dirty="0"/>
              <a:t>AKADEMİK GENEL KURULU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752600"/>
          </a:xfrm>
        </p:spPr>
        <p:txBody>
          <a:bodyPr/>
          <a:lstStyle/>
          <a:p>
            <a:endParaRPr lang="tr-TR" sz="24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344C2F27-4B5B-E242-B9E1-4B3060C00A9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6C4522DD-9E7E-424F-A96F-A7CCAD3EF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7874"/>
            <a:ext cx="2520280" cy="142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721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2 İçerik Yer Tutucusu"/>
          <p:cNvSpPr>
            <a:spLocks noGrp="1"/>
          </p:cNvSpPr>
          <p:nvPr>
            <p:ph idx="1"/>
          </p:nvPr>
        </p:nvSpPr>
        <p:spPr>
          <a:xfrm>
            <a:off x="428625" y="692695"/>
            <a:ext cx="8215313" cy="6022429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tr-TR" sz="1400" b="1" u="sng" dirty="0">
                <a:solidFill>
                  <a:srgbClr val="FF0000"/>
                </a:solidFill>
                <a:latin typeface="Comic Sans MS" pitchFamily="66" charset="0"/>
              </a:rPr>
              <a:t>LİSANS EĞİTİMİ KOORDİNATÖRLER KURULU</a:t>
            </a:r>
          </a:p>
          <a:p>
            <a:pPr>
              <a:buFont typeface="Arial" charset="0"/>
              <a:buNone/>
            </a:pPr>
            <a:endParaRPr lang="tr-TR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Prof. Dr. Ş. Hakan KALEAĞASI		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Başkoordinatör</a:t>
            </a:r>
            <a:endParaRPr lang="tr-TR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Prof. Dr. Nurgül ARINCI İNCEL		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Başkoordinatör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DÖNEM I</a:t>
            </a:r>
            <a:r>
              <a:rPr lang="tr-T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	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Prof. Dr. Alev BOBUŞ ÖRS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Prof. Dr. Gülhan ÖREKİCİ TEMEL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</a:t>
            </a:r>
          </a:p>
          <a:p>
            <a:pPr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DÖNEM II:	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Doç.Dr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Deniz UZMANSEL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Doç. Dr. Leyla ŞAHİN	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DÖNEM III:	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Doç.Dr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Dr. Tuba KARA		Koordinatör</a:t>
            </a:r>
          </a:p>
          <a:p>
            <a:pPr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Dr.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Öğr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Üyesi A.Sencer YURTSEVER  Koordinatör Yardımcısı</a:t>
            </a:r>
          </a:p>
          <a:p>
            <a:pPr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Dr.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Öğr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Üyesi Nurdan ORUÇOĞLU 	Koordinatör Yardımcısı</a:t>
            </a:r>
          </a:p>
          <a:p>
            <a:pPr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Dr.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Öğr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Üyesi Selda OKUYAZ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DÖNEM IV:	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Doç. Dr. Serkan YARAŞ		Koordinatör</a:t>
            </a:r>
          </a:p>
          <a:p>
            <a:pPr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Doç. Dr. Osman ÖZDOĞAN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DÖNEM V:	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Prof. Dr. Nurgül ARINCI İNCEL	Koordinatör</a:t>
            </a:r>
          </a:p>
          <a:p>
            <a:pPr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Dr. 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Öğr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Üyesi Yücel UYSAL	Koordinatör Yardımcısı</a:t>
            </a:r>
          </a:p>
          <a:p>
            <a:pPr>
              <a:buFont typeface="Arial" charset="0"/>
              <a:buNone/>
            </a:pPr>
            <a:endParaRPr lang="tr-TR" sz="500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tr-TR" sz="1200" b="1" dirty="0">
                <a:solidFill>
                  <a:srgbClr val="FF0000"/>
                </a:solidFill>
                <a:latin typeface="Comic Sans MS" pitchFamily="66" charset="0"/>
              </a:rPr>
              <a:t>	DÖNEM VI:	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Prof. Dr. Ali Ertuğ ARSLANKÖYLÜ 	Koordinatör</a:t>
            </a:r>
          </a:p>
          <a:p>
            <a:pPr>
              <a:buFont typeface="Arial" charset="0"/>
              <a:buNone/>
            </a:pP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			</a:t>
            </a:r>
            <a:r>
              <a:rPr lang="tr-TR" sz="1200" dirty="0" err="1">
                <a:solidFill>
                  <a:srgbClr val="FF0000"/>
                </a:solidFill>
                <a:latin typeface="Comic Sans MS" pitchFamily="66" charset="0"/>
              </a:rPr>
              <a:t>Prof.Dr</a:t>
            </a:r>
            <a:r>
              <a:rPr lang="tr-TR" sz="1200" dirty="0">
                <a:solidFill>
                  <a:srgbClr val="FF0000"/>
                </a:solidFill>
                <a:latin typeface="Comic Sans MS" pitchFamily="66" charset="0"/>
              </a:rPr>
              <a:t>. Melike NEBİOĞLU YILDIZ	Koordinatör Yardımcısı	</a:t>
            </a: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tr-TR" sz="1200" dirty="0">
              <a:latin typeface="Comic Sans MS" pitchFamily="66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90E68D42-BE94-7C45-A771-6FAE258DACB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386638" cy="838994"/>
          </a:xfrm>
        </p:spPr>
        <p:txBody>
          <a:bodyPr/>
          <a:lstStyle/>
          <a:p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2021-2022 Eğitim-Öğretim Yılı</a:t>
            </a:r>
            <a:br>
              <a:rPr lang="tr-TR" sz="2000" dirty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tr-TR" sz="2000" dirty="0">
                <a:solidFill>
                  <a:srgbClr val="FF0000"/>
                </a:solidFill>
                <a:latin typeface="Comic Sans MS" pitchFamily="66" charset="0"/>
              </a:rPr>
              <a:t>Öğrenci Sayısı</a:t>
            </a:r>
          </a:p>
        </p:txBody>
      </p:sp>
      <p:graphicFrame>
        <p:nvGraphicFramePr>
          <p:cNvPr id="8" name="7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1861631"/>
              </p:ext>
            </p:extLst>
          </p:nvPr>
        </p:nvGraphicFramePr>
        <p:xfrm>
          <a:off x="827584" y="2420888"/>
          <a:ext cx="7488832" cy="3049440"/>
        </p:xfrm>
        <a:graphic>
          <a:graphicData uri="http://schemas.openxmlformats.org/drawingml/2006/table">
            <a:tbl>
              <a:tblPr/>
              <a:tblGrid>
                <a:gridCol w="17090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6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223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1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6298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Kız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Erkek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172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149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173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282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115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1117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133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144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6440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738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943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1681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AB4A1B1C-3173-704C-9133-647D0BCAD9A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7057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tr-TR"/>
          </a:p>
        </p:txBody>
      </p:sp>
      <p:graphicFrame>
        <p:nvGraphicFramePr>
          <p:cNvPr id="8" name="6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3133090"/>
              </p:ext>
            </p:extLst>
          </p:nvPr>
        </p:nvGraphicFramePr>
        <p:xfrm>
          <a:off x="827584" y="332656"/>
          <a:ext cx="7056784" cy="6463890"/>
        </p:xfrm>
        <a:graphic>
          <a:graphicData uri="http://schemas.openxmlformats.org/drawingml/2006/table">
            <a:tbl>
              <a:tblPr/>
              <a:tblGrid>
                <a:gridCol w="4373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29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33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latin typeface="Calibri"/>
                          <a:ea typeface="Calibri"/>
                          <a:cs typeface="Times New Roman"/>
                        </a:rPr>
                        <a:t>Yabancı Uyruklu Öğrenci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latin typeface="Calibri"/>
                          <a:ea typeface="Calibri"/>
                          <a:cs typeface="Times New Roman"/>
                        </a:rPr>
                        <a:t>2021-2022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/>
                          <a:ea typeface="Calibri"/>
                          <a:cs typeface="Times New Roman"/>
                        </a:rPr>
                        <a:t>Ülke </a:t>
                      </a:r>
                      <a:endParaRPr lang="tr-TR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omic Sans MS"/>
                          <a:ea typeface="Calibri"/>
                          <a:cs typeface="Times New Roman"/>
                        </a:rPr>
                        <a:t>Öğrenci Sayısı</a:t>
                      </a:r>
                      <a:endParaRPr lang="tr-TR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Afganistan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Sudan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Azerbaycan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Bulgaristan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Filistin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Mısır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Moğolistan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Irak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İran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Libya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Endonezya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Fas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Kuzey Kıbrıs Türk Cumhuriyeti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İtalya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Kazakistan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Suriye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Kongo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Türkmenistan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Ürdün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Yemen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Amerika Birleşik Devletleri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376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Times New Roman"/>
                        </a:rPr>
                        <a:t>163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1285C252-D586-B040-B703-275074E6D0F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5946" y="22860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2311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2675"/>
          </a:xfrm>
        </p:spPr>
        <p:txBody>
          <a:bodyPr/>
          <a:lstStyle/>
          <a:p>
            <a:pPr eaLnBrk="1" hangingPunct="1"/>
            <a:r>
              <a:rPr lang="tr-TR" sz="2400" b="1" dirty="0">
                <a:latin typeface="Comic Sans MS" pitchFamily="66" charset="0"/>
              </a:rPr>
              <a:t>2021-2022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>Öğrenci - Öğretim Elemanı Oranı</a:t>
            </a: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1677483"/>
              </p:ext>
            </p:extLst>
          </p:nvPr>
        </p:nvGraphicFramePr>
        <p:xfrm>
          <a:off x="539552" y="1916832"/>
          <a:ext cx="8147248" cy="3520911"/>
        </p:xfrm>
        <a:graphic>
          <a:graphicData uri="http://schemas.openxmlformats.org/drawingml/2006/table">
            <a:tbl>
              <a:tblPr/>
              <a:tblGrid>
                <a:gridCol w="10219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35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49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867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46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Sayısı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Sayısı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Elemanı Başına düşen 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  (A/B)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292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4,56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263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9,39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311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1,95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282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3,24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256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2,69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277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2,23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2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Toplam(*)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1681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557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3,01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218" name="Rectangle 1"/>
          <p:cNvSpPr>
            <a:spLocks noChangeArrowheads="1"/>
          </p:cNvSpPr>
          <p:nvPr/>
        </p:nvSpPr>
        <p:spPr bwMode="auto">
          <a:xfrm>
            <a:off x="642938" y="5509096"/>
            <a:ext cx="7858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r-TR" sz="1600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(*)  Toplam öğrenci sayısı ve ders veren öğretim elemanı sayısı verilmiştir.</a:t>
            </a:r>
            <a:endParaRPr lang="tr-TR" sz="1600" dirty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47022B92-6422-3248-9B00-62C3FABB796E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8932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183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285750" y="476672"/>
            <a:ext cx="8401050" cy="936105"/>
          </a:xfrm>
        </p:spPr>
        <p:txBody>
          <a:bodyPr/>
          <a:lstStyle/>
          <a:p>
            <a:pPr eaLnBrk="1" hangingPunct="1"/>
            <a:r>
              <a:rPr lang="tr-TR" sz="2200" b="1" dirty="0">
                <a:latin typeface="Comic Sans MS" pitchFamily="66" charset="0"/>
              </a:rPr>
              <a:t/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>
                <a:latin typeface="Comic Sans MS" pitchFamily="66" charset="0"/>
              </a:rPr>
              <a:t>2021-2022 Eğitim-Öğretim Yılı</a:t>
            </a:r>
            <a:br>
              <a:rPr lang="tr-TR" sz="2200" b="1" dirty="0">
                <a:latin typeface="Comic Sans MS" pitchFamily="66" charset="0"/>
              </a:rPr>
            </a:br>
            <a:r>
              <a:rPr lang="tr-TR" sz="2200" b="1" dirty="0">
                <a:latin typeface="Comic Sans MS" pitchFamily="66" charset="0"/>
              </a:rPr>
              <a:t> Öğretim Elemanı Ders Yükü </a:t>
            </a:r>
            <a:r>
              <a:rPr lang="tr-TR" sz="2400" b="1" dirty="0">
                <a:latin typeface="Comic Sans MS" pitchFamily="66" charset="0"/>
              </a:rPr>
              <a:t/>
            </a:r>
            <a:br>
              <a:rPr lang="tr-TR" sz="2400" b="1" dirty="0">
                <a:latin typeface="Comic Sans MS" pitchFamily="66" charset="0"/>
              </a:rPr>
            </a:br>
            <a:endParaRPr lang="tr-TR" sz="2400" dirty="0"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4371985"/>
              </p:ext>
            </p:extLst>
          </p:nvPr>
        </p:nvGraphicFramePr>
        <p:xfrm>
          <a:off x="293791" y="1740382"/>
          <a:ext cx="8606729" cy="3164261"/>
        </p:xfrm>
        <a:graphic>
          <a:graphicData uri="http://schemas.openxmlformats.org/drawingml/2006/table">
            <a:tbl>
              <a:tblPr/>
              <a:tblGrid>
                <a:gridCol w="9575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920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54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7316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43622">
                <a:tc>
                  <a:txBody>
                    <a:bodyPr/>
                    <a:lstStyle/>
                    <a:p>
                      <a:pPr marL="639763" marR="0" lvl="0" indent="-639763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9763" algn="l"/>
                        </a:tabLst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 </a:t>
                      </a: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Yıllık Ders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Saati/İş Günü/Ay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(A)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 Sayısı 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(B)    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Ders Saati/İş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Günü/Ay 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Öğretim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Elemanı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(A/B)</a:t>
                      </a:r>
                      <a:endParaRPr kumimoji="0" lang="tr-T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Calibri" pitchFamily="34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33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1.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619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64(*)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9,67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2.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596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</a:t>
                      </a:r>
                      <a:r>
                        <a:rPr lang="tr-TR" sz="16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(**)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21,28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3.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666 saat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159(***)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4,18 (Saat)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4.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2,24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5.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 İş Günü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2,05 (İş Günü)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7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+mn-ea"/>
                          <a:cs typeface="Times New Roman" pitchFamily="18" charset="0"/>
                        </a:rPr>
                        <a:t>6. Sınıf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 Ay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124(****)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0,1 (Ay)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189" name="Rectangle 1"/>
          <p:cNvSpPr>
            <a:spLocks noChangeArrowheads="1"/>
          </p:cNvSpPr>
          <p:nvPr/>
        </p:nvSpPr>
        <p:spPr bwMode="auto">
          <a:xfrm>
            <a:off x="285750" y="5143512"/>
            <a:ext cx="8534722" cy="136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tr-TR" sz="1200" dirty="0">
                <a:latin typeface="Comic Sans MS" pitchFamily="66" charset="0"/>
                <a:cs typeface="Times New Roman" pitchFamily="18" charset="0"/>
              </a:rPr>
              <a:t>(*) Kadrosu Rektörlükten 4 öğretim görevlisi, 1 öğretim üyesi, Yabancı Diller Yüksekokulundan 1 öğretim görevlisi, Fen-Edebiyat Fakültesinden 1 öğretim üyesi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latin typeface="Comic Sans MS" pitchFamily="66" charset="0"/>
                <a:cs typeface="Times New Roman" pitchFamily="18" charset="0"/>
              </a:rPr>
              <a:t>(**)  Kadrosu Yabancı Diller Yüksekokulundan 1 okutman , Rektörlükten 2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latin typeface="Comic Sans MS" pitchFamily="66" charset="0"/>
                <a:cs typeface="Times New Roman" pitchFamily="18" charset="0"/>
              </a:rPr>
              <a:t>(***)Kadrosu Yabancı Diller Yüksekokulundan 1 okutman, Fen-Edebiyat Fakültesinden 1 öğretim üyesi , Spor Bilimleri Fakültesinden 1 öğretim üyesi, Turizm Fakültesinden 1 öğretim görevlisi görevlidir.</a:t>
            </a:r>
          </a:p>
          <a:p>
            <a:pPr>
              <a:lnSpc>
                <a:spcPct val="115000"/>
              </a:lnSpc>
            </a:pPr>
            <a:r>
              <a:rPr lang="tr-TR" sz="1200" dirty="0">
                <a:latin typeface="Comic Sans MS" pitchFamily="66" charset="0"/>
                <a:cs typeface="Times New Roman" pitchFamily="18" charset="0"/>
              </a:rPr>
              <a:t>(****)Altıncı sınıflarda normal stajlarda 65, </a:t>
            </a:r>
            <a:r>
              <a:rPr lang="tr-TR" sz="1200" dirty="0" err="1">
                <a:latin typeface="Comic Sans MS" pitchFamily="66" charset="0"/>
                <a:cs typeface="Times New Roman" pitchFamily="18" charset="0"/>
              </a:rPr>
              <a:t>elektif</a:t>
            </a:r>
            <a:r>
              <a:rPr lang="tr-TR" sz="1200" dirty="0">
                <a:latin typeface="Comic Sans MS" pitchFamily="66" charset="0"/>
                <a:cs typeface="Times New Roman" pitchFamily="18" charset="0"/>
              </a:rPr>
              <a:t> (seçmeli) stajlarda ise 59 öğretim üyesi görev almıştır.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5C038B82-054B-894C-8526-A2A9C125719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916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779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2 İçerik Yer Tutucusu"/>
          <p:cNvSpPr>
            <a:spLocks noGrp="1"/>
          </p:cNvSpPr>
          <p:nvPr>
            <p:ph idx="1"/>
          </p:nvPr>
        </p:nvSpPr>
        <p:spPr>
          <a:xfrm>
            <a:off x="457200" y="836711"/>
            <a:ext cx="8229600" cy="64807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tr-TR" sz="2400" b="1">
                <a:latin typeface="Comic Sans MS" pitchFamily="66" charset="0"/>
              </a:rPr>
              <a:t>Uluslararası İşbirliği </a:t>
            </a:r>
            <a:r>
              <a:rPr lang="tr-TR" sz="2400" b="1" dirty="0">
                <a:latin typeface="Comic Sans MS" pitchFamily="66" charset="0"/>
              </a:rPr>
              <a:t>Anlaşmaları</a:t>
            </a:r>
            <a:endParaRPr lang="tr-TR" sz="28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0973739"/>
              </p:ext>
            </p:extLst>
          </p:nvPr>
        </p:nvGraphicFramePr>
        <p:xfrm>
          <a:off x="539552" y="1643062"/>
          <a:ext cx="8147248" cy="4308920"/>
        </p:xfrm>
        <a:graphic>
          <a:graphicData uri="http://schemas.openxmlformats.org/drawingml/2006/table">
            <a:tbl>
              <a:tblPr/>
              <a:tblGrid>
                <a:gridCol w="58312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59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54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omic Sans MS"/>
                          <a:ea typeface="Calibri"/>
                          <a:cs typeface="Times New Roman"/>
                        </a:rPr>
                        <a:t>Üniversite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Comic Sans MS"/>
                          <a:ea typeface="Calibri"/>
                          <a:cs typeface="Times New Roman"/>
                        </a:rPr>
                        <a:t>Ülke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76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Foggia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Genova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Seconda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Degli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Studi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Napoli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of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Pisa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Sapienza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di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Roma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İtalya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0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Tyumen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Medical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Academy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Rusya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3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Trakia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Bulgaristan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3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Justus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Liebig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University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Giessen</a:t>
                      </a:r>
                      <a:endParaRPr lang="tr-TR" sz="1400" dirty="0">
                        <a:solidFill>
                          <a:schemeClr val="tx1"/>
                        </a:solidFill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Almanya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5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Avicenna Tajik </a:t>
                      </a:r>
                      <a:r>
                        <a:rPr lang="tr-TR" sz="1400" err="1">
                          <a:latin typeface="Comic Sans MS" pitchFamily="66" charset="0"/>
                          <a:ea typeface="Calibri"/>
                          <a:cs typeface="Times New Roman"/>
                        </a:rPr>
                        <a:t>State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 Medical University 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Tacikistan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34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University 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"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Dunarea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 de </a:t>
                      </a:r>
                      <a:r>
                        <a:rPr lang="tr-TR" sz="1400" dirty="0" err="1">
                          <a:latin typeface="Comic Sans MS" pitchFamily="66" charset="0"/>
                          <a:ea typeface="Calibri"/>
                          <a:cs typeface="Times New Roman"/>
                        </a:rPr>
                        <a:t>Jos</a:t>
                      </a: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" </a:t>
                      </a:r>
                      <a:r>
                        <a:rPr lang="tr-TR" sz="1400">
                          <a:latin typeface="Comic Sans MS" pitchFamily="66" charset="0"/>
                          <a:ea typeface="Calibri"/>
                          <a:cs typeface="Times New Roman"/>
                        </a:rPr>
                        <a:t>of Galati </a:t>
                      </a:r>
                      <a:endParaRPr lang="tr-TR" sz="14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Romanya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7476AFF0-641E-7540-8900-9A609C38775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6924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9161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5297487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ERASMUS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(Yurtdışı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2D3D0F8D-911F-D941-B07F-A72D148F6E8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457200" y="2137991"/>
            <a:ext cx="8401050" cy="642937"/>
          </a:xfrm>
        </p:spPr>
        <p:txBody>
          <a:bodyPr/>
          <a:lstStyle/>
          <a:p>
            <a:pPr algn="l"/>
            <a:r>
              <a:rPr lang="tr-TR" sz="2000" dirty="0">
                <a:latin typeface="Comic Sans MS" pitchFamily="66" charset="0"/>
              </a:rPr>
              <a:t>2021-2022 Eğitim-Öğretim Yılı </a:t>
            </a:r>
            <a:r>
              <a:rPr lang="tr-TR" sz="2000" dirty="0" err="1">
                <a:latin typeface="Comic Sans MS" pitchFamily="66" charset="0"/>
              </a:rPr>
              <a:t>Erasmus</a:t>
            </a:r>
            <a:r>
              <a:rPr lang="tr-TR" sz="2000" dirty="0">
                <a:latin typeface="Comic Sans MS" pitchFamily="66" charset="0"/>
              </a:rPr>
              <a:t> Giden Öğrenci: </a:t>
            </a:r>
            <a:r>
              <a:rPr lang="tr-TR" sz="2000" b="1" dirty="0">
                <a:latin typeface="Comic Sans MS" pitchFamily="66" charset="0"/>
              </a:rPr>
              <a:t>7</a:t>
            </a:r>
            <a:r>
              <a:rPr lang="tr-TR" sz="2000" dirty="0">
                <a:latin typeface="Comic Sans MS" pitchFamily="66" charset="0"/>
              </a:rPr>
              <a:t> 	</a:t>
            </a:r>
            <a:br>
              <a:rPr lang="tr-TR" sz="2000" dirty="0">
                <a:latin typeface="Comic Sans MS" pitchFamily="66" charset="0"/>
              </a:rPr>
            </a:br>
            <a:r>
              <a:rPr lang="tr-TR" sz="2000" i="1" dirty="0">
                <a:latin typeface="Comic Sans MS" pitchFamily="66" charset="0"/>
              </a:rPr>
              <a:t>(</a:t>
            </a:r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İtalya, İsveç, </a:t>
            </a:r>
            <a:r>
              <a:rPr lang="tr-TR" sz="2000" i="1" dirty="0">
                <a:latin typeface="Comic Sans MS" pitchFamily="66" charset="0"/>
              </a:rPr>
              <a:t>Almanya)</a:t>
            </a:r>
          </a:p>
        </p:txBody>
      </p:sp>
      <p:sp>
        <p:nvSpPr>
          <p:cNvPr id="10280" name="Rectangle 1"/>
          <p:cNvSpPr>
            <a:spLocks noChangeArrowheads="1"/>
          </p:cNvSpPr>
          <p:nvPr/>
        </p:nvSpPr>
        <p:spPr bwMode="auto">
          <a:xfrm rot="10800000" flipV="1">
            <a:off x="428625" y="3708170"/>
            <a:ext cx="84296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dirty="0">
                <a:latin typeface="Comic Sans MS" pitchFamily="66" charset="0"/>
                <a:cs typeface="Times New Roman" pitchFamily="18" charset="0"/>
              </a:rPr>
              <a:t>2021-2022 Eğitim-Öğretim Yılı </a:t>
            </a:r>
            <a:r>
              <a:rPr lang="tr-TR" sz="2000" dirty="0" err="1">
                <a:latin typeface="Comic Sans MS" pitchFamily="66" charset="0"/>
                <a:cs typeface="Times New Roman" pitchFamily="18" charset="0"/>
              </a:rPr>
              <a:t>Erasmus</a:t>
            </a:r>
            <a:r>
              <a:rPr lang="tr-TR" sz="2000" dirty="0">
                <a:latin typeface="Comic Sans MS" pitchFamily="66" charset="0"/>
                <a:cs typeface="Times New Roman" pitchFamily="18" charset="0"/>
              </a:rPr>
              <a:t> Gelen Öğrenci: </a:t>
            </a:r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7</a:t>
            </a:r>
          </a:p>
          <a:p>
            <a:pPr eaLnBrk="0" hangingPunct="0"/>
            <a:r>
              <a:rPr lang="tr-TR" sz="2000" dirty="0">
                <a:latin typeface="Comic Sans MS" pitchFamily="66" charset="0"/>
                <a:cs typeface="Times New Roman" pitchFamily="18" charset="0"/>
              </a:rPr>
              <a:t>	</a:t>
            </a:r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(İtalya)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F0070EA4-F77F-344F-B195-AA99CC40FA6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3690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00"/>
          </a:xfrm>
        </p:spPr>
        <p:txBody>
          <a:bodyPr/>
          <a:lstStyle/>
          <a:p>
            <a:r>
              <a:rPr lang="tr-TR" sz="3200" dirty="0">
                <a:latin typeface="Comic Sans MS" pitchFamily="66" charset="0"/>
              </a:rPr>
              <a:t>FARABİ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>(Yurtiçi Öğrenci Değişim Programı)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E681139F-ACBC-7B42-B572-A62FDFA091D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" name="Rectangle 1"/>
          <p:cNvSpPr>
            <a:spLocks noChangeArrowheads="1"/>
          </p:cNvSpPr>
          <p:nvPr/>
        </p:nvSpPr>
        <p:spPr bwMode="auto">
          <a:xfrm>
            <a:off x="500034" y="1095128"/>
            <a:ext cx="82867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2021-2022 Eğitim-Öğretim Yılı Farabi Giden Öğrenci: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i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33722" y="4102040"/>
            <a:ext cx="8286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2021-2022 Eğitim-Öğretim Yılı Farabi Gelen Öğrenci: </a:t>
            </a:r>
            <a:r>
              <a:rPr lang="tr-TR" sz="20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0</a:t>
            </a:r>
          </a:p>
          <a:p>
            <a:pPr eaLnBrk="0" hangingPunct="0"/>
            <a:endParaRPr lang="tr-TR" sz="2000" b="1" dirty="0">
              <a:latin typeface="Comic Sans MS" pitchFamily="66" charset="0"/>
              <a:cs typeface="Times New Roman" pitchFamily="18" charset="0"/>
            </a:endParaRPr>
          </a:p>
          <a:p>
            <a:pPr eaLnBrk="0" hangingPunct="0"/>
            <a:r>
              <a:rPr lang="tr-TR" sz="2000" b="1" dirty="0">
                <a:latin typeface="Comic Sans MS" pitchFamily="66" charset="0"/>
                <a:cs typeface="Times New Roman" pitchFamily="18" charset="0"/>
              </a:rPr>
              <a:t>	</a:t>
            </a:r>
            <a:endParaRPr lang="tr-TR" sz="2000" i="1" dirty="0">
              <a:latin typeface="Comic Sans MS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E58D2F4E-02FA-6549-8854-A24E5CE8F243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916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7455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642938" y="1052736"/>
            <a:ext cx="7889502" cy="648072"/>
          </a:xfrm>
        </p:spPr>
        <p:txBody>
          <a:bodyPr/>
          <a:lstStyle/>
          <a:p>
            <a:pPr algn="l"/>
            <a:r>
              <a:rPr lang="tr-TR" sz="1600" b="1" dirty="0">
                <a:latin typeface="Comic Sans MS" pitchFamily="66" charset="0"/>
              </a:rPr>
              <a:t>2021-2022 EÖY Başarı Puanına Göre Yatay Geçiş Hakkı Kazanan Öğrenciler</a:t>
            </a:r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3527740"/>
              </p:ext>
            </p:extLst>
          </p:nvPr>
        </p:nvGraphicFramePr>
        <p:xfrm>
          <a:off x="899593" y="1857075"/>
          <a:ext cx="7344815" cy="1522199"/>
        </p:xfrm>
        <a:graphic>
          <a:graphicData uri="http://schemas.openxmlformats.org/drawingml/2006/table">
            <a:tbl>
              <a:tblPr/>
              <a:tblGrid>
                <a:gridCol w="14545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902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5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6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6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7434" name="Rectangle 1"/>
          <p:cNvSpPr>
            <a:spLocks noChangeArrowheads="1"/>
          </p:cNvSpPr>
          <p:nvPr/>
        </p:nvSpPr>
        <p:spPr bwMode="auto">
          <a:xfrm>
            <a:off x="500063" y="3789040"/>
            <a:ext cx="78883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tr-TR" sz="1500" b="1" dirty="0">
                <a:latin typeface="Comic Sans MS" pitchFamily="66" charset="0"/>
                <a:cs typeface="Times New Roman" pitchFamily="18" charset="0"/>
              </a:rPr>
              <a:t>ÖSYM Merkezi Yerleştirme Puanına Göre Ek-Madde 1 Uyarınca 2021-2022 EÖY </a:t>
            </a:r>
          </a:p>
          <a:p>
            <a:pPr algn="ctr" eaLnBrk="0" hangingPunct="0"/>
            <a:r>
              <a:rPr lang="tr-TR" sz="1500" b="1" dirty="0">
                <a:latin typeface="Comic Sans MS" pitchFamily="66" charset="0"/>
                <a:cs typeface="Times New Roman" pitchFamily="18" charset="0"/>
              </a:rPr>
              <a:t>Yatay Geçiş Hakkı Kazanan Öğrenciler</a:t>
            </a:r>
            <a:endParaRPr lang="tr-TR" sz="1500" dirty="0">
              <a:latin typeface="Comic Sans MS" pitchFamily="66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7571478"/>
              </p:ext>
            </p:extLst>
          </p:nvPr>
        </p:nvGraphicFramePr>
        <p:xfrm>
          <a:off x="899593" y="4512542"/>
          <a:ext cx="7344816" cy="1494848"/>
        </p:xfrm>
        <a:graphic>
          <a:graphicData uri="http://schemas.openxmlformats.org/drawingml/2006/table">
            <a:tbl>
              <a:tblPr/>
              <a:tblGrid>
                <a:gridCol w="14689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758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Dönem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Öğrenci Sayısı</a:t>
                      </a:r>
                      <a:endParaRPr kumimoji="0" lang="tr-T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endParaRPr kumimoji="0" lang="tr-T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80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Toplam</a:t>
                      </a:r>
                      <a:endParaRPr kumimoji="0" lang="tr-T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44450" marR="444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4108C078-F506-234E-B6CF-BAF5E56A9CF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932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457200" y="1500188"/>
            <a:ext cx="8229600" cy="3000375"/>
          </a:xfrm>
        </p:spPr>
        <p:txBody>
          <a:bodyPr/>
          <a:lstStyle/>
          <a:p>
            <a:pPr eaLnBrk="1" hangingPunct="1"/>
            <a:r>
              <a:rPr lang="tr-TR" sz="3200" dirty="0">
                <a:latin typeface="Comic Sans MS" pitchFamily="66" charset="0"/>
              </a:rPr>
              <a:t>2021-2022 Eğitim-Öğretim Yılı </a:t>
            </a:r>
            <a:br>
              <a:rPr lang="tr-TR" sz="3200" dirty="0">
                <a:latin typeface="Comic Sans MS" pitchFamily="66" charset="0"/>
              </a:rPr>
            </a:br>
            <a:r>
              <a:rPr lang="tr-TR" sz="3200" dirty="0">
                <a:latin typeface="Comic Sans MS" pitchFamily="66" charset="0"/>
              </a:rPr>
              <a:t>Başarı Oranları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840A3878-EA35-F941-AC28-766707A7182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0870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Dikdörtgen"/>
          <p:cNvSpPr>
            <a:spLocks noChangeArrowheads="1"/>
          </p:cNvSpPr>
          <p:nvPr/>
        </p:nvSpPr>
        <p:spPr bwMode="auto">
          <a:xfrm>
            <a:off x="683568" y="285728"/>
            <a:ext cx="792956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latin typeface="Comic Sans MS" pitchFamily="66" charset="0"/>
              </a:rPr>
              <a:t>DÖNEM I</a:t>
            </a:r>
          </a:p>
          <a:p>
            <a:pPr algn="ctr"/>
            <a:r>
              <a:rPr lang="tr-TR" dirty="0">
                <a:latin typeface="Comic Sans MS" pitchFamily="66" charset="0"/>
              </a:rPr>
              <a:t>2021-2022</a:t>
            </a:r>
          </a:p>
          <a:p>
            <a:pPr algn="ctr"/>
            <a:r>
              <a:rPr lang="tr-TR" dirty="0">
                <a:latin typeface="Comic Sans MS" pitchFamily="66" charset="0"/>
              </a:rPr>
              <a:t>Ders alan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280</a:t>
            </a:r>
            <a:r>
              <a:rPr lang="tr-TR" dirty="0">
                <a:latin typeface="Comic Sans MS" pitchFamily="66" charset="0"/>
              </a:rPr>
              <a:t> </a:t>
            </a:r>
          </a:p>
          <a:p>
            <a:pPr algn="ctr"/>
            <a:r>
              <a:rPr lang="tr-TR" dirty="0">
                <a:latin typeface="Comic Sans MS" pitchFamily="66" charset="0"/>
              </a:rPr>
              <a:t>Üst sınıfa geçmeye hak kazanan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184</a:t>
            </a:r>
            <a:endParaRPr lang="tr-TR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9657831"/>
              </p:ext>
            </p:extLst>
          </p:nvPr>
        </p:nvGraphicFramePr>
        <p:xfrm>
          <a:off x="683568" y="1859645"/>
          <a:ext cx="7929562" cy="4449677"/>
        </p:xfrm>
        <a:graphic>
          <a:graphicData uri="http://schemas.openxmlformats.org/drawingml/2006/table">
            <a:tbl>
              <a:tblPr/>
              <a:tblGrid>
                <a:gridCol w="4021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50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79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538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323627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52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280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65,71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52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 (İngilizce)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58,39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181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Atatürk İlkeleri ve İnkılap Tarihi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208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68,42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545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Türk Dili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303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65,70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545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Aşkın Metafiziği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545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Terminoloji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268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89,55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1308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75,02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01F77AEA-0082-C943-B2F2-42CA64B5D0A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94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15889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58175" cy="1368152"/>
          </a:xfrm>
        </p:spPr>
        <p:txBody>
          <a:bodyPr/>
          <a:lstStyle/>
          <a:p>
            <a:r>
              <a:rPr lang="tr-TR" sz="2400" b="1" dirty="0">
                <a:latin typeface="Comic Sans MS" pitchFamily="66" charset="0"/>
              </a:rPr>
              <a:t>DÖNEM II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2021-2022</a:t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256</a:t>
            </a:r>
            <a:r>
              <a:rPr lang="tr-TR" sz="1800" dirty="0">
                <a:latin typeface="Comic Sans MS" pitchFamily="66" charset="0"/>
              </a:rPr>
              <a:t/>
            </a:r>
            <a:br>
              <a:rPr lang="tr-TR" sz="1800" dirty="0">
                <a:latin typeface="Comic Sans MS" pitchFamily="66" charset="0"/>
              </a:rPr>
            </a:br>
            <a:r>
              <a:rPr lang="tr-TR" sz="1800" dirty="0">
                <a:latin typeface="Comic Sans MS" pitchFamily="66" charset="0"/>
              </a:rPr>
              <a:t>Üst sınıfa geçmeye hak kazanan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177</a:t>
            </a:r>
            <a:endParaRPr lang="tr-TR" sz="1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54497"/>
              </p:ext>
            </p:extLst>
          </p:nvPr>
        </p:nvGraphicFramePr>
        <p:xfrm>
          <a:off x="683568" y="2204864"/>
          <a:ext cx="7848873" cy="3888432"/>
        </p:xfrm>
        <a:graphic>
          <a:graphicData uri="http://schemas.openxmlformats.org/drawingml/2006/table">
            <a:tbl>
              <a:tblPr/>
              <a:tblGrid>
                <a:gridCol w="4675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1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9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29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65218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 %)</a:t>
                      </a:r>
                      <a:endParaRPr lang="tr-TR" sz="2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852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256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177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69,14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9557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Yabancı Dilde Okuma ve Konuşma (İngilizce)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276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206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74,63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613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Sanat ve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613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Masa Tenisi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556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 (*)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559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410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73,34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B704F0C3-BE68-2A43-A34F-4FE49695E2A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74849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2 İçerik Yer Tutucusu"/>
          <p:cNvSpPr>
            <a:spLocks noGrp="1"/>
          </p:cNvSpPr>
          <p:nvPr>
            <p:ph idx="1"/>
          </p:nvPr>
        </p:nvSpPr>
        <p:spPr>
          <a:xfrm>
            <a:off x="457200" y="642919"/>
            <a:ext cx="8229600" cy="1500197"/>
          </a:xfrm>
        </p:spPr>
        <p:txBody>
          <a:bodyPr/>
          <a:lstStyle/>
          <a:p>
            <a:pPr marL="0" indent="0" algn="ctr">
              <a:buNone/>
            </a:pPr>
            <a:r>
              <a:rPr lang="tr-TR" sz="2400" b="1" dirty="0">
                <a:latin typeface="Comic Sans MS" pitchFamily="66" charset="0"/>
              </a:rPr>
              <a:t>DÖNEM III</a:t>
            </a: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2021-2022</a:t>
            </a: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Ders alan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311</a:t>
            </a:r>
            <a:endParaRPr lang="tr-TR" sz="1800" b="1" dirty="0">
              <a:solidFill>
                <a:srgbClr val="C00000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tr-TR" sz="1800" dirty="0">
                <a:latin typeface="Comic Sans MS" pitchFamily="66" charset="0"/>
              </a:rPr>
              <a:t>Üst sınıfa geçmeye hak kazanan öğrenci sayısı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213</a:t>
            </a:r>
            <a:endParaRPr lang="tr-TR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97248"/>
              </p:ext>
            </p:extLst>
          </p:nvPr>
        </p:nvGraphicFramePr>
        <p:xfrm>
          <a:off x="611560" y="2143116"/>
          <a:ext cx="7992888" cy="4166205"/>
        </p:xfrm>
        <a:graphic>
          <a:graphicData uri="http://schemas.openxmlformats.org/drawingml/2006/table">
            <a:tbl>
              <a:tblPr/>
              <a:tblGrid>
                <a:gridCol w="47608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09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59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3517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7378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Adı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6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6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484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Ders Kurulu Bloğu-3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311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213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68,48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Bilim Tarihi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37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94,59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Filmlerde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Biyoetik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Oryantiring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Uluslararası</a:t>
                      </a:r>
                      <a:r>
                        <a:rPr lang="tr-TR" sz="16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Mutfaklar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Gıda ve Beyin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2373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Bilim ve Sahte Bilim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525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Tıbbi Çeviri (İngilizce)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202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87,06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809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Toplam Başarı (%)(*)</a:t>
                      </a:r>
                      <a:endParaRPr lang="tr-TR" sz="16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656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526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80,15</a:t>
                      </a:r>
                    </a:p>
                  </a:txBody>
                  <a:tcPr marL="36195" marR="3619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B792C623-27FE-014F-8A46-0296C0519C6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6924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44107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998984"/>
          </a:xfrm>
        </p:spPr>
        <p:txBody>
          <a:bodyPr/>
          <a:lstStyle/>
          <a:p>
            <a:pPr marL="0" indent="0"/>
            <a:r>
              <a:rPr lang="tr-TR" sz="2400" b="1" dirty="0">
                <a:latin typeface="Comic Sans MS" pitchFamily="66" charset="0"/>
              </a:rPr>
              <a:t>Dönem IV 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  <a:br>
              <a:rPr lang="tr-TR" sz="1800" b="1" dirty="0">
                <a:latin typeface="Comic Sans MS" pitchFamily="66" charset="0"/>
              </a:rPr>
            </a:br>
            <a:r>
              <a:rPr lang="tr-TR" sz="2400" dirty="0">
                <a:latin typeface="Comic Sans MS" pitchFamily="66" charset="0"/>
              </a:rPr>
              <a:t/>
            </a:r>
            <a:br>
              <a:rPr lang="tr-TR" sz="2400" dirty="0">
                <a:latin typeface="Comic Sans MS" pitchFamily="66" charset="0"/>
              </a:rPr>
            </a:br>
            <a:endParaRPr lang="tr-TR" sz="1800" b="1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4701932"/>
              </p:ext>
            </p:extLst>
          </p:nvPr>
        </p:nvGraphicFramePr>
        <p:xfrm>
          <a:off x="457200" y="1844824"/>
          <a:ext cx="8147247" cy="4176457"/>
        </p:xfrm>
        <a:graphic>
          <a:graphicData uri="http://schemas.openxmlformats.org/drawingml/2006/table">
            <a:tbl>
              <a:tblPr/>
              <a:tblGrid>
                <a:gridCol w="50111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02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73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84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17321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69,12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130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i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57,86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80,41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2056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93,13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Cerrahisi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89,22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Üroloji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i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98,80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Enfeksiyon Hastalıkları</a:t>
                      </a:r>
                      <a:endParaRPr lang="tr-TR" sz="18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275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440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Radyoloji ve Nükleer Tıp</a:t>
                      </a:r>
                      <a:endParaRPr lang="tr-TR" sz="18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i="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97,91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400395D5-977C-9542-AD8B-463E1EF473E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932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71349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Başlık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588598"/>
          </a:xfrm>
        </p:spPr>
        <p:txBody>
          <a:bodyPr/>
          <a:lstStyle/>
          <a:p>
            <a:pPr marL="0" indent="0"/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>Dönem V </a:t>
            </a:r>
            <a:br>
              <a:rPr lang="tr-TR" sz="2400" b="1" dirty="0">
                <a:latin typeface="Comic Sans MS" pitchFamily="66" charset="0"/>
              </a:rPr>
            </a:br>
            <a:r>
              <a:rPr lang="tr-TR" sz="2400" b="1" dirty="0">
                <a:latin typeface="Comic Sans MS" pitchFamily="66" charset="0"/>
              </a:rPr>
              <a:t>Staj Başarı Oranları</a:t>
            </a: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r>
              <a:rPr lang="tr-TR" sz="2000" dirty="0">
                <a:latin typeface="Comic Sans MS" pitchFamily="66" charset="0"/>
              </a:rPr>
              <a:t/>
            </a:r>
            <a:br>
              <a:rPr lang="tr-TR" sz="2000" dirty="0">
                <a:latin typeface="Comic Sans MS" pitchFamily="66" charset="0"/>
              </a:rPr>
            </a:br>
            <a:r>
              <a:rPr lang="tr-TR" sz="2800" dirty="0">
                <a:latin typeface="Comic Sans MS" pitchFamily="66" charset="0"/>
              </a:rPr>
              <a:t/>
            </a:r>
            <a:br>
              <a:rPr lang="tr-TR" sz="2800" dirty="0">
                <a:latin typeface="Comic Sans MS" pitchFamily="66" charset="0"/>
              </a:rPr>
            </a:br>
            <a:r>
              <a:rPr lang="tr-TR" sz="2000" b="1" dirty="0">
                <a:latin typeface="Comic Sans MS" pitchFamily="66" charset="0"/>
              </a:rPr>
              <a:t/>
            </a:r>
            <a:br>
              <a:rPr lang="tr-TR" sz="2000" b="1" dirty="0">
                <a:latin typeface="Comic Sans MS" pitchFamily="66" charset="0"/>
              </a:rPr>
            </a:br>
            <a:endParaRPr lang="tr-TR" sz="2000" dirty="0">
              <a:latin typeface="Comic Sans MS" pitchFamily="66" charset="0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2247468"/>
              </p:ext>
            </p:extLst>
          </p:nvPr>
        </p:nvGraphicFramePr>
        <p:xfrm>
          <a:off x="285720" y="1147410"/>
          <a:ext cx="8318728" cy="5335266"/>
        </p:xfrm>
        <a:graphic>
          <a:graphicData uri="http://schemas.openxmlformats.org/drawingml/2006/table">
            <a:tbl>
              <a:tblPr/>
              <a:tblGrid>
                <a:gridCol w="4184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8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905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538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5692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2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2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20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  <a:endParaRPr lang="tr-TR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96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Adli Tıp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157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142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90,44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Anesteziyoloji ve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Reanimasyon</a:t>
                      </a:r>
                      <a:endParaRPr lang="tr-TR" sz="1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98,26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38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Fiziksel Tıp ve Rehabilitasyon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0127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205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94,63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47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176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91,66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Kulak Burun Boğaz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5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93,84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Ortopedi ve Travmatoloji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95,47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9514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Kalp Damar Cerrahisi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Nöroşirürji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4432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Plastik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Rekonstrüktif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ve Estetik Cerrahi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99,58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3408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Dermatoloji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215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99,07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9905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Göğüs Hastalıkları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185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95,36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3636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Kardiyoloji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227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87,84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C0592AE8-394D-6C40-BBD5-A30959F3BF1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76090"/>
            <a:ext cx="11521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02811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pPr eaLnBrk="1" hangingPunct="1"/>
            <a:r>
              <a:rPr lang="tr-TR" sz="2700" b="1" dirty="0">
                <a:latin typeface="Comic Sans MS" pitchFamily="66" charset="0"/>
              </a:rPr>
              <a:t>Dönem VI </a:t>
            </a:r>
            <a:r>
              <a:rPr lang="tr-TR" b="1" dirty="0">
                <a:latin typeface="Comic Sans MS" pitchFamily="66" charset="0"/>
              </a:rPr>
              <a:t/>
            </a:r>
            <a:br>
              <a:rPr lang="tr-TR" b="1" dirty="0">
                <a:latin typeface="Comic Sans MS" pitchFamily="66" charset="0"/>
              </a:rPr>
            </a:br>
            <a:r>
              <a:rPr lang="tr-TR" sz="1800" b="1" dirty="0">
                <a:latin typeface="Comic Sans MS" pitchFamily="66" charset="0"/>
              </a:rPr>
              <a:t>Staj Başarı Oranları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6547176"/>
              </p:ext>
            </p:extLst>
          </p:nvPr>
        </p:nvGraphicFramePr>
        <p:xfrm>
          <a:off x="500062" y="2060848"/>
          <a:ext cx="8032377" cy="4180765"/>
        </p:xfrm>
        <a:graphic>
          <a:graphicData uri="http://schemas.openxmlformats.org/drawingml/2006/table">
            <a:tbl>
              <a:tblPr/>
              <a:tblGrid>
                <a:gridCol w="47389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85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74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74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54169">
                <a:tc>
                  <a:txBody>
                    <a:bodyPr/>
                    <a:lstStyle/>
                    <a:p>
                      <a:pPr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Staj Adı</a:t>
                      </a:r>
                      <a:endParaRPr lang="tr-TR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Alan</a:t>
                      </a:r>
                      <a:b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Başarılı </a:t>
                      </a:r>
                      <a:b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Öğrenci </a:t>
                      </a:r>
                      <a:b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Sayısı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Başarı</a:t>
                      </a:r>
                      <a:b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</a:b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Oranı (%)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İç Hastalıkları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Çocuk Sağlığı ve Hastalıkları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239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Kadın Hastalıkları ve Doğum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Halk Sağlığı-Pratisyen Hekimlik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Acil Tıp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Psikiyatri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Genel Cerrahi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257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1391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Aile Hekimliği</a:t>
                      </a:r>
                      <a:endParaRPr lang="tr-TR" sz="1800" b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245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8109">
                <a:tc>
                  <a:txBody>
                    <a:bodyPr/>
                    <a:lstStyle/>
                    <a:p>
                      <a:pPr marR="361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Elektif</a:t>
                      </a:r>
                      <a:endParaRPr lang="tr-TR" sz="1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265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009F632A-C32B-3E41-AB2B-5C7FB90F95F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6924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90608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28662" y="214291"/>
            <a:ext cx="7072312" cy="5715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400" b="1" dirty="0">
                <a:latin typeface="Comic Sans MS" pitchFamily="66" charset="0"/>
              </a:rPr>
              <a:t>Mezuniyet</a:t>
            </a:r>
            <a:endParaRPr lang="tr-TR" sz="2400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4016045"/>
              </p:ext>
            </p:extLst>
          </p:nvPr>
        </p:nvGraphicFramePr>
        <p:xfrm>
          <a:off x="683568" y="908720"/>
          <a:ext cx="7776864" cy="5256580"/>
        </p:xfrm>
        <a:graphic>
          <a:graphicData uri="http://schemas.openxmlformats.org/drawingml/2006/table">
            <a:tbl>
              <a:tblPr/>
              <a:tblGrid>
                <a:gridCol w="40793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975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74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Yıl</a:t>
                      </a:r>
                      <a:endParaRPr lang="tr-TR" sz="12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1" dirty="0">
                          <a:latin typeface="Comic Sans MS" pitchFamily="66" charset="0"/>
                          <a:ea typeface="Calibri"/>
                          <a:cs typeface="Times New Roman"/>
                        </a:rPr>
                        <a:t>Mezun Sayısı</a:t>
                      </a:r>
                      <a:endParaRPr lang="tr-TR" sz="1200" dirty="0">
                        <a:latin typeface="Comic Sans MS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95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2003-2004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2004-2005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81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2005-2006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2006-2007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151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2007-2008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2008-2009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2009-2010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2010-2011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2011-2012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2012-2013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            2013-2014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210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2014-2015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267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2015-2016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2016-2017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18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2017-2018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333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2018-2019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333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2019-2020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4629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2020-2021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b="0" kern="1200" dirty="0">
                          <a:solidFill>
                            <a:schemeClr val="tx1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741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400" b="1" kern="12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2021-2022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35434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66775" algn="l"/>
                        </a:tabLst>
                      </a:pPr>
                      <a:r>
                        <a:rPr lang="tr-TR" sz="1600" b="1" kern="12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Toplam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kern="1200" dirty="0">
                          <a:solidFill>
                            <a:srgbClr val="FF0000"/>
                          </a:solidFill>
                          <a:latin typeface="Comic Sans MS" pitchFamily="66" charset="0"/>
                          <a:ea typeface="Calibri"/>
                          <a:cs typeface="Times New Roman"/>
                        </a:rPr>
                        <a:t>1864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B7C6B17B-7612-CF40-A65F-3FB8DDE8E0CA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16632"/>
            <a:ext cx="1152128" cy="103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9720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Soru Bankası		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>
                <a:latin typeface="Comic Sans MS" panose="030F0702030302020204" pitchFamily="66" charset="0"/>
              </a:rPr>
              <a:t>Aktif kullanıma devam edilmekte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İyileştirme ve eklemeler</a:t>
            </a: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Yeterince yeni soru olmaması !!!</a:t>
            </a:r>
          </a:p>
          <a:p>
            <a:pPr lvl="2"/>
            <a:endParaRPr lang="tr-TR" sz="2000" dirty="0">
              <a:latin typeface="Comic Sans MS" panose="030F0702030302020204" pitchFamily="66" charset="0"/>
            </a:endParaRPr>
          </a:p>
          <a:p>
            <a:pPr lvl="2"/>
            <a:r>
              <a:rPr lang="tr-TR" sz="2000" dirty="0">
                <a:latin typeface="Comic Sans MS" panose="030F0702030302020204" pitchFamily="66" charset="0"/>
              </a:rPr>
              <a:t>Çıkmış soruların yeniden sorulması !!! </a:t>
            </a:r>
          </a:p>
          <a:p>
            <a:pPr lvl="1"/>
            <a:endParaRPr lang="tr-TR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8911643D-9C70-F844-A29A-3ACA131BA45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3538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/>
          <a:lstStyle/>
          <a:p>
            <a:r>
              <a:rPr lang="tr-TR" sz="2800" dirty="0">
                <a:latin typeface="Comic Sans MS" panose="030F0702030302020204" pitchFamily="66" charset="0"/>
              </a:rPr>
              <a:t>2021-2022 Memnuniyet Anketleri</a:t>
            </a:r>
          </a:p>
          <a:p>
            <a:pPr marL="457200" lvl="1" indent="0">
              <a:buNone/>
            </a:pPr>
            <a:endParaRPr lang="tr-TR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000" dirty="0">
              <a:latin typeface="Comic Sans MS" panose="030F0702030302020204" pitchFamily="66" charset="0"/>
            </a:endParaRPr>
          </a:p>
          <a:p>
            <a:r>
              <a:rPr lang="tr-TR" sz="2000" dirty="0">
                <a:latin typeface="Comic Sans MS" panose="030F0702030302020204" pitchFamily="66" charset="0"/>
              </a:rPr>
              <a:t>Yeni anket formları uygulandı</a:t>
            </a:r>
          </a:p>
          <a:p>
            <a:endParaRPr lang="tr-TR" sz="2000" dirty="0">
              <a:latin typeface="Comic Sans MS" panose="030F0702030302020204" pitchFamily="66" charset="0"/>
            </a:endParaRPr>
          </a:p>
          <a:p>
            <a:r>
              <a:rPr lang="tr-TR" sz="2000" dirty="0">
                <a:latin typeface="Comic Sans MS" panose="030F0702030302020204" pitchFamily="66" charset="0"/>
              </a:rPr>
              <a:t>Genel memnuniyet %61,24</a:t>
            </a:r>
          </a:p>
          <a:p>
            <a:endParaRPr lang="tr-TR" sz="2000" dirty="0">
              <a:latin typeface="Comic Sans MS" panose="030F0702030302020204" pitchFamily="66" charset="0"/>
            </a:endParaRPr>
          </a:p>
        </p:txBody>
      </p:sp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500063" y="404664"/>
            <a:ext cx="7572375" cy="714375"/>
          </a:xfrm>
        </p:spPr>
        <p:txBody>
          <a:bodyPr/>
          <a:lstStyle/>
          <a:p>
            <a:r>
              <a:rPr lang="tr-TR" sz="2800" b="1" dirty="0">
                <a:latin typeface="Comic Sans MS" pitchFamily="66" charset="0"/>
              </a:rPr>
              <a:t>Öğrenci Anketleri </a:t>
            </a:r>
            <a:endParaRPr lang="tr-TR" sz="24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DD5C75DB-3B24-AF48-8D49-147C0D9256F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5453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UÇEP uyum çalışması 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endParaRPr lang="tr-TR" sz="2400" dirty="0"/>
          </a:p>
          <a:p>
            <a:r>
              <a:rPr lang="tr-TR" sz="2400" dirty="0">
                <a:latin typeface="Comic Sans MS" panose="030F0702030302020204" pitchFamily="66" charset="0"/>
              </a:rPr>
              <a:t>Anabilim Dallarından değerlendirme / veriler istendi 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Yazılım programı ile analiz  </a:t>
            </a:r>
          </a:p>
          <a:p>
            <a:pPr lvl="1"/>
            <a:r>
              <a:rPr lang="tr-TR" sz="1800" b="1" dirty="0">
                <a:latin typeface="Comic Sans MS" panose="030F0702030302020204" pitchFamily="66" charset="0"/>
              </a:rPr>
              <a:t>‘UÇEP Yazılım Modülü’</a:t>
            </a:r>
          </a:p>
          <a:p>
            <a:endParaRPr lang="tr-TR" sz="2400" dirty="0">
              <a:latin typeface="Comic Sans MS" panose="030F0702030302020204" pitchFamily="66" charset="0"/>
            </a:endParaRPr>
          </a:p>
          <a:p>
            <a:r>
              <a:rPr lang="tr-TR" sz="2400" dirty="0">
                <a:latin typeface="Comic Sans MS" panose="030F0702030302020204" pitchFamily="66" charset="0"/>
              </a:rPr>
              <a:t>Uyum oranı</a:t>
            </a:r>
          </a:p>
          <a:p>
            <a:pPr lvl="1"/>
            <a:r>
              <a:rPr lang="tr-TR" sz="2000" dirty="0">
                <a:latin typeface="Comic Sans MS" panose="030F0702030302020204" pitchFamily="66" charset="0"/>
              </a:rPr>
              <a:t>%100</a:t>
            </a:r>
            <a:endParaRPr lang="en-GB" sz="1800" dirty="0">
              <a:latin typeface="Comic Sans MS" panose="030F07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xmlns="" id="{1339B3E0-6715-8F47-A67D-788AAB1F402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966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2800" dirty="0">
                <a:latin typeface="Comic Sans MS" panose="030F0702030302020204" pitchFamily="66" charset="0"/>
              </a:rPr>
              <a:t>AFGÖK 2021-2022 eğitim-öğretim yılı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pPr lvl="1"/>
            <a:endParaRPr lang="tr-TR" sz="1800" dirty="0">
              <a:latin typeface="Comic Sans MS" panose="030F0702030302020204" pitchFamily="66" charset="0"/>
            </a:endParaRPr>
          </a:p>
          <a:p>
            <a:pPr lvl="1"/>
            <a:r>
              <a:rPr lang="tr-TR" sz="2000" dirty="0">
                <a:latin typeface="Comic Sans MS" panose="030F0702030302020204" pitchFamily="66" charset="0"/>
              </a:rPr>
              <a:t>KBB günleri </a:t>
            </a:r>
          </a:p>
          <a:p>
            <a:pPr lvl="1"/>
            <a:endParaRPr lang="tr-TR" sz="2000" dirty="0">
              <a:latin typeface="Comic Sans MS" panose="030F0702030302020204" pitchFamily="66" charset="0"/>
            </a:endParaRPr>
          </a:p>
          <a:p>
            <a:pPr lvl="1"/>
            <a:r>
              <a:rPr lang="tr-TR" sz="2000" dirty="0">
                <a:latin typeface="Comic Sans MS" panose="030F0702030302020204" pitchFamily="66" charset="0"/>
              </a:rPr>
              <a:t>176 öğrenci katılımı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endParaRPr lang="tr-TR" sz="1800" dirty="0">
              <a:latin typeface="Comic Sans MS" panose="030F0702030302020204" pitchFamily="66" charset="0"/>
            </a:endParaRPr>
          </a:p>
          <a:p>
            <a:pPr marL="342900" lvl="1" indent="-342900">
              <a:buFont typeface="Arial" charset="0"/>
              <a:buChar char="•"/>
            </a:pPr>
            <a:endParaRPr lang="en-GB" sz="1800" b="1" dirty="0">
              <a:latin typeface="Comic Sans MS" panose="030F0702030302020204" pitchFamily="66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D91452E8-6CA3-A848-A99C-FBA27C7EA48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44916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95014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DA2B031C-C892-9C45-B319-A8BC7DA4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D3C27EFF-EF47-3B42-8A2A-7EC18CEE5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188640"/>
            <a:ext cx="4608512" cy="6581752"/>
          </a:xfrm>
        </p:spPr>
      </p:pic>
    </p:spTree>
    <p:extLst>
      <p:ext uri="{BB962C8B-B14F-4D97-AF65-F5344CB8AC3E}">
        <p14:creationId xmlns:p14="http://schemas.microsoft.com/office/powerpoint/2010/main" xmlns="" val="32984505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6836" y="260648"/>
            <a:ext cx="8229600" cy="1224136"/>
          </a:xfrm>
        </p:spPr>
        <p:txBody>
          <a:bodyPr/>
          <a:lstStyle/>
          <a:p>
            <a:pPr algn="l"/>
            <a:r>
              <a:rPr lang="tr-TR" sz="2400" dirty="0">
                <a:latin typeface="Comic Sans MS" panose="030F0702030302020204" pitchFamily="66" charset="0"/>
              </a:rPr>
              <a:t>14 Mart Tıp Bayramı Haftası Etkinlikleri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xmlns="" id="{D59483B0-DE2F-A244-887F-3974F72DA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/>
          <a:lstStyle/>
          <a:p>
            <a:pPr lvl="1"/>
            <a:endParaRPr lang="tr-TR" sz="1800" dirty="0">
              <a:latin typeface="Comic Sans MS" panose="030F0902030302020204" pitchFamily="66" charset="0"/>
            </a:endParaRPr>
          </a:p>
          <a:p>
            <a:r>
              <a:rPr lang="tr-TR" sz="1800" b="1" dirty="0"/>
              <a:t>14 Mart 2022 Pazartesi</a:t>
            </a:r>
          </a:p>
          <a:p>
            <a:pPr>
              <a:buNone/>
            </a:pPr>
            <a:endParaRPr lang="tr-TR" sz="1800" dirty="0"/>
          </a:p>
          <a:p>
            <a:pPr marL="400050" lvl="1" indent="0">
              <a:buNone/>
            </a:pPr>
            <a:r>
              <a:rPr lang="tr-TR" sz="1600" b="1" dirty="0"/>
              <a:t>09:00</a:t>
            </a:r>
            <a:r>
              <a:rPr lang="tr-TR" sz="1600" dirty="0"/>
              <a:t> - </a:t>
            </a:r>
            <a:r>
              <a:rPr lang="tr-TR" sz="1600" b="1" dirty="0"/>
              <a:t>Atatürk Anıtına Çelenk sunulması</a:t>
            </a:r>
            <a:r>
              <a:rPr lang="tr-TR" sz="1600" dirty="0"/>
              <a:t> (Mersin İli Cumhuriyet Meydanı)</a:t>
            </a:r>
          </a:p>
          <a:p>
            <a:pPr marL="400050" lvl="1" indent="0">
              <a:buNone/>
            </a:pPr>
            <a:r>
              <a:rPr lang="tr-TR" sz="1600" b="1" dirty="0"/>
              <a:t>13:00</a:t>
            </a:r>
            <a:r>
              <a:rPr lang="tr-TR" sz="1600" dirty="0"/>
              <a:t> - </a:t>
            </a:r>
            <a:r>
              <a:rPr lang="tr-TR" sz="1600" b="1" dirty="0"/>
              <a:t>Tıp Bayramı Töreni</a:t>
            </a:r>
            <a:r>
              <a:rPr lang="tr-TR" sz="1600" dirty="0"/>
              <a:t> (Temel Tıp Bilimleri Binası Türkan Saylan Konferans Salonu)</a:t>
            </a:r>
          </a:p>
          <a:p>
            <a:pPr marL="400050" lvl="1" indent="0">
              <a:buNone/>
            </a:pPr>
            <a:r>
              <a:rPr lang="tr-TR" sz="1600" b="1" dirty="0"/>
              <a:t>PROGRAM</a:t>
            </a:r>
            <a:endParaRPr lang="tr-TR" sz="1600" dirty="0"/>
          </a:p>
          <a:p>
            <a:pPr marL="400050" lvl="1" indent="0">
              <a:buNone/>
            </a:pPr>
            <a:r>
              <a:rPr lang="tr-TR" sz="1600" dirty="0"/>
              <a:t>Saygı Duruşu ve İstiklal Marşı</a:t>
            </a:r>
          </a:p>
          <a:p>
            <a:pPr marL="400050" lvl="1" indent="0">
              <a:buNone/>
            </a:pPr>
            <a:r>
              <a:rPr lang="tr-TR" sz="1600" dirty="0"/>
              <a:t>Müzik Dinletisi</a:t>
            </a:r>
          </a:p>
          <a:p>
            <a:pPr marL="400050" lvl="1" indent="0">
              <a:buNone/>
            </a:pPr>
            <a:r>
              <a:rPr lang="tr-TR" sz="1600" dirty="0"/>
              <a:t>Açılış Konuşmaları:</a:t>
            </a:r>
          </a:p>
          <a:p>
            <a:pPr marL="400050" lvl="1" indent="0">
              <a:buNone/>
            </a:pPr>
            <a:r>
              <a:rPr lang="tr-TR" sz="1600" dirty="0"/>
              <a:t>		MEÜ Tıp Fakültesi Öğrencisi	Ayşe Nur ÖZEN</a:t>
            </a:r>
          </a:p>
          <a:p>
            <a:pPr marL="400050" lvl="1" indent="0">
              <a:buNone/>
            </a:pPr>
            <a:r>
              <a:rPr lang="tr-TR" sz="1600" dirty="0"/>
              <a:t>		MEÜ Tıp Fakültesi Dekan	Prof. Dr. Ali KAYA</a:t>
            </a:r>
          </a:p>
          <a:p>
            <a:pPr marL="400050" lvl="1" indent="0">
              <a:buNone/>
            </a:pPr>
            <a:r>
              <a:rPr lang="tr-TR" sz="1600" dirty="0"/>
              <a:t>		MEÜ Rektörü		Prof. Dr. Ahmet ÇAMSARI</a:t>
            </a:r>
          </a:p>
          <a:p>
            <a:pPr marL="400050" lvl="1" indent="0">
              <a:buNone/>
            </a:pPr>
            <a:endParaRPr lang="tr-TR" sz="1400" dirty="0"/>
          </a:p>
          <a:p>
            <a:pPr marL="400050" lvl="1" indent="0">
              <a:buNone/>
            </a:pPr>
            <a:r>
              <a:rPr lang="tr-TR" sz="1600" dirty="0"/>
              <a:t>Belge Sunumu: (2020-2021 Eğitim-Öğretim Yılında Dereceye Giren Öğrencilerimize)</a:t>
            </a:r>
          </a:p>
          <a:p>
            <a:pPr marL="400050" lvl="1" indent="0">
              <a:buNone/>
            </a:pPr>
            <a:r>
              <a:rPr lang="tr-TR" sz="1600" dirty="0"/>
              <a:t>Plaket Sunumu (25. Hizmet Yılını Dolduran Hekimlerimize</a:t>
            </a:r>
            <a:endParaRPr lang="tr-TR" sz="3200" dirty="0"/>
          </a:p>
          <a:p>
            <a:pPr lvl="1"/>
            <a:endParaRPr lang="tr-TR" sz="18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DFB48EA0-2D61-2B42-BC01-D5297DCF0C4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600" y="260648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74018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79690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57298"/>
            <a:ext cx="8258204" cy="5357850"/>
          </a:xfrm>
        </p:spPr>
        <p:txBody>
          <a:bodyPr/>
          <a:lstStyle/>
          <a:p>
            <a:r>
              <a:rPr lang="tr-TR" sz="1600" b="1" dirty="0"/>
              <a:t>15 Mart 2022 Salı</a:t>
            </a:r>
          </a:p>
          <a:p>
            <a:pPr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19:00</a:t>
            </a:r>
            <a:r>
              <a:rPr lang="tr-TR" sz="1600" dirty="0"/>
              <a:t> – </a:t>
            </a:r>
            <a:r>
              <a:rPr lang="tr-TR" sz="1600" b="1" dirty="0"/>
              <a:t>Kariyer Günleri Etkinliği</a:t>
            </a:r>
            <a:r>
              <a:rPr lang="tr-TR" sz="1600" dirty="0"/>
              <a:t> </a:t>
            </a:r>
            <a:r>
              <a:rPr lang="tr-TR" sz="1600" b="1" dirty="0"/>
              <a:t>(Çevrimiçi</a:t>
            </a:r>
            <a:r>
              <a:rPr lang="tr-TR" sz="1600" dirty="0"/>
              <a:t>)</a:t>
            </a:r>
          </a:p>
          <a:p>
            <a:pPr marL="400050" lvl="1" indent="0">
              <a:buNone/>
            </a:pPr>
            <a:r>
              <a:rPr lang="tr-TR" sz="1600" dirty="0"/>
              <a:t>Temel Tıp Bilimlerinde Akademisyenlik ve Eğitim-Araştırma Deneyimi</a:t>
            </a:r>
            <a:r>
              <a:rPr lang="tr-TR" sz="1600" b="1" dirty="0"/>
              <a:t> </a:t>
            </a:r>
            <a:endParaRPr lang="tr-TR" sz="1600" dirty="0"/>
          </a:p>
          <a:p>
            <a:pPr marL="400050" lvl="1" indent="0">
              <a:buNone/>
            </a:pPr>
            <a:r>
              <a:rPr lang="tr-TR" sz="1600" dirty="0"/>
              <a:t>Prof. Dr. İbrahim TEKDEMİR (Ankara Üniversitesi Tıp Fakültesi, Anatomi A.D.)</a:t>
            </a:r>
            <a:r>
              <a:rPr lang="tr-TR" sz="1600" b="1" dirty="0"/>
              <a:t> (</a:t>
            </a:r>
            <a:r>
              <a:rPr lang="tr-TR" sz="1600" b="1" dirty="0" err="1"/>
              <a:t>Turkishtime</a:t>
            </a:r>
            <a:r>
              <a:rPr lang="tr-TR" sz="1600" dirty="0"/>
              <a:t> tarafından hazırlanan “Tıp Bilimine Yön Veren 100 Türk” araştırması ve kitabı, araştırmaları, buluşları ve tedavi yöntemleri dünyada yankı doğuran tıp insanlarımız arasına girmiştir)</a:t>
            </a:r>
          </a:p>
          <a:p>
            <a:pPr marL="400050" lvl="1" indent="0">
              <a:buNone/>
            </a:pPr>
            <a:endParaRPr lang="tr-TR" sz="1600" dirty="0"/>
          </a:p>
          <a:p>
            <a:pPr marL="400050" lvl="1" indent="0"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16 Mart 2022 Çarşamba</a:t>
            </a:r>
            <a:endParaRPr lang="tr-TR" sz="1600" dirty="0"/>
          </a:p>
          <a:p>
            <a:pPr marL="400050" lvl="1" indent="0"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12:30</a:t>
            </a:r>
            <a:r>
              <a:rPr lang="tr-TR" sz="1600" dirty="0"/>
              <a:t> – </a:t>
            </a:r>
            <a:r>
              <a:rPr lang="tr-TR" sz="1600" b="1" dirty="0"/>
              <a:t>Fakültemiz Sanat Topluluğu </a:t>
            </a:r>
            <a:r>
              <a:rPr lang="tr-TR" sz="1600" b="1" dirty="0" err="1"/>
              <a:t>İnteraktif</a:t>
            </a:r>
            <a:r>
              <a:rPr lang="tr-TR" sz="1600" b="1" dirty="0"/>
              <a:t> Tiyatro Gösterisi</a:t>
            </a:r>
            <a:r>
              <a:rPr lang="tr-TR" sz="1600" dirty="0"/>
              <a:t> (Temel Tıp Bilimleri Binası Türkan Saylan Konferans Salonu)</a:t>
            </a:r>
          </a:p>
          <a:p>
            <a:pPr marL="400050" lvl="1" indent="0">
              <a:buNone/>
            </a:pPr>
            <a:r>
              <a:rPr lang="tr-TR" sz="1600" b="1" dirty="0"/>
              <a:t>19:00 - Kariyer Günleri Etkinliği</a:t>
            </a:r>
            <a:r>
              <a:rPr lang="tr-TR" sz="1600" dirty="0"/>
              <a:t> (</a:t>
            </a:r>
            <a:r>
              <a:rPr lang="tr-TR" sz="1600" b="1" dirty="0"/>
              <a:t>Çevrimiçi</a:t>
            </a:r>
            <a:r>
              <a:rPr lang="tr-TR" sz="1600" dirty="0"/>
              <a:t>)</a:t>
            </a:r>
          </a:p>
          <a:p>
            <a:pPr marL="400050" lvl="1" indent="0"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dirty="0"/>
              <a:t>Vakıf Üniversitesi’nde Akademisyenlik ve Özel Hastane Deneyimi</a:t>
            </a:r>
          </a:p>
          <a:p>
            <a:pPr marL="400050" lvl="1" indent="0">
              <a:buNone/>
            </a:pPr>
            <a:r>
              <a:rPr lang="tr-TR" sz="1600" dirty="0"/>
              <a:t>Prof. Dr. Oğuz YILMAZ (</a:t>
            </a:r>
            <a:r>
              <a:rPr lang="tr-TR" sz="1600" dirty="0" err="1"/>
              <a:t>Arel</a:t>
            </a:r>
            <a:r>
              <a:rPr lang="tr-TR" sz="1600" dirty="0"/>
              <a:t> Üniversitesi Tıp Fakültesi, Kalp ve Damar Cerrahisi A.D.)</a:t>
            </a:r>
          </a:p>
          <a:p>
            <a:endParaRPr lang="tr-TR" sz="16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CE767E13-B963-064E-BDFC-87EFAC2150A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r>
              <a:rPr lang="tr-TR" sz="1600" b="1" dirty="0"/>
              <a:t>17 Mart 2022 Perşembe</a:t>
            </a:r>
            <a:endParaRPr lang="tr-TR" sz="1600" dirty="0"/>
          </a:p>
          <a:p>
            <a:pPr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12:30</a:t>
            </a:r>
            <a:r>
              <a:rPr lang="tr-TR" sz="1600" dirty="0"/>
              <a:t> - </a:t>
            </a:r>
            <a:r>
              <a:rPr lang="tr-TR" sz="1600" b="1" dirty="0"/>
              <a:t>Sürekli Mesleki Gelişim Etkinliği</a:t>
            </a:r>
            <a:r>
              <a:rPr lang="tr-TR" sz="1600" dirty="0"/>
              <a:t> (</a:t>
            </a:r>
            <a:r>
              <a:rPr lang="tr-TR" sz="1600" b="1" dirty="0"/>
              <a:t>Çevrimiçi</a:t>
            </a:r>
            <a:r>
              <a:rPr lang="tr-TR" sz="1600" dirty="0"/>
              <a:t>) </a:t>
            </a:r>
          </a:p>
          <a:p>
            <a:pPr marL="400050" lvl="1" indent="0">
              <a:buNone/>
            </a:pPr>
            <a:r>
              <a:rPr lang="tr-TR" sz="1600" dirty="0"/>
              <a:t>Sosyal Güvenirlik</a:t>
            </a:r>
          </a:p>
          <a:p>
            <a:pPr marL="400050" lvl="1" indent="0">
              <a:buNone/>
            </a:pPr>
            <a:r>
              <a:rPr lang="tr-TR" sz="1600" dirty="0"/>
              <a:t>Doç. Dr. İbrahim BAŞHAN (MEÜTF Tıp Eğitimi A.D.)</a:t>
            </a:r>
          </a:p>
          <a:p>
            <a:pPr marL="400050" lvl="1" indent="0">
              <a:buNone/>
            </a:pPr>
            <a:r>
              <a:rPr lang="tr-TR" sz="1600" b="1" dirty="0"/>
              <a:t> </a:t>
            </a: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19:00</a:t>
            </a:r>
            <a:r>
              <a:rPr lang="tr-TR" sz="1600" dirty="0"/>
              <a:t> – </a:t>
            </a:r>
            <a:r>
              <a:rPr lang="tr-TR" sz="1600" b="1" dirty="0"/>
              <a:t>Kariyer Günleri Etkinliği</a:t>
            </a:r>
            <a:r>
              <a:rPr lang="tr-TR" sz="1600" dirty="0"/>
              <a:t> (</a:t>
            </a:r>
            <a:r>
              <a:rPr lang="tr-TR" sz="1600" b="1" dirty="0"/>
              <a:t>Çevrimiçi</a:t>
            </a:r>
            <a:r>
              <a:rPr lang="tr-TR" sz="1600" dirty="0"/>
              <a:t>)</a:t>
            </a:r>
          </a:p>
          <a:p>
            <a:pPr marL="400050" lvl="1" indent="0">
              <a:buNone/>
            </a:pPr>
            <a:r>
              <a:rPr lang="tr-TR" sz="1600" dirty="0"/>
              <a:t>Devlet Üniversitesi’nde Akademisyenlik ve Özel Muayenehanecilik deneyimi</a:t>
            </a:r>
          </a:p>
          <a:p>
            <a:pPr marL="400050" lvl="1" indent="0">
              <a:buNone/>
            </a:pPr>
            <a:r>
              <a:rPr lang="tr-TR" sz="1600" dirty="0"/>
              <a:t>Prof. Dr. Yusuf AKAR (Akdeniz Üniversitesi Tıp Fakültesi, Göz Hastalıkları A.D.)  </a:t>
            </a:r>
          </a:p>
          <a:p>
            <a:pPr marL="400050" lvl="1" indent="0">
              <a:buNone/>
            </a:pPr>
            <a:r>
              <a:rPr lang="tr-TR" sz="1600" b="1" dirty="0"/>
              <a:t> </a:t>
            </a: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18 Mart 2022 Cuma</a:t>
            </a:r>
            <a:endParaRPr lang="tr-TR" sz="1600" dirty="0"/>
          </a:p>
          <a:p>
            <a:pPr marL="400050" lvl="1" indent="0">
              <a:buNone/>
            </a:pPr>
            <a:endParaRPr lang="tr-TR" sz="1600" dirty="0"/>
          </a:p>
          <a:p>
            <a:pPr marL="400050" lvl="1" indent="0">
              <a:buNone/>
            </a:pPr>
            <a:r>
              <a:rPr lang="tr-TR" sz="1600" b="1" dirty="0"/>
              <a:t>12:30</a:t>
            </a:r>
            <a:r>
              <a:rPr lang="tr-TR" sz="1600" dirty="0"/>
              <a:t> - </a:t>
            </a:r>
            <a:r>
              <a:rPr lang="tr-TR" sz="1600" b="1" dirty="0"/>
              <a:t>Sürekli Mesleki Gelişim Etkinliği</a:t>
            </a:r>
            <a:r>
              <a:rPr lang="tr-TR" sz="1600" dirty="0"/>
              <a:t> (</a:t>
            </a:r>
            <a:r>
              <a:rPr lang="tr-TR" sz="1600" b="1" dirty="0"/>
              <a:t>Çevrimiçi</a:t>
            </a:r>
            <a:r>
              <a:rPr lang="tr-TR" sz="1600" dirty="0"/>
              <a:t>)</a:t>
            </a:r>
          </a:p>
          <a:p>
            <a:pPr marL="400050" lvl="1" indent="0">
              <a:buNone/>
            </a:pPr>
            <a:r>
              <a:rPr lang="tr-TR" sz="1600" dirty="0"/>
              <a:t>Hastane Kalite Yönetimi </a:t>
            </a:r>
          </a:p>
          <a:p>
            <a:pPr marL="400050" lvl="1" indent="0">
              <a:buNone/>
            </a:pPr>
            <a:r>
              <a:rPr lang="tr-TR" sz="1600" dirty="0"/>
              <a:t>Doç. Dr: Seyran BOZKURT BABUŞ (MEÜTF Acil Tıp A.D.)</a:t>
            </a:r>
          </a:p>
          <a:p>
            <a:endParaRPr lang="tr-TR" sz="16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AE7DF187-91A6-BA4C-A0F9-8B9530501528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900" y="188640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3200" dirty="0">
                <a:latin typeface="Comic Sans MS" panose="030F0702030302020204" pitchFamily="66" charset="0"/>
              </a:rPr>
              <a:t>19. Mezuniyet Töreni </a:t>
            </a:r>
            <a:r>
              <a:rPr lang="tr-TR" sz="2400" dirty="0"/>
              <a:t> </a:t>
            </a:r>
            <a:r>
              <a:rPr lang="tr-TR" sz="2400" b="1" dirty="0"/>
              <a:t>30 Haziran 2022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xmlns="" id="{75C06ACF-CED0-EF45-97B1-FE202D3E5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731" y="1498774"/>
            <a:ext cx="8798537" cy="4948596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xmlns="" id="{7AFD01AF-713D-B44D-B900-F9F07E379BC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9078" y="169239"/>
            <a:ext cx="1296144" cy="122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5387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A15F0839-5793-D448-BD29-1B38A6D7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5AECA2BE-2611-CA41-B82C-F1DB9E4A7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65524"/>
            <a:ext cx="8229600" cy="4525963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505A3A3F-07FA-F14F-8431-6AA0BC7F1B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5828" y="151186"/>
            <a:ext cx="5047553" cy="2838915"/>
          </a:xfrm>
          <a:prstGeom prst="rect">
            <a:avLst/>
          </a:prstGeom>
        </p:spPr>
      </p:pic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xmlns="" id="{4A79D5C4-3211-9046-A5CD-ABA9F78F45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02"/>
          <a:stretch/>
        </p:blipFill>
        <p:spPr bwMode="auto">
          <a:xfrm>
            <a:off x="107504" y="2990102"/>
            <a:ext cx="5102559" cy="339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xmlns="" id="{A720C248-72F4-E542-B3DC-0A3A2E42E3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5393" y="3142539"/>
            <a:ext cx="4818607" cy="309683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xmlns="" id="{3817FFF4-95DC-6D43-9549-F3C38ECB2329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7836" y="151186"/>
            <a:ext cx="1547564" cy="14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14036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C05B6E90-A986-FE40-8D1B-15E66E14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7B7D9980-BEA3-ED4E-AEF2-D40B6C2B4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9CD94617-2F59-0546-A867-D2256BDDD2E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476672"/>
            <a:ext cx="590465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44874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3080</TotalTime>
  <Words>1096</Words>
  <Application>Microsoft Macintosh PowerPoint</Application>
  <PresentationFormat>Ekran Gösterisi (4:3)</PresentationFormat>
  <Paragraphs>626</Paragraphs>
  <Slides>31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Ofis Teması</vt:lpstr>
      <vt:lpstr>MERSİN ÜNİVERSİTESİ TIP FAKÜLTESİ AKADEMİK GENEL KURULU </vt:lpstr>
      <vt:lpstr>Slayt 2</vt:lpstr>
      <vt:lpstr>2021-2022 Eğitim-Öğretim Yılı Öğrenci Sayısı</vt:lpstr>
      <vt:lpstr>Slayt 4</vt:lpstr>
      <vt:lpstr>2021-2022 Öğrenci - Öğretim Elemanı Oranı</vt:lpstr>
      <vt:lpstr> 2021-2022 Eğitim-Öğretim Yılı  Öğretim Elemanı Ders Yükü  </vt:lpstr>
      <vt:lpstr>Slayt 7</vt:lpstr>
      <vt:lpstr>ERASMUS  (Yurtdışı Öğrenci Değişim Programı)</vt:lpstr>
      <vt:lpstr>2021-2022 Eğitim-Öğretim Yılı Erasmus Giden Öğrenci: 7   (İtalya, İsveç, Almanya)</vt:lpstr>
      <vt:lpstr>FARABİ   (Yurtiçi Öğrenci Değişim Programı)</vt:lpstr>
      <vt:lpstr>Slayt 11</vt:lpstr>
      <vt:lpstr>2021-2022 EÖY Başarı Puanına Göre Yatay Geçiş Hakkı Kazanan Öğrenciler</vt:lpstr>
      <vt:lpstr>2021-2022 Eğitim-Öğretim Yılı  Başarı Oranları </vt:lpstr>
      <vt:lpstr>Slayt 14</vt:lpstr>
      <vt:lpstr>DÖNEM II 2021-2022 Ders alan öğrenci sayısı 256 Üst sınıfa geçmeye hak kazanan öğrenci sayısı 177</vt:lpstr>
      <vt:lpstr>Slayt 16</vt:lpstr>
      <vt:lpstr>Dönem IV  Staj Başarı Oranları  </vt:lpstr>
      <vt:lpstr>    Dönem V  Staj Başarı Oranları    </vt:lpstr>
      <vt:lpstr>Dönem VI  Staj Başarı Oranları</vt:lpstr>
      <vt:lpstr>Mezuniyet</vt:lpstr>
      <vt:lpstr>Soru Bankası  </vt:lpstr>
      <vt:lpstr>Öğrenci Anketleri </vt:lpstr>
      <vt:lpstr>UÇEP uyum çalışması </vt:lpstr>
      <vt:lpstr>AFGÖK 2021-2022 eğitim-öğretim yılı</vt:lpstr>
      <vt:lpstr>Slayt 25</vt:lpstr>
      <vt:lpstr>14 Mart Tıp Bayramı Haftası Etkinlikleri</vt:lpstr>
      <vt:lpstr>Slayt 27</vt:lpstr>
      <vt:lpstr>Slayt 28</vt:lpstr>
      <vt:lpstr>19. Mezuniyet Töreni  30 Haziran 2022</vt:lpstr>
      <vt:lpstr>Slayt 30</vt:lpstr>
      <vt:lpstr>Slayt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2015-2016 Eğitim-Öğretim Yılı Öğrenci Bilgileri</dc:title>
  <dc:creator>qw</dc:creator>
  <cp:lastModifiedBy>user57</cp:lastModifiedBy>
  <cp:revision>437</cp:revision>
  <dcterms:created xsi:type="dcterms:W3CDTF">2016-09-21T08:40:06Z</dcterms:created>
  <dcterms:modified xsi:type="dcterms:W3CDTF">2024-07-25T13:08:40Z</dcterms:modified>
</cp:coreProperties>
</file>