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11" r:id="rId2"/>
    <p:sldId id="277" r:id="rId3"/>
    <p:sldId id="346" r:id="rId4"/>
    <p:sldId id="347" r:id="rId5"/>
    <p:sldId id="348" r:id="rId6"/>
    <p:sldId id="349" r:id="rId7"/>
    <p:sldId id="350" r:id="rId8"/>
    <p:sldId id="284" r:id="rId9"/>
    <p:sldId id="351" r:id="rId10"/>
    <p:sldId id="281" r:id="rId11"/>
    <p:sldId id="352" r:id="rId12"/>
    <p:sldId id="305" r:id="rId13"/>
    <p:sldId id="355" r:id="rId14"/>
    <p:sldId id="414" r:id="rId15"/>
    <p:sldId id="415" r:id="rId16"/>
    <p:sldId id="416" r:id="rId17"/>
    <p:sldId id="417" r:id="rId18"/>
    <p:sldId id="418" r:id="rId19"/>
    <p:sldId id="419" r:id="rId20"/>
    <p:sldId id="420" r:id="rId21"/>
    <p:sldId id="436" r:id="rId22"/>
    <p:sldId id="459" r:id="rId2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609" autoAdjust="0"/>
  </p:normalViewPr>
  <p:slideViewPr>
    <p:cSldViewPr>
      <p:cViewPr>
        <p:scale>
          <a:sx n="75" d="100"/>
          <a:sy n="75" d="100"/>
        </p:scale>
        <p:origin x="-1824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BDE2E-A164-4AD4-80C3-02A3FD929147}" type="datetimeFigureOut">
              <a:rPr lang="en-GB" smtClean="0"/>
              <a:pPr/>
              <a:t>24/10/2019</a:t>
            </a:fld>
            <a:endParaRPr lang="en-GB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6BE11-DFC8-4B83-8086-EF64F19C32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487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4316D-D5CA-461B-8B2B-BCB4D6749D45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F86DD-8818-4A66-B624-1D4D6CFA154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3421-A4B6-4E13-84A9-9A24371C4D90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4C8A2-D233-4323-982C-2D2B9FFE486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9B0BC-E86A-4C44-97F1-F145ED7EAAFB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D2F38-B0A3-4F78-B05C-91D71C9FB6B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1B07-2824-45B3-807D-84FE3BC9CD91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19B8A-EAA4-49DF-9694-164F107405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CE8C2-5EC3-4B88-9C5A-DAC1462153EF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C47C5-3415-41BF-8306-68113913ABC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EA90F-6495-4CE1-A951-09FA8E0CFECC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5DFC6-C6BA-4400-83D7-F43E2601048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D520E-DA2C-47B5-9137-399D9C40667E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E2B00-5E3F-4F15-A442-3E17843DAF1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F5B70-7042-4C01-B7C3-E3FD3AE76D21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6D61B-6124-4BEE-9E19-3310BD66503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046C3-4F4F-4B42-B55C-85244B8E08B3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92C1D-6B36-449C-92DF-C2D9477A3A8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4E80B-5986-4495-B066-6E7BF9B72B2C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C738A-DA43-4565-808A-82B97F9E11E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36CB6-2031-4208-843E-B6D38DD0077D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E010F-7C3E-4724-A54B-5ED410A76A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FBF977-27C7-4009-940A-9C489896FD4F}" type="datetimeFigureOut">
              <a:rPr lang="tr-TR"/>
              <a:pPr>
                <a:defRPr/>
              </a:pPr>
              <a:t>24.10.2019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DA3CD8-F04D-4F98-831A-88ACCB4048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3384376"/>
          </a:xfrm>
        </p:spPr>
        <p:txBody>
          <a:bodyPr/>
          <a:lstStyle/>
          <a:p>
            <a:r>
              <a:rPr lang="tr-TR" dirty="0" smtClean="0"/>
              <a:t>MERSİN ÜNİVERSİTESİ</a:t>
            </a:r>
            <a:br>
              <a:rPr lang="tr-TR" dirty="0" smtClean="0"/>
            </a:br>
            <a:r>
              <a:rPr lang="tr-TR" dirty="0" smtClean="0"/>
              <a:t>TIP FAKÜLTESİ</a:t>
            </a:r>
            <a:br>
              <a:rPr lang="tr-TR" dirty="0" smtClean="0"/>
            </a:br>
            <a:r>
              <a:rPr lang="tr-TR" dirty="0" smtClean="0"/>
              <a:t>AKADEMİK </a:t>
            </a:r>
            <a:r>
              <a:rPr lang="tr-TR" dirty="0"/>
              <a:t>GENEL </a:t>
            </a:r>
            <a:r>
              <a:rPr lang="tr-TR" dirty="0" smtClean="0"/>
              <a:t>KURULU 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752600"/>
          </a:xfrm>
        </p:spPr>
        <p:txBody>
          <a:bodyPr/>
          <a:lstStyle/>
          <a:p>
            <a:r>
              <a:rPr lang="tr-TR" sz="2400" dirty="0" smtClean="0"/>
              <a:t>25 Ekim 2019</a:t>
            </a:r>
            <a:endParaRPr lang="tr-TR" sz="2400" dirty="0"/>
          </a:p>
        </p:txBody>
      </p:sp>
      <p:pic>
        <p:nvPicPr>
          <p:cNvPr id="4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88640"/>
            <a:ext cx="1547762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721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2 İçerik Yer Tutucusu"/>
          <p:cNvSpPr>
            <a:spLocks noGrp="1"/>
          </p:cNvSpPr>
          <p:nvPr>
            <p:ph idx="1"/>
          </p:nvPr>
        </p:nvSpPr>
        <p:spPr>
          <a:xfrm>
            <a:off x="428625" y="692695"/>
            <a:ext cx="8215313" cy="6022429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tr-TR" sz="1400" b="1" u="sng" dirty="0" smtClean="0">
                <a:latin typeface="Comic Sans MS" pitchFamily="66" charset="0"/>
              </a:rPr>
              <a:t>LİSANS EĞİTİMİ KOORDİNATÖRLER KURULU</a:t>
            </a:r>
          </a:p>
          <a:p>
            <a:pPr>
              <a:buFont typeface="Arial" charset="0"/>
              <a:buNone/>
            </a:pPr>
            <a:endParaRPr lang="tr-TR" sz="12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1200" dirty="0" smtClean="0">
                <a:latin typeface="Comic Sans MS" pitchFamily="66" charset="0"/>
              </a:rPr>
              <a:t>	Prof. Dr. Ş. Hakan KALEAĞASI		</a:t>
            </a:r>
            <a:r>
              <a:rPr lang="tr-TR" sz="1200" dirty="0" err="1" smtClean="0">
                <a:latin typeface="Comic Sans MS" pitchFamily="66" charset="0"/>
              </a:rPr>
              <a:t>Başkoordinatör</a:t>
            </a:r>
            <a:endParaRPr lang="tr-TR" sz="12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1200" dirty="0" smtClean="0">
                <a:latin typeface="Comic Sans MS" pitchFamily="66" charset="0"/>
              </a:rPr>
              <a:t>	Prof. Dr. </a:t>
            </a:r>
            <a:r>
              <a:rPr lang="tr-TR" sz="1200" dirty="0" err="1" smtClean="0">
                <a:latin typeface="Comic Sans MS" pitchFamily="66" charset="0"/>
              </a:rPr>
              <a:t>Tolgay</a:t>
            </a:r>
            <a:r>
              <a:rPr lang="tr-TR" sz="1200" dirty="0" smtClean="0">
                <a:latin typeface="Comic Sans MS" pitchFamily="66" charset="0"/>
              </a:rPr>
              <a:t> ERGENOĞLU		</a:t>
            </a:r>
            <a:r>
              <a:rPr lang="tr-TR" sz="1200" dirty="0" err="1" smtClean="0">
                <a:latin typeface="Comic Sans MS" pitchFamily="66" charset="0"/>
              </a:rPr>
              <a:t>Başkoordinatör</a:t>
            </a:r>
            <a:r>
              <a:rPr lang="tr-TR" sz="1200" dirty="0" smtClean="0">
                <a:latin typeface="Comic Sans MS" pitchFamily="66" charset="0"/>
              </a:rPr>
              <a:t> Yardımcısı</a:t>
            </a:r>
          </a:p>
          <a:p>
            <a:pPr>
              <a:buFont typeface="Arial" charset="0"/>
              <a:buNone/>
            </a:pPr>
            <a:endParaRPr lang="tr-TR" sz="500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tr-T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</a:t>
            </a:r>
            <a:r>
              <a:rPr lang="tr-T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DÖNEM I</a:t>
            </a:r>
            <a:r>
              <a:rPr lang="tr-T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	</a:t>
            </a:r>
            <a:r>
              <a:rPr lang="tr-TR" sz="1200" dirty="0" smtClean="0">
                <a:latin typeface="Comic Sans MS" pitchFamily="66" charset="0"/>
              </a:rPr>
              <a:t>Prof. Dr. Alev BOBUŞ	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</a:t>
            </a:r>
            <a:r>
              <a:rPr lang="tr-TR" sz="1200" dirty="0" smtClean="0">
                <a:latin typeface="Comic Sans MS" pitchFamily="66" charset="0"/>
              </a:rPr>
              <a:t>		Doç. Dr. Gülhan ÖREKİCİ TEMEL	Koordinatör Yardımcısı</a:t>
            </a:r>
          </a:p>
          <a:p>
            <a:pPr>
              <a:buFont typeface="Arial" charset="0"/>
              <a:buNone/>
            </a:pPr>
            <a:endParaRPr lang="tr-TR" sz="500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 smtClean="0">
                <a:latin typeface="Comic Sans MS" pitchFamily="66" charset="0"/>
              </a:rPr>
              <a:t>	</a:t>
            </a:r>
          </a:p>
          <a:p>
            <a:pPr>
              <a:buNone/>
            </a:pPr>
            <a:r>
              <a:rPr lang="tr-TR" sz="1200" b="1" dirty="0">
                <a:latin typeface="Comic Sans MS" pitchFamily="66" charset="0"/>
              </a:rPr>
              <a:t>	</a:t>
            </a:r>
            <a:r>
              <a:rPr lang="tr-TR" sz="1200" b="1" dirty="0" smtClean="0">
                <a:latin typeface="Comic Sans MS" pitchFamily="66" charset="0"/>
              </a:rPr>
              <a:t>DÖNEM II:	</a:t>
            </a:r>
            <a:r>
              <a:rPr lang="tr-TR" sz="1200" dirty="0" smtClean="0">
                <a:latin typeface="Comic Sans MS" pitchFamily="66" charset="0"/>
              </a:rPr>
              <a:t>Prof</a:t>
            </a:r>
            <a:r>
              <a:rPr lang="tr-TR" sz="1200" dirty="0">
                <a:latin typeface="Comic Sans MS" pitchFamily="66" charset="0"/>
              </a:rPr>
              <a:t>. </a:t>
            </a:r>
            <a:r>
              <a:rPr lang="tr-TR" sz="1200" dirty="0" smtClean="0">
                <a:latin typeface="Comic Sans MS" pitchFamily="66" charset="0"/>
              </a:rPr>
              <a:t>Dr. </a:t>
            </a:r>
            <a:r>
              <a:rPr lang="tr-TR" sz="1200" dirty="0" err="1" smtClean="0">
                <a:latin typeface="Comic Sans MS" pitchFamily="66" charset="0"/>
              </a:rPr>
              <a:t>Tolgay</a:t>
            </a:r>
            <a:r>
              <a:rPr lang="tr-TR" sz="1200" dirty="0" smtClean="0">
                <a:latin typeface="Comic Sans MS" pitchFamily="66" charset="0"/>
              </a:rPr>
              <a:t> ERGENOĞLU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</a:t>
            </a:r>
            <a:r>
              <a:rPr lang="tr-TR" sz="1200" dirty="0" smtClean="0">
                <a:latin typeface="Comic Sans MS" pitchFamily="66" charset="0"/>
              </a:rPr>
              <a:t>		Doç. Dr. Deniz UZMANSEL 	Koordinatör Yardımcısı</a:t>
            </a:r>
          </a:p>
          <a:p>
            <a:pPr>
              <a:buFont typeface="Arial" charset="0"/>
              <a:buNone/>
            </a:pPr>
            <a:endParaRPr lang="tr-TR" sz="500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</a:t>
            </a:r>
            <a:r>
              <a:rPr lang="tr-TR" sz="1200" b="1" dirty="0" smtClean="0">
                <a:latin typeface="Comic Sans MS" pitchFamily="66" charset="0"/>
              </a:rPr>
              <a:t>DÖNEM III:	</a:t>
            </a:r>
            <a:r>
              <a:rPr lang="tr-TR" sz="1200" dirty="0" smtClean="0">
                <a:latin typeface="Comic Sans MS" pitchFamily="66" charset="0"/>
              </a:rPr>
              <a:t>Doç. Dr. Tuba KARA	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</a:t>
            </a:r>
            <a:r>
              <a:rPr lang="tr-TR" sz="1200" dirty="0" smtClean="0">
                <a:latin typeface="Comic Sans MS" pitchFamily="66" charset="0"/>
              </a:rPr>
              <a:t>		</a:t>
            </a:r>
            <a:r>
              <a:rPr lang="tr-TR" sz="1200" dirty="0">
                <a:latin typeface="Comic Sans MS" pitchFamily="66" charset="0"/>
              </a:rPr>
              <a:t>Dr. </a:t>
            </a:r>
            <a:r>
              <a:rPr lang="tr-TR" sz="1200" dirty="0" err="1">
                <a:latin typeface="Comic Sans MS" pitchFamily="66" charset="0"/>
              </a:rPr>
              <a:t>Öğr</a:t>
            </a:r>
            <a:r>
              <a:rPr lang="tr-TR" sz="1200" dirty="0">
                <a:latin typeface="Comic Sans MS" pitchFamily="66" charset="0"/>
              </a:rPr>
              <a:t>. Üyesi Eda Bengi YILMAZ </a:t>
            </a:r>
            <a:r>
              <a:rPr lang="tr-TR" sz="1200" dirty="0" smtClean="0">
                <a:latin typeface="Comic Sans MS" pitchFamily="66" charset="0"/>
              </a:rPr>
              <a:t>	Koordinatör Yardımcısı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</a:t>
            </a:r>
            <a:r>
              <a:rPr lang="tr-TR" sz="1200" dirty="0" smtClean="0">
                <a:latin typeface="Comic Sans MS" pitchFamily="66" charset="0"/>
              </a:rPr>
              <a:t>		Dr</a:t>
            </a:r>
            <a:r>
              <a:rPr lang="tr-TR" sz="1200" dirty="0">
                <a:latin typeface="Comic Sans MS" pitchFamily="66" charset="0"/>
              </a:rPr>
              <a:t>. </a:t>
            </a:r>
            <a:r>
              <a:rPr lang="tr-TR" sz="1200" dirty="0" err="1">
                <a:latin typeface="Comic Sans MS" pitchFamily="66" charset="0"/>
              </a:rPr>
              <a:t>Öğr</a:t>
            </a:r>
            <a:r>
              <a:rPr lang="tr-TR" sz="1200" dirty="0">
                <a:latin typeface="Comic Sans MS" pitchFamily="66" charset="0"/>
              </a:rPr>
              <a:t>. Üyesi </a:t>
            </a:r>
            <a:r>
              <a:rPr lang="tr-TR" sz="1200" dirty="0" smtClean="0">
                <a:latin typeface="Comic Sans MS" pitchFamily="66" charset="0"/>
              </a:rPr>
              <a:t>Nurdan </a:t>
            </a:r>
            <a:r>
              <a:rPr lang="tr-TR" sz="1200" dirty="0">
                <a:latin typeface="Comic Sans MS" pitchFamily="66" charset="0"/>
              </a:rPr>
              <a:t>ORUÇOĞLU </a:t>
            </a:r>
            <a:r>
              <a:rPr lang="tr-TR" sz="1200" dirty="0" smtClean="0">
                <a:latin typeface="Comic Sans MS" pitchFamily="66" charset="0"/>
              </a:rPr>
              <a:t>	Koordinatör Yardımcısı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</a:t>
            </a:r>
            <a:r>
              <a:rPr lang="tr-TR" sz="1200" dirty="0" smtClean="0">
                <a:latin typeface="Comic Sans MS" pitchFamily="66" charset="0"/>
              </a:rPr>
              <a:t>		Dr</a:t>
            </a:r>
            <a:r>
              <a:rPr lang="tr-TR" sz="1200" dirty="0">
                <a:latin typeface="Comic Sans MS" pitchFamily="66" charset="0"/>
              </a:rPr>
              <a:t>. </a:t>
            </a:r>
            <a:r>
              <a:rPr lang="tr-TR" sz="1200" dirty="0" err="1">
                <a:latin typeface="Comic Sans MS" pitchFamily="66" charset="0"/>
              </a:rPr>
              <a:t>Öğr</a:t>
            </a:r>
            <a:r>
              <a:rPr lang="tr-TR" sz="1200" dirty="0">
                <a:latin typeface="Comic Sans MS" pitchFamily="66" charset="0"/>
              </a:rPr>
              <a:t>. Üyesi </a:t>
            </a:r>
            <a:r>
              <a:rPr lang="tr-TR" sz="1200" dirty="0" smtClean="0">
                <a:latin typeface="Comic Sans MS" pitchFamily="66" charset="0"/>
              </a:rPr>
              <a:t>Selda OKUYAZ	Koordinatör Yardımcısı</a:t>
            </a:r>
          </a:p>
          <a:p>
            <a:pPr>
              <a:buFont typeface="Arial" charset="0"/>
              <a:buNone/>
            </a:pPr>
            <a:endParaRPr lang="tr-TR" sz="500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</a:t>
            </a:r>
            <a:r>
              <a:rPr lang="tr-TR" sz="1200" b="1" dirty="0" smtClean="0">
                <a:latin typeface="Comic Sans MS" pitchFamily="66" charset="0"/>
              </a:rPr>
              <a:t>DÖNEM IV:	</a:t>
            </a:r>
            <a:r>
              <a:rPr lang="tr-TR" sz="1200" dirty="0" smtClean="0">
                <a:latin typeface="Comic Sans MS" pitchFamily="66" charset="0"/>
              </a:rPr>
              <a:t>Doç. Dr. Kenan TURGUTALP 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</a:t>
            </a:r>
            <a:r>
              <a:rPr lang="tr-TR" sz="1200" dirty="0" smtClean="0">
                <a:latin typeface="Comic Sans MS" pitchFamily="66" charset="0"/>
              </a:rPr>
              <a:t>		Dr</a:t>
            </a:r>
            <a:r>
              <a:rPr lang="tr-TR" sz="1200" dirty="0">
                <a:latin typeface="Comic Sans MS" pitchFamily="66" charset="0"/>
              </a:rPr>
              <a:t>. </a:t>
            </a:r>
            <a:r>
              <a:rPr lang="tr-TR" sz="1200" dirty="0" err="1">
                <a:latin typeface="Comic Sans MS" pitchFamily="66" charset="0"/>
              </a:rPr>
              <a:t>Öğr</a:t>
            </a:r>
            <a:r>
              <a:rPr lang="tr-TR" sz="1200" dirty="0">
                <a:latin typeface="Comic Sans MS" pitchFamily="66" charset="0"/>
              </a:rPr>
              <a:t>. Üyesi </a:t>
            </a:r>
            <a:r>
              <a:rPr lang="tr-TR" sz="1200" dirty="0" smtClean="0">
                <a:latin typeface="Comic Sans MS" pitchFamily="66" charset="0"/>
              </a:rPr>
              <a:t>Güliz EVİK	Koordinatör Yardımcısı</a:t>
            </a:r>
          </a:p>
          <a:p>
            <a:pPr>
              <a:buFont typeface="Arial" charset="0"/>
              <a:buNone/>
            </a:pPr>
            <a:endParaRPr lang="tr-TR" sz="500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</a:t>
            </a:r>
            <a:r>
              <a:rPr lang="tr-TR" sz="1200" b="1" dirty="0" smtClean="0">
                <a:latin typeface="Comic Sans MS" pitchFamily="66" charset="0"/>
              </a:rPr>
              <a:t>DÖNEM V:	</a:t>
            </a:r>
            <a:r>
              <a:rPr lang="tr-TR" sz="1200" dirty="0" smtClean="0">
                <a:latin typeface="Comic Sans MS" pitchFamily="66" charset="0"/>
              </a:rPr>
              <a:t>Prof. Dr. Nurgül ARINCI İNCEL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</a:t>
            </a:r>
            <a:r>
              <a:rPr lang="tr-TR" sz="1200" dirty="0" smtClean="0">
                <a:latin typeface="Comic Sans MS" pitchFamily="66" charset="0"/>
              </a:rPr>
              <a:t>		Dr</a:t>
            </a:r>
            <a:r>
              <a:rPr lang="tr-TR" sz="1200" dirty="0">
                <a:latin typeface="Comic Sans MS" pitchFamily="66" charset="0"/>
              </a:rPr>
              <a:t>. </a:t>
            </a:r>
            <a:r>
              <a:rPr lang="tr-TR" sz="1200" dirty="0" err="1">
                <a:latin typeface="Comic Sans MS" pitchFamily="66" charset="0"/>
              </a:rPr>
              <a:t>Öğr</a:t>
            </a:r>
            <a:r>
              <a:rPr lang="tr-TR" sz="1200" dirty="0">
                <a:latin typeface="Comic Sans MS" pitchFamily="66" charset="0"/>
              </a:rPr>
              <a:t>. Üyesi Yücel </a:t>
            </a:r>
            <a:r>
              <a:rPr lang="tr-TR" sz="1200" dirty="0" smtClean="0">
                <a:latin typeface="Comic Sans MS" pitchFamily="66" charset="0"/>
              </a:rPr>
              <a:t>UYSAL	Koordinatör Yardımcısı</a:t>
            </a:r>
          </a:p>
          <a:p>
            <a:pPr>
              <a:buFont typeface="Arial" charset="0"/>
              <a:buNone/>
            </a:pPr>
            <a:endParaRPr lang="tr-TR" sz="500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 smtClean="0">
              <a:latin typeface="Comic Sans MS" pitchFamily="66" charset="0"/>
            </a:endParaRPr>
          </a:p>
          <a:p>
            <a:pPr>
              <a:buNone/>
            </a:pPr>
            <a:r>
              <a:rPr lang="tr-TR" sz="1200" b="1" dirty="0">
                <a:latin typeface="Comic Sans MS" pitchFamily="66" charset="0"/>
              </a:rPr>
              <a:t>	</a:t>
            </a:r>
            <a:r>
              <a:rPr lang="tr-TR" sz="1200" b="1" dirty="0" smtClean="0">
                <a:latin typeface="Comic Sans MS" pitchFamily="66" charset="0"/>
              </a:rPr>
              <a:t>DÖNEM VI:	</a:t>
            </a:r>
            <a:r>
              <a:rPr lang="tr-TR" sz="1200" dirty="0" smtClean="0">
                <a:latin typeface="Comic Sans MS" pitchFamily="66" charset="0"/>
              </a:rPr>
              <a:t>Prof</a:t>
            </a:r>
            <a:r>
              <a:rPr lang="tr-TR" sz="1200" dirty="0">
                <a:latin typeface="Comic Sans MS" pitchFamily="66" charset="0"/>
              </a:rPr>
              <a:t>. Dr. Ali Ertuğ ARSLANKÖYLÜ </a:t>
            </a:r>
            <a:r>
              <a:rPr lang="tr-TR" sz="1200" dirty="0" smtClean="0">
                <a:latin typeface="Comic Sans MS" pitchFamily="66" charset="0"/>
              </a:rPr>
              <a:t>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</a:t>
            </a:r>
            <a:r>
              <a:rPr lang="tr-TR" sz="1200" dirty="0" smtClean="0">
                <a:latin typeface="Comic Sans MS" pitchFamily="66" charset="0"/>
              </a:rPr>
              <a:t>		Doç. Dr. Hüseyin NARCI		Koordinatör Yardımcısı	</a:t>
            </a:r>
          </a:p>
          <a:p>
            <a:pPr>
              <a:buFont typeface="Arial" charset="0"/>
              <a:buNone/>
            </a:pPr>
            <a:endParaRPr lang="tr-TR" sz="1200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dirty="0" smtClean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dirty="0" smtClean="0">
              <a:latin typeface="Comic Sans MS" pitchFamily="66" charset="0"/>
            </a:endParaRPr>
          </a:p>
        </p:txBody>
      </p:sp>
      <p:pic>
        <p:nvPicPr>
          <p:cNvPr id="2052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ctrTitle"/>
          </p:nvPr>
        </p:nvSpPr>
        <p:spPr>
          <a:xfrm>
            <a:off x="929778" y="285751"/>
            <a:ext cx="7386638" cy="838994"/>
          </a:xfrm>
        </p:spPr>
        <p:txBody>
          <a:bodyPr/>
          <a:lstStyle/>
          <a:p>
            <a:pPr eaLnBrk="1" hangingPunct="1"/>
            <a:r>
              <a:rPr lang="tr-TR" sz="2000" dirty="0" smtClean="0">
                <a:latin typeface="Comic Sans MS" pitchFamily="66" charset="0"/>
              </a:rPr>
              <a:t>2018-2019 Eğitim-Öğretim Yılı</a:t>
            </a:r>
            <a:br>
              <a:rPr lang="tr-TR" sz="2000" dirty="0" smtClean="0">
                <a:latin typeface="Comic Sans MS" pitchFamily="66" charset="0"/>
              </a:rPr>
            </a:br>
            <a:r>
              <a:rPr lang="tr-TR" sz="2000" dirty="0" smtClean="0">
                <a:latin typeface="Comic Sans MS" pitchFamily="66" charset="0"/>
              </a:rPr>
              <a:t>Öğrenci Sayısı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1254786"/>
              </p:ext>
            </p:extLst>
          </p:nvPr>
        </p:nvGraphicFramePr>
        <p:xfrm>
          <a:off x="827584" y="1285871"/>
          <a:ext cx="7416824" cy="2097971"/>
        </p:xfrm>
        <a:graphic>
          <a:graphicData uri="http://schemas.openxmlformats.org/drawingml/2006/table">
            <a:tbl>
              <a:tblPr/>
              <a:tblGrid>
                <a:gridCol w="16926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870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18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352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5741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Kız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Erkek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8890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8890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263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8890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248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8890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8890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232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8890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201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8890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675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876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1551 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146" name="5 Dikdörtgen"/>
          <p:cNvSpPr>
            <a:spLocks noChangeArrowheads="1"/>
          </p:cNvSpPr>
          <p:nvPr/>
        </p:nvSpPr>
        <p:spPr bwMode="auto">
          <a:xfrm>
            <a:off x="1071563" y="3862789"/>
            <a:ext cx="73168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r-TR" sz="2000" dirty="0" smtClean="0">
                <a:latin typeface="Comic Sans MS" pitchFamily="66" charset="0"/>
              </a:rPr>
              <a:t>2019-2020 Eğitim-Öğretim Yılı</a:t>
            </a:r>
          </a:p>
          <a:p>
            <a:pPr algn="ctr"/>
            <a:r>
              <a:rPr lang="tr-TR" sz="2000" dirty="0" smtClean="0">
                <a:latin typeface="Comic Sans MS" pitchFamily="66" charset="0"/>
              </a:rPr>
              <a:t>Öğrenci Sayısı </a:t>
            </a:r>
            <a:r>
              <a:rPr lang="tr-TR" sz="1200" dirty="0" smtClean="0">
                <a:latin typeface="Comic Sans MS" pitchFamily="66" charset="0"/>
              </a:rPr>
              <a:t>(23.10.2019)</a:t>
            </a:r>
            <a:endParaRPr lang="tr-TR" dirty="0">
              <a:latin typeface="Comic Sans MS" pitchFamily="66" charset="0"/>
            </a:endParaRPr>
          </a:p>
        </p:txBody>
      </p:sp>
      <p:graphicFrame>
        <p:nvGraphicFramePr>
          <p:cNvPr id="8" name="7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8467574"/>
              </p:ext>
            </p:extLst>
          </p:nvPr>
        </p:nvGraphicFramePr>
        <p:xfrm>
          <a:off x="827584" y="4581125"/>
          <a:ext cx="7416824" cy="1944562"/>
        </p:xfrm>
        <a:graphic>
          <a:graphicData uri="http://schemas.openxmlformats.org/drawingml/2006/table">
            <a:tbl>
              <a:tblPr/>
              <a:tblGrid>
                <a:gridCol w="16926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870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18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352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9066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Kız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Erkek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149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186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335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254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283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228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229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723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882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1605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5004" y="446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057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"/>
          <p:cNvSpPr>
            <a:spLocks noGrp="1"/>
          </p:cNvSpPr>
          <p:nvPr>
            <p:ph type="ctrTitle"/>
          </p:nvPr>
        </p:nvSpPr>
        <p:spPr>
          <a:xfrm>
            <a:off x="785813" y="550962"/>
            <a:ext cx="7672387" cy="285750"/>
          </a:xfrm>
        </p:spPr>
        <p:txBody>
          <a:bodyPr/>
          <a:lstStyle/>
          <a:p>
            <a:pPr eaLnBrk="1" hangingPunct="1"/>
            <a:r>
              <a:rPr lang="tr-TR" sz="2400" b="1" dirty="0" smtClean="0">
                <a:latin typeface="Comic Sans MS" pitchFamily="66" charset="0"/>
              </a:rPr>
              <a:t>Yabancı </a:t>
            </a:r>
            <a:r>
              <a:rPr lang="tr-TR" sz="2400" b="1" smtClean="0">
                <a:latin typeface="Comic Sans MS" pitchFamily="66" charset="0"/>
              </a:rPr>
              <a:t>Uyruklu Öğrenci</a:t>
            </a:r>
            <a:endParaRPr lang="tr-TR" sz="2400" dirty="0" smtClean="0">
              <a:latin typeface="Comic Sans MS" pitchFamily="66" charset="0"/>
            </a:endParaRPr>
          </a:p>
        </p:txBody>
      </p:sp>
      <p:sp>
        <p:nvSpPr>
          <p:cNvPr id="525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tr-TR"/>
          </a:p>
        </p:txBody>
      </p:sp>
      <p:pic>
        <p:nvPicPr>
          <p:cNvPr id="6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2996" y="446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6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9813540"/>
              </p:ext>
            </p:extLst>
          </p:nvPr>
        </p:nvGraphicFramePr>
        <p:xfrm>
          <a:off x="467544" y="827762"/>
          <a:ext cx="7056784" cy="4657294"/>
        </p:xfrm>
        <a:graphic>
          <a:graphicData uri="http://schemas.openxmlformats.org/drawingml/2006/table">
            <a:tbl>
              <a:tblPr/>
              <a:tblGrid>
                <a:gridCol w="4373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829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35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 smtClean="0">
                          <a:solidFill>
                            <a:srgbClr val="00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2019-2020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6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/>
                          <a:ea typeface="Calibri"/>
                          <a:cs typeface="Times New Roman"/>
                        </a:rPr>
                        <a:t>Ülke </a:t>
                      </a:r>
                      <a:endParaRPr lang="tr-TR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/>
                          <a:ea typeface="Calibri"/>
                          <a:cs typeface="Times New Roman"/>
                        </a:rPr>
                        <a:t>Öğrenci </a:t>
                      </a:r>
                      <a:r>
                        <a:rPr lang="tr-TR" sz="1200" b="1" dirty="0">
                          <a:latin typeface="Comic Sans MS"/>
                          <a:ea typeface="Calibri"/>
                          <a:cs typeface="Times New Roman"/>
                        </a:rPr>
                        <a:t>Sayısı</a:t>
                      </a:r>
                      <a:endParaRPr lang="tr-TR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Afganistan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10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Almanya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Azerbaycan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18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err="1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Belize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Bulgaristan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Filistin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Fransa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Irak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4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İran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30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Kuzey Kıbrıs Türk Cumhuriyeti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11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Rusya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Suriye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19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83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Türkmenistan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Ukrayna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Ürdün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3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Yemen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Amerika Birleşik Devletleri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3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Toplam</a:t>
                      </a:r>
                      <a:endParaRPr lang="tr-TR" sz="1200" b="1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109</a:t>
                      </a:r>
                      <a:endParaRPr lang="tr-TR" sz="1200" b="1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2311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2675"/>
          </a:xfrm>
        </p:spPr>
        <p:txBody>
          <a:bodyPr/>
          <a:lstStyle/>
          <a:p>
            <a:pPr eaLnBrk="1" hangingPunct="1"/>
            <a:r>
              <a:rPr lang="tr-TR" sz="2400" b="1" dirty="0" smtClean="0">
                <a:latin typeface="Comic Sans MS" pitchFamily="66" charset="0"/>
              </a:rPr>
              <a:t>2018-2019 </a:t>
            </a:r>
            <a:br>
              <a:rPr lang="tr-TR" sz="2400" b="1" dirty="0" smtClean="0">
                <a:latin typeface="Comic Sans MS" pitchFamily="66" charset="0"/>
              </a:rPr>
            </a:br>
            <a:r>
              <a:rPr lang="tr-TR" sz="2400" b="1" dirty="0" smtClean="0">
                <a:latin typeface="Comic Sans MS" pitchFamily="66" charset="0"/>
              </a:rPr>
              <a:t>Öğrenci - Öğretim Elemanı Oranı</a:t>
            </a:r>
            <a:endParaRPr lang="tr-TR" sz="2400" dirty="0" smtClean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1059892"/>
              </p:ext>
            </p:extLst>
          </p:nvPr>
        </p:nvGraphicFramePr>
        <p:xfrm>
          <a:off x="642938" y="2132856"/>
          <a:ext cx="7786741" cy="2847481"/>
        </p:xfrm>
        <a:graphic>
          <a:graphicData uri="http://schemas.openxmlformats.org/drawingml/2006/table">
            <a:tbl>
              <a:tblPr/>
              <a:tblGrid>
                <a:gridCol w="9767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374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723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32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Sayısı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(A)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 Sayısı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(B)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Elemanı Başına düşen 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  (A/B)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1.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6,34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2.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263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46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5,71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3.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248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115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2,15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4.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3,69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5.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232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87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2,66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6.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201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1,62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Toplam(*)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1551 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499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3,10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218" name="Rectangle 1"/>
          <p:cNvSpPr>
            <a:spLocks noChangeArrowheads="1"/>
          </p:cNvSpPr>
          <p:nvPr/>
        </p:nvSpPr>
        <p:spPr bwMode="auto">
          <a:xfrm>
            <a:off x="642938" y="5509096"/>
            <a:ext cx="7858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tr-TR" sz="1600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(*)  </a:t>
            </a:r>
            <a:r>
              <a:rPr lang="tr-TR" sz="1600">
                <a:latin typeface="Comic Sans MS" pitchFamily="66" charset="0"/>
                <a:ea typeface="Calibri" pitchFamily="34" charset="0"/>
                <a:cs typeface="Times New Roman" pitchFamily="18" charset="0"/>
              </a:rPr>
              <a:t>Toplam </a:t>
            </a:r>
            <a:r>
              <a:rPr lang="tr-TR" sz="160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öğrenci </a:t>
            </a:r>
            <a:r>
              <a:rPr lang="tr-TR" sz="1600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sayısı ve ders </a:t>
            </a:r>
            <a:r>
              <a:rPr lang="tr-TR" sz="1600">
                <a:latin typeface="Comic Sans MS" pitchFamily="66" charset="0"/>
                <a:ea typeface="Calibri" pitchFamily="34" charset="0"/>
                <a:cs typeface="Times New Roman" pitchFamily="18" charset="0"/>
              </a:rPr>
              <a:t>veren </a:t>
            </a:r>
            <a:r>
              <a:rPr lang="tr-TR" sz="160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öğretim </a:t>
            </a:r>
            <a:r>
              <a:rPr lang="tr-TR" sz="1600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elemanı </a:t>
            </a:r>
            <a:r>
              <a:rPr lang="tr-TR" sz="1600">
                <a:latin typeface="Comic Sans MS" pitchFamily="66" charset="0"/>
                <a:ea typeface="Calibri" pitchFamily="34" charset="0"/>
                <a:cs typeface="Times New Roman" pitchFamily="18" charset="0"/>
              </a:rPr>
              <a:t>sayısı </a:t>
            </a:r>
            <a:r>
              <a:rPr lang="tr-TR" sz="160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verilmiştir</a:t>
            </a:r>
            <a:r>
              <a:rPr lang="tr-TR" sz="1600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. </a:t>
            </a:r>
            <a:endParaRPr lang="tr-TR" sz="1600" dirty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2996" y="446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83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>
          <a:xfrm>
            <a:off x="285750" y="476672"/>
            <a:ext cx="8401050" cy="936105"/>
          </a:xfrm>
        </p:spPr>
        <p:txBody>
          <a:bodyPr/>
          <a:lstStyle/>
          <a:p>
            <a:pPr eaLnBrk="1" hangingPunct="1"/>
            <a:r>
              <a:rPr lang="tr-TR" sz="2200" b="1" dirty="0">
                <a:latin typeface="Comic Sans MS" pitchFamily="66" charset="0"/>
              </a:rPr>
              <a:t/>
            </a:r>
            <a:br>
              <a:rPr lang="tr-TR" sz="2200" b="1" dirty="0">
                <a:latin typeface="Comic Sans MS" pitchFamily="66" charset="0"/>
              </a:rPr>
            </a:br>
            <a:r>
              <a:rPr lang="tr-TR" sz="2200" b="1" dirty="0" smtClean="0">
                <a:latin typeface="Comic Sans MS" pitchFamily="66" charset="0"/>
              </a:rPr>
              <a:t>2018-2019 Eğitim-Öğretim Yılı</a:t>
            </a:r>
            <a:br>
              <a:rPr lang="tr-TR" sz="2200" b="1" dirty="0" smtClean="0">
                <a:latin typeface="Comic Sans MS" pitchFamily="66" charset="0"/>
              </a:rPr>
            </a:br>
            <a:r>
              <a:rPr lang="tr-TR" sz="2200" b="1" dirty="0" smtClean="0">
                <a:latin typeface="Comic Sans MS" pitchFamily="66" charset="0"/>
              </a:rPr>
              <a:t> Öğretim Elemanı Ders Yükü </a:t>
            </a:r>
            <a:r>
              <a:rPr lang="tr-TR" sz="2400" b="1" dirty="0" smtClean="0">
                <a:latin typeface="Comic Sans MS" pitchFamily="66" charset="0"/>
              </a:rPr>
              <a:t/>
            </a:r>
            <a:br>
              <a:rPr lang="tr-TR" sz="2400" b="1" dirty="0" smtClean="0">
                <a:latin typeface="Comic Sans MS" pitchFamily="66" charset="0"/>
              </a:rPr>
            </a:br>
            <a:endParaRPr lang="tr-TR" sz="2400" dirty="0" smtClean="0">
              <a:latin typeface="Comic Sans MS" pitchFamily="66" charset="0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/>
          </p:nvPr>
        </p:nvGraphicFramePr>
        <p:xfrm>
          <a:off x="285750" y="1844824"/>
          <a:ext cx="8606729" cy="3168352"/>
        </p:xfrm>
        <a:graphic>
          <a:graphicData uri="http://schemas.openxmlformats.org/drawingml/2006/table">
            <a:tbl>
              <a:tblPr/>
              <a:tblGrid>
                <a:gridCol w="9575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20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54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316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436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Yıllık Ders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Saati/İş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Günü/Ay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(A)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 Sayısı 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(B)    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Ders Saati/İş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Günü/Ay 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(A/B)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1.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695 Saat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52 (*)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13,36 </a:t>
                      </a: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2.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794 Saat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46 </a:t>
                      </a:r>
                      <a:r>
                        <a:rPr lang="tr-TR" sz="1400" dirty="0"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(**)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17,26 </a:t>
                      </a: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3.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713 Saat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115 </a:t>
                      </a:r>
                      <a:r>
                        <a:rPr lang="tr-TR" sz="1400" dirty="0"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(***)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6,20 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4.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 İş Günü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2,6 (İş Günü)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5.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 İş Günü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87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2,24 (İş Günü)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6.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 Ay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124 (****)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0,1 (Ay)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189" name="Rectangle 1"/>
          <p:cNvSpPr>
            <a:spLocks noChangeArrowheads="1"/>
          </p:cNvSpPr>
          <p:nvPr/>
        </p:nvSpPr>
        <p:spPr bwMode="auto">
          <a:xfrm>
            <a:off x="285750" y="5143512"/>
            <a:ext cx="8534722" cy="1139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</a:pP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(*) Kadrosu Rektörlükten 2 okutman, </a:t>
            </a:r>
            <a:r>
              <a:rPr lang="tr-TR" sz="1200" smtClean="0">
                <a:latin typeface="Comic Sans MS" pitchFamily="66" charset="0"/>
                <a:cs typeface="Times New Roman" pitchFamily="18" charset="0"/>
              </a:rPr>
              <a:t>Yabancı Diller </a:t>
            </a: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Yüksekokulundan 1 okutman</a:t>
            </a:r>
            <a:r>
              <a:rPr lang="tr-TR" sz="1200" smtClean="0">
                <a:latin typeface="Comic Sans MS" pitchFamily="66" charset="0"/>
                <a:cs typeface="Times New Roman" pitchFamily="18" charset="0"/>
              </a:rPr>
              <a:t>, Fen-Edebiyat Fakültesinden 1 öğretim üyesi görevlidir</a:t>
            </a: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(**)  Kadrosu </a:t>
            </a:r>
            <a:r>
              <a:rPr lang="tr-TR" sz="1200" smtClean="0">
                <a:latin typeface="Comic Sans MS" pitchFamily="66" charset="0"/>
                <a:cs typeface="Times New Roman" pitchFamily="18" charset="0"/>
              </a:rPr>
              <a:t>Yabancı Diller </a:t>
            </a: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Yüksekokulundan 1 </a:t>
            </a:r>
            <a:r>
              <a:rPr lang="tr-TR" sz="1200" smtClean="0">
                <a:latin typeface="Comic Sans MS" pitchFamily="66" charset="0"/>
                <a:cs typeface="Times New Roman" pitchFamily="18" charset="0"/>
              </a:rPr>
              <a:t>okutman görevlidir</a:t>
            </a: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(***)Kadrosu </a:t>
            </a:r>
            <a:r>
              <a:rPr lang="tr-TR" sz="1200" smtClean="0">
                <a:latin typeface="Comic Sans MS" pitchFamily="66" charset="0"/>
                <a:cs typeface="Times New Roman" pitchFamily="18" charset="0"/>
              </a:rPr>
              <a:t>Yabancı Diller </a:t>
            </a: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Yüksekokulundan 1 okutman</a:t>
            </a:r>
            <a:r>
              <a:rPr lang="tr-TR" sz="1200" smtClean="0">
                <a:latin typeface="Comic Sans MS" pitchFamily="66" charset="0"/>
                <a:cs typeface="Times New Roman" pitchFamily="18" charset="0"/>
              </a:rPr>
              <a:t>, Fen-Edebiyat Fakültesinden 1 öğretim üyesi görevlidir</a:t>
            </a: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(****)Altıncı sınıflarda normal stajlarda 65</a:t>
            </a:r>
            <a:r>
              <a:rPr lang="tr-TR" sz="1200" smtClean="0">
                <a:latin typeface="Comic Sans MS" pitchFamily="66" charset="0"/>
                <a:cs typeface="Times New Roman" pitchFamily="18" charset="0"/>
              </a:rPr>
              <a:t>, elektif (seçmeli) stajlarda ise 59 öğretim üyesi </a:t>
            </a:r>
            <a:r>
              <a:rPr lang="tr-TR" sz="1200" dirty="0" smtClean="0">
                <a:latin typeface="Comic Sans MS" pitchFamily="66" charset="0"/>
                <a:cs typeface="Times New Roman" pitchFamily="18" charset="0"/>
              </a:rPr>
              <a:t>görev almıştır.</a:t>
            </a:r>
          </a:p>
        </p:txBody>
      </p:sp>
      <p:pic>
        <p:nvPicPr>
          <p:cNvPr id="6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5004" y="446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795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İçerik Yer Tutucusu"/>
          <p:cNvSpPr>
            <a:spLocks noGrp="1"/>
          </p:cNvSpPr>
          <p:nvPr>
            <p:ph idx="1"/>
          </p:nvPr>
        </p:nvSpPr>
        <p:spPr>
          <a:xfrm>
            <a:off x="457200" y="836711"/>
            <a:ext cx="8229600" cy="64807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tr-TR" sz="2400" b="1" smtClean="0">
                <a:latin typeface="Comic Sans MS" pitchFamily="66" charset="0"/>
              </a:rPr>
              <a:t>Uluslararası İşbirliği </a:t>
            </a:r>
            <a:r>
              <a:rPr lang="tr-TR" sz="2400" b="1" dirty="0" smtClean="0">
                <a:latin typeface="Comic Sans MS" pitchFamily="66" charset="0"/>
              </a:rPr>
              <a:t>Anlaşmaları</a:t>
            </a:r>
            <a:endParaRPr lang="tr-TR" sz="2800" dirty="0" smtClean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/>
          </p:nvPr>
        </p:nvGraphicFramePr>
        <p:xfrm>
          <a:off x="755577" y="1643063"/>
          <a:ext cx="7632848" cy="4768533"/>
        </p:xfrm>
        <a:graphic>
          <a:graphicData uri="http://schemas.openxmlformats.org/drawingml/2006/table">
            <a:tbl>
              <a:tblPr/>
              <a:tblGrid>
                <a:gridCol w="5463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9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0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/>
                          <a:ea typeface="Calibri"/>
                          <a:cs typeface="Times New Roman"/>
                        </a:rPr>
                        <a:t>Üniversite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Comic Sans MS"/>
                          <a:ea typeface="Calibri"/>
                          <a:cs typeface="Times New Roman"/>
                        </a:rPr>
                        <a:t>Ülke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637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Foggia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Genova</a:t>
                      </a:r>
                      <a:endParaRPr lang="tr-TR" sz="1400" dirty="0" smtClean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Seconda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Napoli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tr-TR" sz="1400" dirty="0" smtClean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Pisa</a:t>
                      </a:r>
                      <a:endParaRPr lang="tr-TR" sz="1400" dirty="0" smtClean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Sapienza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Roma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İtalya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0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Tyumen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State</a:t>
                      </a: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Medical 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Academy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Rusya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0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Trakia University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Bulgaristan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0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Avicenna Tajik </a:t>
                      </a:r>
                      <a:r>
                        <a:rPr lang="tr-TR" sz="140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State</a:t>
                      </a: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Medical University 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Tacikistan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36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University 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"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Dunarea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de </a:t>
                      </a:r>
                      <a:r>
                        <a:rPr lang="tr-TR" sz="1400" dirty="0" err="1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Jos</a:t>
                      </a:r>
                      <a:r>
                        <a:rPr lang="tr-TR" sz="1400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" </a:t>
                      </a:r>
                      <a:r>
                        <a:rPr lang="tr-TR" sz="140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of Galati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Romanya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5004" y="446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1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5297487"/>
          </a:xfrm>
        </p:spPr>
        <p:txBody>
          <a:bodyPr/>
          <a:lstStyle/>
          <a:p>
            <a:r>
              <a:rPr lang="tr-TR" sz="3200" dirty="0" smtClean="0">
                <a:latin typeface="Comic Sans MS" pitchFamily="66" charset="0"/>
              </a:rPr>
              <a:t>ERASMUS </a:t>
            </a:r>
            <a:br>
              <a:rPr lang="tr-TR" sz="3200" dirty="0" smtClean="0">
                <a:latin typeface="Comic Sans MS" pitchFamily="66" charset="0"/>
              </a:rPr>
            </a:br>
            <a:r>
              <a:rPr lang="tr-TR" sz="2800" dirty="0" smtClean="0">
                <a:latin typeface="Comic Sans MS" pitchFamily="66" charset="0"/>
              </a:rPr>
              <a:t>(Yurtdışı Öğrenci Değişim Programı)</a:t>
            </a:r>
            <a:endParaRPr lang="tr-TR" sz="2800" dirty="0" smtClean="0"/>
          </a:p>
        </p:txBody>
      </p:sp>
      <p:pic>
        <p:nvPicPr>
          <p:cNvPr id="3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>
          <a:xfrm>
            <a:off x="457200" y="2137991"/>
            <a:ext cx="8401050" cy="642937"/>
          </a:xfrm>
        </p:spPr>
        <p:txBody>
          <a:bodyPr/>
          <a:lstStyle/>
          <a:p>
            <a:pPr algn="l"/>
            <a:r>
              <a:rPr lang="tr-TR" sz="2000" b="1" dirty="0" smtClean="0">
                <a:latin typeface="Comic Sans MS" pitchFamily="66" charset="0"/>
              </a:rPr>
              <a:t>2018-2019 Eğitim-Öğretim Yılı </a:t>
            </a:r>
            <a:r>
              <a:rPr lang="tr-TR" sz="2000" b="1" dirty="0" err="1" smtClean="0">
                <a:latin typeface="Comic Sans MS" pitchFamily="66" charset="0"/>
              </a:rPr>
              <a:t>Erasmus</a:t>
            </a:r>
            <a:r>
              <a:rPr lang="tr-TR" sz="2000" b="1" dirty="0" smtClean="0">
                <a:latin typeface="Comic Sans MS" pitchFamily="66" charset="0"/>
              </a:rPr>
              <a:t> Giden Öğrenci:12 </a:t>
            </a:r>
            <a:r>
              <a:rPr lang="tr-TR" sz="2000" b="1" dirty="0">
                <a:latin typeface="Comic Sans MS" pitchFamily="66" charset="0"/>
              </a:rPr>
              <a:t>	</a:t>
            </a:r>
            <a:r>
              <a:rPr lang="tr-TR" sz="2000" i="1" dirty="0" smtClean="0">
                <a:latin typeface="Comic Sans MS" pitchFamily="66" charset="0"/>
              </a:rPr>
              <a:t>(İtalya)</a:t>
            </a:r>
          </a:p>
        </p:txBody>
      </p:sp>
      <p:sp>
        <p:nvSpPr>
          <p:cNvPr id="10280" name="Rectangle 1"/>
          <p:cNvSpPr>
            <a:spLocks noChangeArrowheads="1"/>
          </p:cNvSpPr>
          <p:nvPr/>
        </p:nvSpPr>
        <p:spPr bwMode="auto">
          <a:xfrm rot="10800000" flipV="1">
            <a:off x="428625" y="3708170"/>
            <a:ext cx="84296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2018-2019 Eğitim-Öğretim 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Yılı </a:t>
            </a:r>
            <a:r>
              <a:rPr lang="tr-TR" sz="2000" b="1" dirty="0" err="1">
                <a:latin typeface="Comic Sans MS" pitchFamily="66" charset="0"/>
                <a:cs typeface="Times New Roman" pitchFamily="18" charset="0"/>
              </a:rPr>
              <a:t>Erasmus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 Gelen </a:t>
            </a:r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Öğrenci: 1</a:t>
            </a: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	</a:t>
            </a:r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(İtalya,)</a:t>
            </a:r>
            <a:endParaRPr lang="tr-TR" sz="2000" i="1" dirty="0">
              <a:latin typeface="Comic Sans MS" pitchFamily="66" charset="0"/>
            </a:endParaRPr>
          </a:p>
        </p:txBody>
      </p:sp>
      <p:pic>
        <p:nvPicPr>
          <p:cNvPr id="7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2996" y="446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690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00"/>
          </a:xfrm>
        </p:spPr>
        <p:txBody>
          <a:bodyPr/>
          <a:lstStyle/>
          <a:p>
            <a:r>
              <a:rPr lang="tr-TR" sz="3200" dirty="0" smtClean="0">
                <a:latin typeface="Comic Sans MS" pitchFamily="66" charset="0"/>
              </a:rPr>
              <a:t>FARABİ</a:t>
            </a:r>
            <a:br>
              <a:rPr lang="tr-TR" sz="3200" dirty="0" smtClean="0">
                <a:latin typeface="Comic Sans MS" pitchFamily="66" charset="0"/>
              </a:rPr>
            </a:br>
            <a:r>
              <a:rPr lang="tr-TR" sz="3200" dirty="0" smtClean="0">
                <a:latin typeface="Comic Sans MS" pitchFamily="66" charset="0"/>
              </a:rPr>
              <a:t> </a:t>
            </a:r>
            <a:br>
              <a:rPr lang="tr-TR" sz="3200" dirty="0" smtClean="0">
                <a:latin typeface="Comic Sans MS" pitchFamily="66" charset="0"/>
              </a:rPr>
            </a:br>
            <a:r>
              <a:rPr lang="tr-TR" sz="2800" dirty="0" smtClean="0">
                <a:latin typeface="Comic Sans MS" pitchFamily="66" charset="0"/>
              </a:rPr>
              <a:t>(Yurtiçi Öğrenci Değişim Programı)</a:t>
            </a:r>
            <a:endParaRPr lang="tr-TR" sz="2800" dirty="0" smtClean="0"/>
          </a:p>
        </p:txBody>
      </p:sp>
      <p:pic>
        <p:nvPicPr>
          <p:cNvPr id="3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6972" y="188640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" name="Rectangle 1"/>
          <p:cNvSpPr>
            <a:spLocks noChangeArrowheads="1"/>
          </p:cNvSpPr>
          <p:nvPr/>
        </p:nvSpPr>
        <p:spPr bwMode="auto">
          <a:xfrm>
            <a:off x="500034" y="1556792"/>
            <a:ext cx="82867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2018-2019 Eğitim-Öğretim 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Yılı </a:t>
            </a:r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Farabi Giden Öğrenci: 1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	</a:t>
            </a:r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İstanbul </a:t>
            </a:r>
            <a:r>
              <a:rPr lang="tr-TR" sz="2000" i="1" dirty="0" err="1" smtClean="0">
                <a:latin typeface="Comic Sans MS" pitchFamily="66" charset="0"/>
                <a:cs typeface="Times New Roman" pitchFamily="18" charset="0"/>
              </a:rPr>
              <a:t>ÜniversitesiTıp</a:t>
            </a:r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 Fak</a:t>
            </a:r>
          </a:p>
          <a:p>
            <a:pPr eaLnBrk="0" hangingPunct="0"/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</a:endParaRPr>
          </a:p>
        </p:txBody>
      </p:sp>
      <p:pic>
        <p:nvPicPr>
          <p:cNvPr id="7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5004" y="446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3722" y="4102040"/>
            <a:ext cx="828675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2018-2019 Eğitim-Öğretim 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Yılı </a:t>
            </a:r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Farabi Gelen Öğrenci: 3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	</a:t>
            </a:r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Dicle </a:t>
            </a:r>
            <a:r>
              <a:rPr lang="tr-TR" sz="2000" i="1" dirty="0" err="1" smtClean="0">
                <a:latin typeface="Comic Sans MS" pitchFamily="66" charset="0"/>
                <a:cs typeface="Times New Roman" pitchFamily="18" charset="0"/>
              </a:rPr>
              <a:t>ÜniversitesiTıp</a:t>
            </a:r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 Fak</a:t>
            </a:r>
          </a:p>
          <a:p>
            <a:pPr eaLnBrk="0" hangingPunct="0"/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	Adıyaman </a:t>
            </a:r>
            <a:r>
              <a:rPr lang="tr-TR" sz="2000" i="1" dirty="0" err="1" smtClean="0">
                <a:latin typeface="Comic Sans MS" pitchFamily="66" charset="0"/>
                <a:cs typeface="Times New Roman" pitchFamily="18" charset="0"/>
              </a:rPr>
              <a:t>ÜniversitesiTıp</a:t>
            </a:r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 Fak</a:t>
            </a:r>
          </a:p>
          <a:p>
            <a:pPr eaLnBrk="0" hangingPunct="0"/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	Gaziantep </a:t>
            </a:r>
            <a:r>
              <a:rPr lang="tr-TR" sz="2000" i="1" dirty="0" err="1" smtClean="0">
                <a:latin typeface="Comic Sans MS" pitchFamily="66" charset="0"/>
                <a:cs typeface="Times New Roman" pitchFamily="18" charset="0"/>
              </a:rPr>
              <a:t>ÜniversitesiTıp</a:t>
            </a:r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 Fak. </a:t>
            </a:r>
            <a:endParaRPr lang="tr-TR" sz="2000" i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55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>
          <a:xfrm>
            <a:off x="642938" y="1052736"/>
            <a:ext cx="7889502" cy="648072"/>
          </a:xfrm>
        </p:spPr>
        <p:txBody>
          <a:bodyPr/>
          <a:lstStyle/>
          <a:p>
            <a:pPr algn="l"/>
            <a:r>
              <a:rPr lang="tr-TR" sz="1600" b="1" dirty="0" smtClean="0">
                <a:latin typeface="Comic Sans MS" pitchFamily="66" charset="0"/>
              </a:rPr>
              <a:t>2018-2019 EÖY Başarı Puanına Göre Yatay Geçiş Hakkı Kazanan Öğrenciler</a:t>
            </a:r>
            <a:endParaRPr lang="tr-TR" dirty="0" smtClean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87044880"/>
              </p:ext>
            </p:extLst>
          </p:nvPr>
        </p:nvGraphicFramePr>
        <p:xfrm>
          <a:off x="899593" y="1857075"/>
          <a:ext cx="7344815" cy="1507236"/>
        </p:xfrm>
        <a:graphic>
          <a:graphicData uri="http://schemas.openxmlformats.org/drawingml/2006/table">
            <a:tbl>
              <a:tblPr/>
              <a:tblGrid>
                <a:gridCol w="14545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902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34" name="Rectangle 1"/>
          <p:cNvSpPr>
            <a:spLocks noChangeArrowheads="1"/>
          </p:cNvSpPr>
          <p:nvPr/>
        </p:nvSpPr>
        <p:spPr bwMode="auto">
          <a:xfrm>
            <a:off x="500063" y="3789040"/>
            <a:ext cx="788836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tr-TR" sz="1500" b="1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ÖSYM </a:t>
            </a:r>
            <a:r>
              <a:rPr lang="tr-TR" sz="15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Merkezi Yerleştirme </a:t>
            </a:r>
            <a:r>
              <a:rPr lang="tr-TR" sz="1500" b="1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Puanına Göre Ek-Madde 1 Uyarınca </a:t>
            </a:r>
            <a:r>
              <a:rPr lang="tr-TR" sz="15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2018-2019 EÖY </a:t>
            </a:r>
          </a:p>
          <a:p>
            <a:pPr algn="ctr" eaLnBrk="0" hangingPunct="0"/>
            <a:r>
              <a:rPr lang="tr-TR" sz="15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Yatay Geçiş </a:t>
            </a:r>
            <a:r>
              <a:rPr lang="tr-TR" sz="1500" b="1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Hakkı Kazanan </a:t>
            </a:r>
            <a:r>
              <a:rPr lang="tr-TR" sz="1500" b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Öğrenciler</a:t>
            </a:r>
            <a:endParaRPr lang="tr-TR" sz="1500" dirty="0">
              <a:latin typeface="Comic Sans MS" pitchFamily="66" charset="0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8740202"/>
              </p:ext>
            </p:extLst>
          </p:nvPr>
        </p:nvGraphicFramePr>
        <p:xfrm>
          <a:off x="899593" y="4512542"/>
          <a:ext cx="7344816" cy="1507236"/>
        </p:xfrm>
        <a:graphic>
          <a:graphicData uri="http://schemas.openxmlformats.org/drawingml/2006/table">
            <a:tbl>
              <a:tblPr/>
              <a:tblGrid>
                <a:gridCol w="14689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758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80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9" y="44624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>
          <a:xfrm>
            <a:off x="457200" y="1500188"/>
            <a:ext cx="8229600" cy="3000375"/>
          </a:xfrm>
        </p:spPr>
        <p:txBody>
          <a:bodyPr/>
          <a:lstStyle/>
          <a:p>
            <a:pPr eaLnBrk="1" hangingPunct="1"/>
            <a:r>
              <a:rPr lang="tr-TR" sz="3200" dirty="0" smtClean="0">
                <a:latin typeface="Comic Sans MS" pitchFamily="66" charset="0"/>
              </a:rPr>
              <a:t>2018-2019 Eğitim-Öğretim Yılı </a:t>
            </a:r>
            <a:br>
              <a:rPr lang="tr-TR" sz="3200" dirty="0" smtClean="0">
                <a:latin typeface="Comic Sans MS" pitchFamily="66" charset="0"/>
              </a:rPr>
            </a:br>
            <a:r>
              <a:rPr lang="tr-TR" sz="3200" dirty="0" smtClean="0">
                <a:latin typeface="Comic Sans MS" pitchFamily="66" charset="0"/>
              </a:rPr>
              <a:t>Başarı Oranları </a:t>
            </a:r>
          </a:p>
        </p:txBody>
      </p:sp>
      <p:pic>
        <p:nvPicPr>
          <p:cNvPr id="3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87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3 Dikdörtgen"/>
          <p:cNvSpPr>
            <a:spLocks noChangeArrowheads="1"/>
          </p:cNvSpPr>
          <p:nvPr/>
        </p:nvSpPr>
        <p:spPr bwMode="auto">
          <a:xfrm>
            <a:off x="928662" y="285728"/>
            <a:ext cx="792956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latin typeface="Comic Sans MS" pitchFamily="66" charset="0"/>
              </a:rPr>
              <a:t>DÖNEM I</a:t>
            </a:r>
          </a:p>
          <a:p>
            <a:pPr algn="ctr"/>
            <a:r>
              <a:rPr lang="tr-TR" dirty="0" smtClean="0">
                <a:latin typeface="Comic Sans MS" pitchFamily="66" charset="0"/>
              </a:rPr>
              <a:t>2018-2019</a:t>
            </a:r>
          </a:p>
          <a:p>
            <a:pPr algn="ctr"/>
            <a:r>
              <a:rPr lang="tr-TR" dirty="0" smtClean="0">
                <a:latin typeface="Comic Sans MS" pitchFamily="66" charset="0"/>
              </a:rPr>
              <a:t>Ders </a:t>
            </a:r>
            <a:r>
              <a:rPr lang="tr-TR" dirty="0">
                <a:latin typeface="Comic Sans MS" pitchFamily="66" charset="0"/>
              </a:rPr>
              <a:t>alan öğrenci sayısı </a:t>
            </a:r>
            <a:r>
              <a:rPr lang="tr-TR" dirty="0" smtClean="0">
                <a:latin typeface="Comic Sans MS" pitchFamily="66" charset="0"/>
              </a:rPr>
              <a:t>300 </a:t>
            </a:r>
          </a:p>
          <a:p>
            <a:pPr algn="ctr"/>
            <a:r>
              <a:rPr lang="tr-TR" dirty="0" smtClean="0">
                <a:latin typeface="Comic Sans MS" pitchFamily="66" charset="0"/>
              </a:rPr>
              <a:t>Üst </a:t>
            </a:r>
            <a:r>
              <a:rPr lang="tr-TR" dirty="0">
                <a:latin typeface="Comic Sans MS" pitchFamily="66" charset="0"/>
              </a:rPr>
              <a:t>sınıfa geçmeye hak kazanan öğrenci sayısı </a:t>
            </a:r>
            <a:r>
              <a:rPr lang="tr-TR" dirty="0" smtClean="0">
                <a:latin typeface="Comic Sans MS" pitchFamily="66" charset="0"/>
              </a:rPr>
              <a:t>244</a:t>
            </a:r>
            <a:endParaRPr lang="tr-TR" dirty="0">
              <a:latin typeface="Comic Sans MS" pitchFamily="66" charset="0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8160920"/>
              </p:ext>
            </p:extLst>
          </p:nvPr>
        </p:nvGraphicFramePr>
        <p:xfrm>
          <a:off x="1285852" y="1571612"/>
          <a:ext cx="6572296" cy="4589398"/>
        </p:xfrm>
        <a:graphic>
          <a:graphicData uri="http://schemas.openxmlformats.org/drawingml/2006/table">
            <a:tbl>
              <a:tblPr/>
              <a:tblGrid>
                <a:gridCol w="13237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615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77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81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10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9832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I. Dönem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Kodu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458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DKB101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244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81,33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458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YDI100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Yabancı Dil (İngilizce)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72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34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47,22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916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AİL100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Atatürk İlkeleri ve İnkılap Tarihi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305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78,36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748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TD100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Türk Dili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324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318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98,14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48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STP103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Aşkın Metafiziği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32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88,88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48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STP101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Tıbbi Terminoloji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83,33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48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STP109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Tenis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78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STP111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Su Sporları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69,2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48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STP113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Plaj Voleybolu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48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STP115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Drama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86,66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748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STP117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Bocce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14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71,42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1085">
                <a:tc>
                  <a:txBody>
                    <a:bodyPr/>
                    <a:lstStyle/>
                    <a:p>
                      <a:endParaRPr lang="tr-TR" sz="1800" dirty="0"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 (*)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300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244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81,33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2996" y="116632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1588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58175" cy="1368152"/>
          </a:xfrm>
        </p:spPr>
        <p:txBody>
          <a:bodyPr/>
          <a:lstStyle/>
          <a:p>
            <a:r>
              <a:rPr lang="tr-TR" sz="2400" b="1" dirty="0">
                <a:latin typeface="Comic Sans MS" pitchFamily="66" charset="0"/>
              </a:rPr>
              <a:t>DÖNEM </a:t>
            </a:r>
            <a:r>
              <a:rPr lang="tr-TR" sz="2400" b="1" dirty="0" smtClean="0">
                <a:latin typeface="Comic Sans MS" pitchFamily="66" charset="0"/>
              </a:rPr>
              <a:t>II</a:t>
            </a: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1800" dirty="0" smtClean="0">
                <a:latin typeface="Comic Sans MS" pitchFamily="66" charset="0"/>
              </a:rPr>
              <a:t>2018-2019</a:t>
            </a:r>
            <a:r>
              <a:rPr lang="tr-TR" sz="1800" dirty="0">
                <a:latin typeface="Comic Sans MS" pitchFamily="66" charset="0"/>
              </a:rPr>
              <a:t/>
            </a:r>
            <a:br>
              <a:rPr lang="tr-TR" sz="1800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Ders alan öğrenci sayısı </a:t>
            </a:r>
            <a:r>
              <a:rPr lang="tr-TR" sz="1800" dirty="0" smtClean="0">
                <a:latin typeface="Comic Sans MS" pitchFamily="66" charset="0"/>
              </a:rPr>
              <a:t>276</a:t>
            </a:r>
            <a:r>
              <a:rPr lang="tr-TR" sz="1800" dirty="0">
                <a:latin typeface="Comic Sans MS" pitchFamily="66" charset="0"/>
              </a:rPr>
              <a:t/>
            </a:r>
            <a:br>
              <a:rPr lang="tr-TR" sz="1800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Üst sınıfa geçmeye hak kazanan öğrenci sayısı </a:t>
            </a:r>
            <a:r>
              <a:rPr lang="tr-TR" sz="1800" dirty="0" smtClean="0">
                <a:latin typeface="Comic Sans MS" pitchFamily="66" charset="0"/>
              </a:rPr>
              <a:t>226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3930406"/>
              </p:ext>
            </p:extLst>
          </p:nvPr>
        </p:nvGraphicFramePr>
        <p:xfrm>
          <a:off x="642938" y="2363714"/>
          <a:ext cx="7817494" cy="3441550"/>
        </p:xfrm>
        <a:graphic>
          <a:graphicData uri="http://schemas.openxmlformats.org/drawingml/2006/table">
            <a:tbl>
              <a:tblPr/>
              <a:tblGrid>
                <a:gridCol w="14147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137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51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44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894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254841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II. Dönem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Kodu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 %)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712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DKB201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81,88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MYD230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Yabancı Dilde Okuma ve Konuşma (İngilizce)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79,06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STP201</a:t>
                      </a:r>
                      <a:endParaRPr lang="tr-TR" sz="1400" b="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Sanat ve </a:t>
                      </a:r>
                      <a:r>
                        <a:rPr lang="tr-TR" sz="1400" dirty="0" err="1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Biyoetik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STP205</a:t>
                      </a:r>
                      <a:endParaRPr lang="tr-TR" sz="1400" b="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Sosyolojiye Giriş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62,5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SEÇ203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Tıbbi Fotoğrafçılık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7631">
                <a:tc>
                  <a:txBody>
                    <a:bodyPr/>
                    <a:lstStyle/>
                    <a:p>
                      <a:endParaRPr lang="tr-TR" sz="1400"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 (*)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81,88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7927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484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İçerik Yer Tutucusu"/>
          <p:cNvSpPr>
            <a:spLocks noGrp="1"/>
          </p:cNvSpPr>
          <p:nvPr>
            <p:ph idx="1"/>
          </p:nvPr>
        </p:nvSpPr>
        <p:spPr>
          <a:xfrm>
            <a:off x="457200" y="642919"/>
            <a:ext cx="8229600" cy="1500197"/>
          </a:xfrm>
        </p:spPr>
        <p:txBody>
          <a:bodyPr/>
          <a:lstStyle/>
          <a:p>
            <a:pPr marL="0" indent="0" algn="ctr">
              <a:buNone/>
            </a:pPr>
            <a:r>
              <a:rPr lang="tr-TR" sz="2400" b="1" dirty="0">
                <a:latin typeface="Comic Sans MS" pitchFamily="66" charset="0"/>
              </a:rPr>
              <a:t>DÖNEM </a:t>
            </a:r>
            <a:r>
              <a:rPr lang="tr-TR" sz="2400" b="1" dirty="0" smtClean="0">
                <a:latin typeface="Comic Sans MS" pitchFamily="66" charset="0"/>
              </a:rPr>
              <a:t>III</a:t>
            </a:r>
            <a:endParaRPr lang="tr-TR" sz="2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tr-TR" sz="1800" dirty="0" smtClean="0">
                <a:latin typeface="Comic Sans MS" pitchFamily="66" charset="0"/>
              </a:rPr>
              <a:t>2018-2019</a:t>
            </a:r>
            <a:endParaRPr lang="tr-TR" sz="18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Ders alan öğrenci sayısı </a:t>
            </a:r>
            <a:r>
              <a:rPr lang="tr-TR" sz="1800" dirty="0" smtClean="0">
                <a:latin typeface="Comic Sans MS" pitchFamily="66" charset="0"/>
              </a:rPr>
              <a:t>233</a:t>
            </a:r>
          </a:p>
          <a:p>
            <a:pPr marL="0" indent="0" algn="ctr">
              <a:buNone/>
            </a:pPr>
            <a:r>
              <a:rPr lang="tr-TR" sz="1800" dirty="0" smtClean="0">
                <a:latin typeface="Comic Sans MS" pitchFamily="66" charset="0"/>
              </a:rPr>
              <a:t>Üst </a:t>
            </a:r>
            <a:r>
              <a:rPr lang="tr-TR" sz="1800" dirty="0">
                <a:latin typeface="Comic Sans MS" pitchFamily="66" charset="0"/>
              </a:rPr>
              <a:t>sınıfa geçmeye hak kazanan öğrenci sayısı </a:t>
            </a:r>
            <a:r>
              <a:rPr lang="tr-TR" sz="1800" dirty="0" smtClean="0">
                <a:latin typeface="Comic Sans MS" pitchFamily="66" charset="0"/>
              </a:rPr>
              <a:t>211</a:t>
            </a: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4857715"/>
              </p:ext>
            </p:extLst>
          </p:nvPr>
        </p:nvGraphicFramePr>
        <p:xfrm>
          <a:off x="642910" y="2428868"/>
          <a:ext cx="8115302" cy="3885626"/>
        </p:xfrm>
        <a:graphic>
          <a:graphicData uri="http://schemas.openxmlformats.org/drawingml/2006/table">
            <a:tbl>
              <a:tblPr/>
              <a:tblGrid>
                <a:gridCol w="14686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589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65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946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271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27095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III. Dönem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Kodu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4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4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4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194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DKB301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Bloğu-3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211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90,55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STP320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Bilim </a:t>
                      </a: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Tarihi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88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92,63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STP303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Filmlerde </a:t>
                      </a:r>
                      <a:r>
                        <a:rPr lang="tr-TR" sz="1400" dirty="0" err="1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Biyoetik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STP309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Oryantiring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STP307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Sağlık</a:t>
                      </a:r>
                      <a:r>
                        <a:rPr lang="tr-TR" sz="1400" baseline="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İletişimi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STP313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Uluslararası</a:t>
                      </a:r>
                      <a:r>
                        <a:rPr lang="tr-TR" sz="1400" baseline="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Mutfaklar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951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STP360</a:t>
                      </a:r>
                    </a:p>
                  </a:txBody>
                  <a:tcPr marL="36195" marR="36195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Tıbbi Çeviri (İngilizce)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121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118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97,52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951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(%)(*)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233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211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90,55</a:t>
                      </a:r>
                      <a:endParaRPr lang="tr-TR" sz="14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46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410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Başlık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998984"/>
          </a:xfrm>
        </p:spPr>
        <p:txBody>
          <a:bodyPr/>
          <a:lstStyle/>
          <a:p>
            <a:pPr eaLnBrk="1" hangingPunct="1"/>
            <a:r>
              <a:rPr lang="tr-TR" sz="2400" b="1" dirty="0" smtClean="0">
                <a:latin typeface="Comic Sans MS" pitchFamily="66" charset="0"/>
              </a:rPr>
              <a:t>Dönem IV </a:t>
            </a:r>
            <a:br>
              <a:rPr lang="tr-TR" sz="2400" b="1" dirty="0" smtClean="0">
                <a:latin typeface="Comic Sans MS" pitchFamily="66" charset="0"/>
              </a:rPr>
            </a:br>
            <a:r>
              <a:rPr lang="tr-TR" sz="1800" b="1" dirty="0" smtClean="0">
                <a:latin typeface="Comic Sans MS" pitchFamily="66" charset="0"/>
              </a:rPr>
              <a:t>Staj Başarı Oranları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48888840"/>
              </p:ext>
            </p:extLst>
          </p:nvPr>
        </p:nvGraphicFramePr>
        <p:xfrm>
          <a:off x="457201" y="2132860"/>
          <a:ext cx="8363271" cy="4176457"/>
        </p:xfrm>
        <a:graphic>
          <a:graphicData uri="http://schemas.openxmlformats.org/drawingml/2006/table">
            <a:tbl>
              <a:tblPr/>
              <a:tblGrid>
                <a:gridCol w="14741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372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5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79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88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17321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IV. Dönem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Kodu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IH401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İç Hastalıkları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263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216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82,12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CSH401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Sağlığı ve Hastalıkları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275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241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87,63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GC401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Genel Cerrahi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245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217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88,57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205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KHD401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Kadın Hastalıkları ve Doğum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235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232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98,72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ÇC401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Cerrahisi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232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230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99,13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ÜR401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Üroloji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229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229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ENF401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Enfeksiyon Hastalıkları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229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222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96,94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RNT401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Radyoloji ve Nükleer Tıp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229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228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99,56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2996" y="116632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7134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Başlık"/>
          <p:cNvSpPr>
            <a:spLocks noGrp="1"/>
          </p:cNvSpPr>
          <p:nvPr>
            <p:ph type="title"/>
          </p:nvPr>
        </p:nvSpPr>
        <p:spPr>
          <a:xfrm>
            <a:off x="457200" y="411510"/>
            <a:ext cx="8229600" cy="588598"/>
          </a:xfrm>
        </p:spPr>
        <p:txBody>
          <a:bodyPr/>
          <a:lstStyle/>
          <a:p>
            <a:pPr eaLnBrk="1" hangingPunct="1"/>
            <a:r>
              <a:rPr lang="tr-TR" sz="2000" b="1" dirty="0">
                <a:latin typeface="Comic Sans MS" pitchFamily="66" charset="0"/>
              </a:rPr>
              <a:t>Dönem </a:t>
            </a:r>
            <a:r>
              <a:rPr lang="tr-TR" sz="2000" b="1" dirty="0" smtClean="0">
                <a:latin typeface="Comic Sans MS" pitchFamily="66" charset="0"/>
              </a:rPr>
              <a:t>V </a:t>
            </a: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>Staj Başarı Oranları</a:t>
            </a:r>
            <a:endParaRPr lang="tr-TR" sz="2000" dirty="0" smtClean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1365805"/>
              </p:ext>
            </p:extLst>
          </p:nvPr>
        </p:nvGraphicFramePr>
        <p:xfrm>
          <a:off x="285720" y="1142984"/>
          <a:ext cx="8286806" cy="5104189"/>
        </p:xfrm>
        <a:graphic>
          <a:graphicData uri="http://schemas.openxmlformats.org/drawingml/2006/table">
            <a:tbl>
              <a:tblPr/>
              <a:tblGrid>
                <a:gridCol w="10373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465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70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861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972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4295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V. Dönem Kodu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2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2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2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2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2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2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2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06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AT501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Adli Tıp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226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221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97,78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628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AR502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Anesteziyoloji ve </a:t>
                      </a:r>
                      <a:r>
                        <a:rPr lang="tr-TR" sz="1200" dirty="0" err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Reanimasyon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228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226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99,12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65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FTR505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Fiziksel Tıp ve Rehabilitasyon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188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185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98,40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459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GÖZ507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Göz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235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227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96,59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46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HS508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Halk Sağlığı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205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197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96,09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KBB509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Kulak Burun Boğaz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205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203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99,02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477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NÖR510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218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216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99,08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ORT511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Ortopedi ve Travmatoloji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228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227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99,56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PSK513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Psikiyatri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236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229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97,03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GÖC506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Göğüs Cerrahisi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235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233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99,14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335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KDC516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Kalp Damar Cerrahisi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224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223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99,55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NŞ503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Nöroşirürji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218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218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PRE512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Plastik Rekonstrüktif ve Estetik Cerrahi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221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218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98,64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75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DER517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Dermatoloji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224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215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95,98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5458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GH518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Göğüs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232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229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98,70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710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KAR519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Kardiyoloji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219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217</a:t>
                      </a:r>
                      <a:endParaRPr lang="tr-TR" sz="12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99,08</a:t>
                      </a:r>
                      <a:endParaRPr lang="tr-TR" sz="12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377" y="116632"/>
            <a:ext cx="108011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281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/>
          <a:lstStyle/>
          <a:p>
            <a:pPr eaLnBrk="1" hangingPunct="1"/>
            <a:r>
              <a:rPr lang="tr-TR" sz="2700" b="1" dirty="0" smtClean="0">
                <a:latin typeface="Comic Sans MS" pitchFamily="66" charset="0"/>
              </a:rPr>
              <a:t>Dönem VI </a:t>
            </a:r>
            <a:r>
              <a:rPr lang="tr-TR" b="1" dirty="0" smtClean="0">
                <a:latin typeface="Comic Sans MS" pitchFamily="66" charset="0"/>
              </a:rPr>
              <a:t/>
            </a:r>
            <a:br>
              <a:rPr lang="tr-TR" b="1" dirty="0" smtClean="0">
                <a:latin typeface="Comic Sans MS" pitchFamily="66" charset="0"/>
              </a:rPr>
            </a:br>
            <a:r>
              <a:rPr lang="tr-TR" sz="1800" b="1" dirty="0" smtClean="0">
                <a:latin typeface="Comic Sans MS" pitchFamily="66" charset="0"/>
              </a:rPr>
              <a:t>Staj Başarı Oranları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58618041"/>
              </p:ext>
            </p:extLst>
          </p:nvPr>
        </p:nvGraphicFramePr>
        <p:xfrm>
          <a:off x="500063" y="2060848"/>
          <a:ext cx="8186736" cy="4159239"/>
        </p:xfrm>
        <a:graphic>
          <a:graphicData uri="http://schemas.openxmlformats.org/drawingml/2006/table">
            <a:tbl>
              <a:tblPr/>
              <a:tblGrid>
                <a:gridCol w="10075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355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924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255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255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54169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VI. Dönem </a:t>
                      </a:r>
                      <a:b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Kodu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İH601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İç Hastalıkları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181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181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ÇSH602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Sağlığı ve Hastalıkları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185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185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KHD603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Kadın Hastalıkları ve Doğum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179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179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HS604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Halk Sağlığı-Pratisyen Hekimlik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196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99,48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AP605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Acil Tıp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179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178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99,44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PSK606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Psikiyatri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188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188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GC608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Genel Cerrahi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179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178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99,44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AH609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Aile Hekimliği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193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193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810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EL607</a:t>
                      </a:r>
                      <a:endParaRPr lang="tr-TR" sz="180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Elektif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196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196</a:t>
                      </a:r>
                      <a:endParaRPr lang="tr-TR" sz="1800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800" b="1" dirty="0"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61492" cy="126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060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28688" y="399827"/>
            <a:ext cx="7072312" cy="7969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700" b="1" dirty="0" smtClean="0">
                <a:latin typeface="Comic Sans MS" pitchFamily="66" charset="0"/>
              </a:rPr>
              <a:t>Mezuniyet</a:t>
            </a:r>
            <a:endParaRPr lang="tr-TR" dirty="0" smtClean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7652545"/>
              </p:ext>
            </p:extLst>
          </p:nvPr>
        </p:nvGraphicFramePr>
        <p:xfrm>
          <a:off x="611561" y="1071546"/>
          <a:ext cx="7818092" cy="5734052"/>
        </p:xfrm>
        <a:graphic>
          <a:graphicData uri="http://schemas.openxmlformats.org/drawingml/2006/table">
            <a:tbl>
              <a:tblPr/>
              <a:tblGrid>
                <a:gridCol w="41009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171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Yıl</a:t>
                      </a:r>
                      <a:endParaRPr lang="tr-TR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latin typeface="Comic Sans MS" pitchFamily="66" charset="0"/>
                          <a:ea typeface="Calibri"/>
                          <a:cs typeface="Times New Roman"/>
                        </a:rPr>
                        <a:t>Mezun Sayısı</a:t>
                      </a:r>
                      <a:endParaRPr lang="tr-TR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2003-2004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2004-2005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2005-2006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2006-2007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2007-2008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2008-2009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2009-2010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2010-2011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2011-2012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2012-2013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      2013-2014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2014-2015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2015-2016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2016-2017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2017-2018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2018-2019</a:t>
                      </a:r>
                      <a:endParaRPr lang="tr-TR" sz="1600" b="0" kern="1200" dirty="0" smtClean="0">
                        <a:solidFill>
                          <a:schemeClr val="tx1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177</a:t>
                      </a:r>
                      <a:endParaRPr lang="tr-TR" sz="1600" b="0" kern="1200" dirty="0" smtClean="0">
                        <a:solidFill>
                          <a:schemeClr val="tx1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800" b="1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Toplam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1336</a:t>
                      </a:r>
                      <a:endParaRPr lang="tr-TR" sz="1800" b="1" kern="1200" dirty="0" smtClean="0">
                        <a:solidFill>
                          <a:schemeClr val="tx1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9" y="44624"/>
            <a:ext cx="1224135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720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2800" dirty="0" smtClean="0">
                <a:latin typeface="Comic Sans MS" panose="030F0702030302020204" pitchFamily="66" charset="0"/>
              </a:rPr>
              <a:t>AFGÖK Yaz dönemi 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26768" cy="4525963"/>
          </a:xfrm>
        </p:spPr>
        <p:txBody>
          <a:bodyPr/>
          <a:lstStyle/>
          <a:p>
            <a:pPr lvl="1"/>
            <a:endParaRPr lang="tr-TR" sz="1800" dirty="0" smtClean="0">
              <a:latin typeface="Comic Sans MS" panose="030F0702030302020204" pitchFamily="66" charset="0"/>
            </a:endParaRPr>
          </a:p>
          <a:p>
            <a:pPr lvl="1"/>
            <a:endParaRPr lang="tr-TR" sz="1800" dirty="0" smtClean="0">
              <a:latin typeface="Comic Sans MS" panose="030F0702030302020204" pitchFamily="66" charset="0"/>
            </a:endParaRPr>
          </a:p>
          <a:p>
            <a:pPr lvl="1"/>
            <a:r>
              <a:rPr lang="tr-TR" sz="1800" dirty="0" smtClean="0">
                <a:latin typeface="Comic Sans MS" panose="030F0702030302020204" pitchFamily="66" charset="0"/>
              </a:rPr>
              <a:t>Acil </a:t>
            </a:r>
            <a:r>
              <a:rPr lang="tr-TR" sz="1800" dirty="0">
                <a:latin typeface="Comic Sans MS" panose="030F0702030302020204" pitchFamily="66" charset="0"/>
              </a:rPr>
              <a:t>Tıp		24</a:t>
            </a:r>
          </a:p>
          <a:p>
            <a:pPr lvl="1"/>
            <a:r>
              <a:rPr lang="tr-TR" sz="1800" dirty="0">
                <a:latin typeface="Comic Sans MS" panose="030F0702030302020204" pitchFamily="66" charset="0"/>
              </a:rPr>
              <a:t>Nöroloji		</a:t>
            </a:r>
            <a:r>
              <a:rPr lang="tr-TR" sz="1800" dirty="0" smtClean="0">
                <a:latin typeface="Comic Sans MS" panose="030F0702030302020204" pitchFamily="66" charset="0"/>
              </a:rPr>
              <a:t>7</a:t>
            </a:r>
            <a:endParaRPr lang="tr-TR" sz="1800" dirty="0">
              <a:latin typeface="Comic Sans MS" panose="030F0702030302020204" pitchFamily="66" charset="0"/>
            </a:endParaRPr>
          </a:p>
          <a:p>
            <a:pPr lvl="1"/>
            <a:r>
              <a:rPr lang="tr-TR" sz="1800" dirty="0">
                <a:latin typeface="Comic Sans MS" panose="030F0702030302020204" pitchFamily="66" charset="0"/>
              </a:rPr>
              <a:t>Nöroşirurji	7</a:t>
            </a:r>
          </a:p>
          <a:p>
            <a:pPr lvl="1"/>
            <a:r>
              <a:rPr lang="tr-TR" sz="1800" dirty="0">
                <a:latin typeface="Comic Sans MS" panose="030F0702030302020204" pitchFamily="66" charset="0"/>
              </a:rPr>
              <a:t>Psikiyatri 		7</a:t>
            </a:r>
          </a:p>
          <a:p>
            <a:pPr lvl="1"/>
            <a:r>
              <a:rPr lang="tr-TR" sz="1800" dirty="0" smtClean="0">
                <a:latin typeface="Comic Sans MS" panose="030F0702030302020204" pitchFamily="66" charset="0"/>
              </a:rPr>
              <a:t>İç </a:t>
            </a:r>
            <a:r>
              <a:rPr lang="tr-TR" sz="1800" dirty="0">
                <a:latin typeface="Comic Sans MS" panose="030F0702030302020204" pitchFamily="66" charset="0"/>
              </a:rPr>
              <a:t>Hastalıkları	</a:t>
            </a:r>
            <a:r>
              <a:rPr lang="tr-TR" sz="1800" dirty="0" smtClean="0">
                <a:latin typeface="Comic Sans MS" panose="030F0702030302020204" pitchFamily="66" charset="0"/>
              </a:rPr>
              <a:t>6</a:t>
            </a:r>
            <a:endParaRPr lang="tr-TR" sz="1800" dirty="0">
              <a:latin typeface="Comic Sans MS" panose="030F0702030302020204" pitchFamily="66" charset="0"/>
            </a:endParaRPr>
          </a:p>
          <a:p>
            <a:pPr lvl="1"/>
            <a:r>
              <a:rPr lang="tr-TR" sz="1800" dirty="0" smtClean="0">
                <a:latin typeface="Comic Sans MS" panose="030F0702030302020204" pitchFamily="66" charset="0"/>
              </a:rPr>
              <a:t>Göğüs Cerrahisi</a:t>
            </a:r>
            <a:r>
              <a:rPr lang="tr-TR" sz="1800" dirty="0">
                <a:latin typeface="Comic Sans MS" panose="030F0702030302020204" pitchFamily="66" charset="0"/>
              </a:rPr>
              <a:t>	6</a:t>
            </a:r>
          </a:p>
          <a:p>
            <a:pPr lvl="1"/>
            <a:r>
              <a:rPr lang="tr-TR" sz="1800" dirty="0" smtClean="0">
                <a:latin typeface="Comic Sans MS" panose="030F0702030302020204" pitchFamily="66" charset="0"/>
              </a:rPr>
              <a:t>KDC	</a:t>
            </a:r>
            <a:r>
              <a:rPr lang="tr-TR" sz="1800" dirty="0">
                <a:latin typeface="Comic Sans MS" panose="030F0702030302020204" pitchFamily="66" charset="0"/>
              </a:rPr>
              <a:t>	6</a:t>
            </a:r>
          </a:p>
          <a:p>
            <a:pPr lvl="1"/>
            <a:r>
              <a:rPr lang="tr-TR" sz="1800" dirty="0" smtClean="0">
                <a:latin typeface="Comic Sans MS" panose="030F0702030302020204" pitchFamily="66" charset="0"/>
              </a:rPr>
              <a:t>FTR		6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499992" y="1600200"/>
            <a:ext cx="4186808" cy="4525963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endParaRPr lang="tr-TR" sz="1800" dirty="0" smtClean="0">
              <a:latin typeface="Comic Sans MS" panose="030F0702030302020204" pitchFamily="66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tr-TR" sz="1800" dirty="0" smtClean="0">
              <a:latin typeface="Comic Sans MS" panose="030F0702030302020204" pitchFamily="66" charset="0"/>
            </a:endParaRPr>
          </a:p>
          <a:p>
            <a:pPr marL="342900" lvl="1" indent="-342900">
              <a:buFont typeface="Arial" charset="0"/>
              <a:buChar char="•"/>
            </a:pPr>
            <a:r>
              <a:rPr lang="tr-TR" sz="1800" dirty="0" smtClean="0">
                <a:latin typeface="Comic Sans MS" panose="030F0702030302020204" pitchFamily="66" charset="0"/>
              </a:rPr>
              <a:t>Radyoloji  </a:t>
            </a:r>
            <a:r>
              <a:rPr lang="tr-TR" sz="1800" dirty="0">
                <a:latin typeface="Comic Sans MS" panose="030F0702030302020204" pitchFamily="66" charset="0"/>
              </a:rPr>
              <a:t>		</a:t>
            </a:r>
            <a:r>
              <a:rPr lang="tr-TR" sz="1800" dirty="0" smtClean="0">
                <a:latin typeface="Comic Sans MS" panose="030F0702030302020204" pitchFamily="66" charset="0"/>
              </a:rPr>
              <a:t>6</a:t>
            </a:r>
            <a:endParaRPr lang="tr-TR" sz="1800" dirty="0">
              <a:latin typeface="Comic Sans MS" panose="030F0702030302020204" pitchFamily="66" charset="0"/>
            </a:endParaRPr>
          </a:p>
          <a:p>
            <a:pPr marL="342900" lvl="1" indent="-342900">
              <a:buFont typeface="Arial" charset="0"/>
              <a:buChar char="•"/>
            </a:pPr>
            <a:r>
              <a:rPr lang="tr-TR" sz="1800" dirty="0">
                <a:latin typeface="Comic Sans MS" panose="030F0702030302020204" pitchFamily="66" charset="0"/>
              </a:rPr>
              <a:t>Nükleer Tıp 		</a:t>
            </a:r>
            <a:r>
              <a:rPr lang="tr-TR" sz="1800" dirty="0" smtClean="0">
                <a:latin typeface="Comic Sans MS" panose="030F0702030302020204" pitchFamily="66" charset="0"/>
              </a:rPr>
              <a:t>6</a:t>
            </a:r>
            <a:endParaRPr lang="tr-TR" sz="1800" dirty="0">
              <a:latin typeface="Comic Sans MS" panose="030F0702030302020204" pitchFamily="66" charset="0"/>
            </a:endParaRPr>
          </a:p>
          <a:p>
            <a:pPr marL="342900" lvl="1" indent="-342900">
              <a:buFont typeface="Arial" charset="0"/>
              <a:buChar char="•"/>
            </a:pPr>
            <a:r>
              <a:rPr lang="tr-TR" sz="1800" dirty="0" smtClean="0">
                <a:latin typeface="Comic Sans MS" panose="030F0702030302020204" pitchFamily="66" charset="0"/>
              </a:rPr>
              <a:t>Anesteziyoloji </a:t>
            </a:r>
            <a:r>
              <a:rPr lang="tr-TR" sz="1800" dirty="0">
                <a:latin typeface="Comic Sans MS" panose="030F0702030302020204" pitchFamily="66" charset="0"/>
              </a:rPr>
              <a:t>ve </a:t>
            </a:r>
            <a:r>
              <a:rPr lang="tr-TR" sz="1800" dirty="0" smtClean="0">
                <a:latin typeface="Comic Sans MS" panose="030F0702030302020204" pitchFamily="66" charset="0"/>
              </a:rPr>
              <a:t>Rean.3</a:t>
            </a:r>
            <a:endParaRPr lang="tr-TR" sz="1800" dirty="0">
              <a:latin typeface="Comic Sans MS" panose="030F0702030302020204" pitchFamily="66" charset="0"/>
            </a:endParaRPr>
          </a:p>
          <a:p>
            <a:r>
              <a:rPr lang="tr-TR" sz="1800" dirty="0" smtClean="0">
                <a:latin typeface="Comic Sans MS" panose="030F0702030302020204" pitchFamily="66" charset="0"/>
              </a:rPr>
              <a:t>Göz </a:t>
            </a:r>
            <a:r>
              <a:rPr lang="tr-TR" sz="1800" dirty="0" err="1" smtClean="0">
                <a:latin typeface="Comic Sans MS" panose="030F0702030302020204" pitchFamily="66" charset="0"/>
              </a:rPr>
              <a:t>Hast</a:t>
            </a:r>
            <a:r>
              <a:rPr lang="tr-TR" sz="1800" dirty="0" smtClean="0">
                <a:latin typeface="Comic Sans MS" panose="030F0702030302020204" pitchFamily="66" charset="0"/>
              </a:rPr>
              <a:t>.		3</a:t>
            </a:r>
          </a:p>
          <a:p>
            <a:r>
              <a:rPr lang="tr-TR" sz="1800" dirty="0" smtClean="0">
                <a:latin typeface="Comic Sans MS" panose="030F0702030302020204" pitchFamily="66" charset="0"/>
              </a:rPr>
              <a:t>Genel Cerrahi		3</a:t>
            </a:r>
          </a:p>
          <a:p>
            <a:pPr marL="342900" lvl="1" indent="-342900">
              <a:buFont typeface="Arial" charset="0"/>
              <a:buChar char="•"/>
            </a:pPr>
            <a:r>
              <a:rPr lang="tr-TR" sz="1800" dirty="0">
                <a:latin typeface="Comic Sans MS" panose="030F0702030302020204" pitchFamily="66" charset="0"/>
              </a:rPr>
              <a:t>Çocuk Sağlığı ve </a:t>
            </a:r>
            <a:r>
              <a:rPr lang="tr-TR" sz="1800" dirty="0" err="1">
                <a:latin typeface="Comic Sans MS" panose="030F0702030302020204" pitchFamily="66" charset="0"/>
              </a:rPr>
              <a:t>Hast</a:t>
            </a:r>
            <a:r>
              <a:rPr lang="tr-TR" sz="1800" dirty="0">
                <a:latin typeface="Comic Sans MS" panose="030F0702030302020204" pitchFamily="66" charset="0"/>
              </a:rPr>
              <a:t>	2</a:t>
            </a:r>
          </a:p>
          <a:p>
            <a:r>
              <a:rPr lang="tr-TR" sz="1800" dirty="0" smtClean="0">
                <a:latin typeface="Comic Sans MS" panose="030F0702030302020204" pitchFamily="66" charset="0"/>
              </a:rPr>
              <a:t>Anatomi		2	</a:t>
            </a:r>
          </a:p>
          <a:p>
            <a:r>
              <a:rPr lang="tr-TR" sz="1800" dirty="0" smtClean="0">
                <a:latin typeface="Comic Sans MS" panose="030F0702030302020204" pitchFamily="66" charset="0"/>
              </a:rPr>
              <a:t>Göğüs </a:t>
            </a:r>
            <a:r>
              <a:rPr lang="tr-TR" sz="1800" dirty="0" err="1" smtClean="0">
                <a:latin typeface="Comic Sans MS" panose="030F0702030302020204" pitchFamily="66" charset="0"/>
              </a:rPr>
              <a:t>Hast</a:t>
            </a:r>
            <a:r>
              <a:rPr lang="tr-TR" sz="1800" dirty="0" smtClean="0">
                <a:latin typeface="Comic Sans MS" panose="030F0702030302020204" pitchFamily="66" charset="0"/>
              </a:rPr>
              <a:t>.		1</a:t>
            </a:r>
          </a:p>
          <a:p>
            <a:endParaRPr lang="tr-TR" sz="1800" dirty="0">
              <a:latin typeface="Comic Sans MS" panose="030F0702030302020204" pitchFamily="66" charset="0"/>
            </a:endParaRPr>
          </a:p>
          <a:p>
            <a:r>
              <a:rPr lang="tr-TR" sz="1800" b="1" dirty="0" smtClean="0">
                <a:latin typeface="Comic Sans MS" panose="030F0702030302020204" pitchFamily="66" charset="0"/>
              </a:rPr>
              <a:t>TOPLAM: 95 </a:t>
            </a:r>
            <a:endParaRPr lang="en-GB" sz="1800" b="1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mersin üniversitesi tıp fakültesi amblemi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9" y="44624"/>
            <a:ext cx="1224135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4991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 descr="mersin üniversitesi tıp fakültesi amblemi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64704"/>
            <a:ext cx="511256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974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2255</TotalTime>
  <Words>1016</Words>
  <Application>Microsoft Office PowerPoint</Application>
  <PresentationFormat>Ekran Gösterisi (4:3)</PresentationFormat>
  <Paragraphs>673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Ofis Teması</vt:lpstr>
      <vt:lpstr>MERSİN ÜNİVERSİTESİ TIP FAKÜLTESİ AKADEMİK GENEL KURULU </vt:lpstr>
      <vt:lpstr>Slayt 2</vt:lpstr>
      <vt:lpstr>2018-2019 Eğitim-Öğretim Yılı Öğrenci Sayısı</vt:lpstr>
      <vt:lpstr>Yabancı Uyruklu Öğrenci</vt:lpstr>
      <vt:lpstr>2018-2019  Öğrenci - Öğretim Elemanı Oranı</vt:lpstr>
      <vt:lpstr> 2018-2019 Eğitim-Öğretim Yılı  Öğretim Elemanı Ders Yükü  </vt:lpstr>
      <vt:lpstr>Slayt 7</vt:lpstr>
      <vt:lpstr>ERASMUS  (Yurtdışı Öğrenci Değişim Programı)</vt:lpstr>
      <vt:lpstr>2018-2019 Eğitim-Öğretim Yılı Erasmus Giden Öğrenci:12  (İtalya)</vt:lpstr>
      <vt:lpstr>FARABİ   (Yurtiçi Öğrenci Değişim Programı)</vt:lpstr>
      <vt:lpstr>Slayt 11</vt:lpstr>
      <vt:lpstr>2018-2019 EÖY Başarı Puanına Göre Yatay Geçiş Hakkı Kazanan Öğrenciler</vt:lpstr>
      <vt:lpstr>2018-2019 Eğitim-Öğretim Yılı  Başarı Oranları </vt:lpstr>
      <vt:lpstr>Slayt 14</vt:lpstr>
      <vt:lpstr>DÖNEM II 2018-2019 Ders alan öğrenci sayısı 276 Üst sınıfa geçmeye hak kazanan öğrenci sayısı 226</vt:lpstr>
      <vt:lpstr>Slayt 16</vt:lpstr>
      <vt:lpstr>Dönem IV  Staj Başarı Oranları</vt:lpstr>
      <vt:lpstr>Dönem V  Staj Başarı Oranları</vt:lpstr>
      <vt:lpstr>Dönem VI  Staj Başarı Oranları</vt:lpstr>
      <vt:lpstr>Mezuniyet</vt:lpstr>
      <vt:lpstr>AFGÖK Yaz dönemi </vt:lpstr>
      <vt:lpstr>Slayt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2015-2016 Eğitim-Öğretim Yılı Öğrenci Bilgileri</dc:title>
  <dc:creator>qw</dc:creator>
  <cp:lastModifiedBy>qw</cp:lastModifiedBy>
  <cp:revision>316</cp:revision>
  <dcterms:created xsi:type="dcterms:W3CDTF">2016-09-21T08:40:06Z</dcterms:created>
  <dcterms:modified xsi:type="dcterms:W3CDTF">2019-10-24T13:50:40Z</dcterms:modified>
</cp:coreProperties>
</file>