
<file path=[Content_Types].xml><?xml version="1.0" encoding="utf-8"?>
<Types xmlns="http://schemas.openxmlformats.org/package/2006/content-types">
  <Default Extension="xml" ContentType="application/vnd.openxmlformats-officedocument.extended-properties+xml"/>
  <Default Extension="png" ContentType="image/png"/>
  <Default Extension="wdp" ContentType="image/vnd.ms-photo"/>
  <Default Extension="jpeg" ContentType="image/jpeg"/>
  <Default Extension="emf" ContentType="image/x-emf"/>
  <Default Extension="jp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9.xml" ContentType="application/vnd.openxmlformats-officedocument.presentationml.slid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s/slide14.xml" ContentType="application/vnd.openxmlformats-officedocument.presentationml.slide+xml"/>
  <Override PartName="/ppt/slides/slide22.xml" ContentType="application/vnd.openxmlformats-officedocument.presentationml.slide+xml"/>
  <Override PartName="/customXml/item3.xml" ContentType="application/xml"/>
  <Override PartName="/customXml/itemProps3.xml" ContentType="application/vnd.openxmlformats-officedocument.customXmlProperties+xml"/>
  <Override PartName="/ppt/slides/slide17.xml" ContentType="application/vnd.openxmlformats-officedocument.presentationml.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13.xml" ContentType="application/vnd.openxmlformats-officedocument.presentationml.slide+xml"/>
  <Override PartName="/ppt/slides/slide21.xml" ContentType="application/vnd.openxmlformats-officedocument.presentationml.slide+xml"/>
  <Override PartName="/customXml/item2.xml" ContentType="application/xml"/>
  <Override PartName="/customXml/itemProps2.xml" ContentType="application/vnd.openxmlformats-officedocument.customXmlProperties+xml"/>
  <Override PartName="/ppt/slides/slide12.xml" ContentType="application/vnd.openxmlformats-officedocument.presentationml.slide+xml"/>
  <Override PartName="/ppt/notesSlides/notesSlide10.xml" ContentType="application/vnd.openxmlformats-officedocument.presentationml.notesSlide+xml"/>
  <Override PartName="/ppt/slides/slide16.xml" ContentType="application/vnd.openxmlformats-officedocument.presentationml.slide+xml"/>
  <Override PartName="/ppt/notesSlides/notesSlide11.xml" ContentType="application/vnd.openxmlformats-officedocument.presentationml.notesSlide+xml"/>
  <Override PartName="/customXml/item1.xml" ContentType="application/xml"/>
  <Override PartName="/customXml/itemProps1.xml" ContentType="application/vnd.openxmlformats-officedocument.customXmlProperties+xml"/>
  <Override PartName="/ppt/slides/slide2.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slides/slide20.xml" ContentType="application/vnd.openxmlformats-officedocument.presentationml.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slides/slide11.xml" ContentType="application/vnd.openxmlformats-officedocument.presentationml.slide+xml"/>
  <Override PartName="/ppt/notesSlides/notesSlide9.xml" ContentType="application/vnd.openxmlformats-officedocument.presentationml.notesSlide+xml"/>
  <Override PartName="/ppt/slides/slide19.xml" ContentType="application/vnd.openxmlformats-officedocument.presentationml.slide+xml"/>
  <Override PartName="/ppt/notesSlides/notesSlide14.xml" ContentType="application/vnd.openxmlformats-officedocument.presentationml.notesSlide+xml"/>
  <Override PartName="/ppt/slides/slide24.xml" ContentType="application/vnd.openxmlformats-officedocument.presentationml.slide+xml"/>
  <Override PartName="/ppt/notesSlides/notesSlide1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5.xml" ContentType="application/vnd.openxmlformats-officedocument.presentationml.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8.xml" ContentType="application/vnd.openxmlformats-officedocument.presentationml.notesSlide+xml"/>
  <Override PartName="/ppt/slides/slide18.xml" ContentType="application/vnd.openxmlformats-officedocument.presentationml.slide+xml"/>
  <Override PartName="/ppt/notesSlides/notesSlide13.xml" ContentType="application/vnd.openxmlformats-officedocument.presentationml.notesSlide+xml"/>
  <Override PartName="/ppt/slides/slide23.xml" ContentType="application/vnd.openxmlformats-officedocument.presentationml.slide+xml"/>
  <Override PartName="/ppt/handoutMasters/handoutMaster1.xml" ContentType="application/vnd.openxmlformats-officedocument.presentationml.handoutMaster+xml"/>
  <Override PartName="/ppt/theme/theme3.xml" ContentType="application/vnd.openxmlformats-officedocument.theme+xml"/>
  <Override PartName="/ppt/slides/slide4.xml" ContentType="application/vnd.openxmlformats-officedocument.presentationml.slide+xml"/>
  <Override PartName="/ppt/notesSlides/notesSlide4.xml" ContentType="application/vnd.openxmlformats-officedocument.presentationml.notesSlide+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removePersonalInfoOnSave="1" autoCompressPictures="0" bookmarkIdSeed="4">
  <p:sldMasterIdLst>
    <p:sldMasterId id="2147483669" r:id="rId4"/>
  </p:sldMasterIdLst>
  <p:notesMasterIdLst>
    <p:notesMasterId r:id="rId29"/>
  </p:notesMasterIdLst>
  <p:handoutMasterIdLst>
    <p:handoutMasterId r:id="rId30"/>
  </p:handoutMasterIdLst>
  <p:sldIdLst>
    <p:sldId id="256" r:id="rId5"/>
    <p:sldId id="259" r:id="rId6"/>
    <p:sldId id="266" r:id="rId7"/>
    <p:sldId id="260" r:id="rId8"/>
    <p:sldId id="265" r:id="rId9"/>
    <p:sldId id="267" r:id="rId10"/>
    <p:sldId id="268" r:id="rId11"/>
    <p:sldId id="269" r:id="rId12"/>
    <p:sldId id="271" r:id="rId13"/>
    <p:sldId id="272" r:id="rId14"/>
    <p:sldId id="273" r:id="rId15"/>
    <p:sldId id="279" r:id="rId16"/>
    <p:sldId id="274" r:id="rId17"/>
    <p:sldId id="275" r:id="rId18"/>
    <p:sldId id="285" r:id="rId19"/>
    <p:sldId id="276" r:id="rId20"/>
    <p:sldId id="277" r:id="rId21"/>
    <p:sldId id="280" r:id="rId22"/>
    <p:sldId id="282" r:id="rId23"/>
    <p:sldId id="283" r:id="rId24"/>
    <p:sldId id="284" r:id="rId25"/>
    <p:sldId id="289" r:id="rId26"/>
    <p:sldId id="286" r:id="rId27"/>
    <p:sldId id="288" r:id="rId28"/>
  </p:sldIdLst>
  <p:sldSz cx="12192000" cy="6858000"/>
  <p:notesSz cx="6858000" cy="9144000"/>
  <p:defaultTextStyle>
    <a:defPPr rtl="0">
      <a:defRPr lang="tr-t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Orta Stil 1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Açık Stil 2 - Vurgu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05" autoAdjust="0"/>
  </p:normalViewPr>
  <p:slideViewPr>
    <p:cSldViewPr snapToGrid="0">
      <p:cViewPr varScale="1">
        <p:scale>
          <a:sx n="68" d="100"/>
          <a:sy n="68" d="100"/>
        </p:scale>
        <p:origin x="738" y="60"/>
      </p:cViewPr>
      <p:guideLst/>
    </p:cSldViewPr>
  </p:slideViewPr>
  <p:notesTextViewPr>
    <p:cViewPr>
      <p:scale>
        <a:sx n="1" d="1"/>
        <a:sy n="1" d="1"/>
      </p:scale>
      <p:origin x="0" y="0"/>
    </p:cViewPr>
  </p:notesTextViewPr>
  <p:notesViewPr>
    <p:cSldViewPr snapToGrid="0">
      <p:cViewPr varScale="1">
        <p:scale>
          <a:sx n="76" d="100"/>
          <a:sy n="76" d="100"/>
        </p:scale>
        <p:origin x="4062"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ppt/slides/slide9.xml" Id="rId13" /><Relationship Type="http://schemas.openxmlformats.org/officeDocument/2006/relationships/slide" Target="/ppt/slides/slide14.xml" Id="rId18" /><Relationship Type="http://schemas.openxmlformats.org/officeDocument/2006/relationships/slide" Target="/ppt/slides/slide22.xml" Id="rId26" /><Relationship Type="http://schemas.openxmlformats.org/officeDocument/2006/relationships/customXml" Target="/customXml/item3.xml" Id="rId3" /><Relationship Type="http://schemas.openxmlformats.org/officeDocument/2006/relationships/slide" Target="/ppt/slides/slide17.xml" Id="rId21" /><Relationship Type="http://schemas.openxmlformats.org/officeDocument/2006/relationships/tableStyles" Target="/ppt/tableStyles.xml" Id="rId34" /><Relationship Type="http://schemas.openxmlformats.org/officeDocument/2006/relationships/slide" Target="/ppt/slides/slide3.xml" Id="rId7" /><Relationship Type="http://schemas.openxmlformats.org/officeDocument/2006/relationships/slide" Target="/ppt/slides/slide8.xml" Id="rId12" /><Relationship Type="http://schemas.openxmlformats.org/officeDocument/2006/relationships/slide" Target="/ppt/slides/slide13.xml" Id="rId17" /><Relationship Type="http://schemas.openxmlformats.org/officeDocument/2006/relationships/slide" Target="/ppt/slides/slide21.xml" Id="rId25" /><Relationship Type="http://schemas.openxmlformats.org/officeDocument/2006/relationships/theme" Target="/ppt/theme/theme1.xml" Id="rId33" /><Relationship Type="http://schemas.openxmlformats.org/officeDocument/2006/relationships/customXml" Target="/customXml/item2.xml" Id="rId2" /><Relationship Type="http://schemas.openxmlformats.org/officeDocument/2006/relationships/slide" Target="/ppt/slides/slide12.xml" Id="rId16" /><Relationship Type="http://schemas.openxmlformats.org/officeDocument/2006/relationships/slide" Target="/ppt/slides/slide16.xml" Id="rId20" /><Relationship Type="http://schemas.openxmlformats.org/officeDocument/2006/relationships/notesMaster" Target="/ppt/notesMasters/notesMaster1.xml" Id="rId29" /><Relationship Type="http://schemas.openxmlformats.org/officeDocument/2006/relationships/customXml" Target="/customXml/item1.xml" Id="rId1" /><Relationship Type="http://schemas.openxmlformats.org/officeDocument/2006/relationships/slide" Target="/ppt/slides/slide2.xml" Id="rId6" /><Relationship Type="http://schemas.openxmlformats.org/officeDocument/2006/relationships/slide" Target="/ppt/slides/slide7.xml" Id="rId11" /><Relationship Type="http://schemas.openxmlformats.org/officeDocument/2006/relationships/slide" Target="/ppt/slides/slide20.xml" Id="rId24" /><Relationship Type="http://schemas.openxmlformats.org/officeDocument/2006/relationships/viewProps" Target="/ppt/viewProps.xml" Id="rId32" /><Relationship Type="http://schemas.openxmlformats.org/officeDocument/2006/relationships/slide" Target="/ppt/slides/slide1.xml" Id="rId5" /><Relationship Type="http://schemas.openxmlformats.org/officeDocument/2006/relationships/slide" Target="/ppt/slides/slide11.xml" Id="rId15" /><Relationship Type="http://schemas.openxmlformats.org/officeDocument/2006/relationships/slide" Target="/ppt/slides/slide19.xml" Id="rId23" /><Relationship Type="http://schemas.openxmlformats.org/officeDocument/2006/relationships/slide" Target="/ppt/slides/slide24.xml" Id="rId28" /><Relationship Type="http://schemas.openxmlformats.org/officeDocument/2006/relationships/slide" Target="/ppt/slides/slide6.xml" Id="rId10" /><Relationship Type="http://schemas.openxmlformats.org/officeDocument/2006/relationships/slide" Target="/ppt/slides/slide15.xml" Id="rId19" /><Relationship Type="http://schemas.openxmlformats.org/officeDocument/2006/relationships/presProps" Target="/ppt/presProps.xml" Id="rId31" /><Relationship Type="http://schemas.openxmlformats.org/officeDocument/2006/relationships/slideMaster" Target="/ppt/slideMasters/slideMaster1.xml" Id="rId4" /><Relationship Type="http://schemas.openxmlformats.org/officeDocument/2006/relationships/slide" Target="/ppt/slides/slide5.xml" Id="rId9" /><Relationship Type="http://schemas.openxmlformats.org/officeDocument/2006/relationships/slide" Target="/ppt/slides/slide10.xml" Id="rId14" /><Relationship Type="http://schemas.openxmlformats.org/officeDocument/2006/relationships/slide" Target="/ppt/slides/slide18.xml" Id="rId22" /><Relationship Type="http://schemas.openxmlformats.org/officeDocument/2006/relationships/slide" Target="/ppt/slides/slide23.xml" Id="rId27" /><Relationship Type="http://schemas.openxmlformats.org/officeDocument/2006/relationships/handoutMaster" Target="/ppt/handoutMasters/handoutMaster1.xml" Id="rId30" /><Relationship Type="http://schemas.openxmlformats.org/officeDocument/2006/relationships/slide" Target="/ppt/slides/slide4.xml" Id="rId8" /></Relationships>
</file>

<file path=ppt/handoutMasters/_rels/handoutMaster1.xml.rels>&#65279;<?xml version="1.0" encoding="utf-8"?><Relationships xmlns="http://schemas.openxmlformats.org/package/2006/relationships"><Relationship Type="http://schemas.openxmlformats.org/officeDocument/2006/relationships/theme" Target="/ppt/theme/theme3.xml" Id="rId1"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CAC073BA-1D19-4317-8E61-748584070D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F467CDB4-1B5A-499B-A3A0-EE59FFA9F72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1409E2-10BC-4F97-939B-6272A60F6C37}" type="datetime1">
              <a:rPr lang="tr-TR" smtClean="0"/>
              <a:t>03.10.2025</a:t>
            </a:fld>
            <a:endParaRPr lang="tr-TR" dirty="0"/>
          </a:p>
        </p:txBody>
      </p:sp>
      <p:sp>
        <p:nvSpPr>
          <p:cNvPr id="4" name="Alt Bilgi Yer Tutucusu 3">
            <a:extLst>
              <a:ext uri="{FF2B5EF4-FFF2-40B4-BE49-F238E27FC236}">
                <a16:creationId xmlns:a16="http://schemas.microsoft.com/office/drawing/2014/main" id="{271C08B7-9D9E-4E63-BD5F-556E79EEA9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CD50D8E2-2B78-4820-8FA1-70888E1798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2FFF5A-F36F-4DDE-BABD-1ACA1CA9C08A}" type="slidenum">
              <a:rPr lang="tr-TR" smtClean="0"/>
              <a:t>‹#›</a:t>
            </a:fld>
            <a:endParaRPr lang="tr-TR"/>
          </a:p>
        </p:txBody>
      </p:sp>
    </p:spTree>
    <p:extLst>
      <p:ext uri="{BB962C8B-B14F-4D97-AF65-F5344CB8AC3E}">
        <p14:creationId xmlns:p14="http://schemas.microsoft.com/office/powerpoint/2010/main" val="2980932274"/>
      </p:ext>
    </p:extLst>
  </p:cSld>
  <p:clrMap bg1="lt1" tx1="dk1" bg2="lt2" tx2="dk2" accent1="accent1" accent2="accent2" accent3="accent3" accent4="accent4" accent5="accent5" accent6="accent6" hlink="hlink" folHlink="folHlink"/>
</p:handoutMaster>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noProof="0"/>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80416-6DB0-41D2-BB39-76EBC65E9F6E}" type="datetime1">
              <a:rPr lang="tr-TR" noProof="0" smtClean="0"/>
              <a:pPr/>
              <a:t>03.10.2025</a:t>
            </a:fld>
            <a:endParaRPr lang="tr-TR" noProof="0"/>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noProof="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noProof="0"/>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7C14F0-B3D7-44F6-8C71-D865E2DA4F53}" type="slidenum">
              <a:rPr lang="tr-TR" noProof="0" smtClean="0"/>
              <a:t>‹#›</a:t>
            </a:fld>
            <a:endParaRPr lang="tr-TR" noProof="0"/>
          </a:p>
        </p:txBody>
      </p:sp>
    </p:spTree>
    <p:extLst>
      <p:ext uri="{BB962C8B-B14F-4D97-AF65-F5344CB8AC3E}">
        <p14:creationId xmlns:p14="http://schemas.microsoft.com/office/powerpoint/2010/main" val="2182241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6.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7.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8.xml" Id="rId2" /><Relationship Type="http://schemas.openxmlformats.org/officeDocument/2006/relationships/notesMaster" Target="/ppt/notesMasters/notesMaster1.xml" Id="rId1" /></Relationships>
</file>

<file path=ppt/notesSlides/_rels/notesSlide14.xml.rels>&#65279;<?xml version="1.0" encoding="utf-8"?><Relationships xmlns="http://schemas.openxmlformats.org/package/2006/relationships"><Relationship Type="http://schemas.openxmlformats.org/officeDocument/2006/relationships/slide" Target="/ppt/slides/slide19.xml" Id="rId2" /><Relationship Type="http://schemas.openxmlformats.org/officeDocument/2006/relationships/notesMaster" Target="/ppt/notesMasters/notesMaster1.xml" Id="rId1" /></Relationships>
</file>

<file path=ppt/notesSlides/_rels/notesSlide15.xml.rels>&#65279;<?xml version="1.0" encoding="utf-8"?><Relationships xmlns="http://schemas.openxmlformats.org/package/2006/relationships"><Relationship Type="http://schemas.openxmlformats.org/officeDocument/2006/relationships/slide" Target="/ppt/slides/slide24.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a:t>
            </a:fld>
            <a:endParaRPr lang="tr-TR"/>
          </a:p>
        </p:txBody>
      </p:sp>
    </p:spTree>
    <p:extLst>
      <p:ext uri="{BB962C8B-B14F-4D97-AF65-F5344CB8AC3E}">
        <p14:creationId xmlns:p14="http://schemas.microsoft.com/office/powerpoint/2010/main" val="4170372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2</a:t>
            </a:fld>
            <a:endParaRPr lang="tr-TR"/>
          </a:p>
        </p:txBody>
      </p:sp>
    </p:spTree>
    <p:extLst>
      <p:ext uri="{BB962C8B-B14F-4D97-AF65-F5344CB8AC3E}">
        <p14:creationId xmlns:p14="http://schemas.microsoft.com/office/powerpoint/2010/main" val="62437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3</a:t>
            </a:fld>
            <a:endParaRPr lang="tr-TR"/>
          </a:p>
        </p:txBody>
      </p:sp>
    </p:spTree>
    <p:extLst>
      <p:ext uri="{BB962C8B-B14F-4D97-AF65-F5344CB8AC3E}">
        <p14:creationId xmlns:p14="http://schemas.microsoft.com/office/powerpoint/2010/main" val="2706180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4</a:t>
            </a:fld>
            <a:endParaRPr lang="tr-TR"/>
          </a:p>
        </p:txBody>
      </p:sp>
    </p:spTree>
    <p:extLst>
      <p:ext uri="{BB962C8B-B14F-4D97-AF65-F5344CB8AC3E}">
        <p14:creationId xmlns:p14="http://schemas.microsoft.com/office/powerpoint/2010/main" val="117841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5</a:t>
            </a:fld>
            <a:endParaRPr lang="tr-TR"/>
          </a:p>
        </p:txBody>
      </p:sp>
    </p:spTree>
    <p:extLst>
      <p:ext uri="{BB962C8B-B14F-4D97-AF65-F5344CB8AC3E}">
        <p14:creationId xmlns:p14="http://schemas.microsoft.com/office/powerpoint/2010/main" val="309140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6</a:t>
            </a:fld>
            <a:endParaRPr lang="tr-TR"/>
          </a:p>
        </p:txBody>
      </p:sp>
    </p:spTree>
    <p:extLst>
      <p:ext uri="{BB962C8B-B14F-4D97-AF65-F5344CB8AC3E}">
        <p14:creationId xmlns:p14="http://schemas.microsoft.com/office/powerpoint/2010/main" val="1482084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8</a:t>
            </a:fld>
            <a:endParaRPr lang="tr-TR"/>
          </a:p>
        </p:txBody>
      </p:sp>
    </p:spTree>
    <p:extLst>
      <p:ext uri="{BB962C8B-B14F-4D97-AF65-F5344CB8AC3E}">
        <p14:creationId xmlns:p14="http://schemas.microsoft.com/office/powerpoint/2010/main" val="4280862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10</a:t>
            </a:fld>
            <a:endParaRPr lang="tr-TR"/>
          </a:p>
        </p:txBody>
      </p:sp>
    </p:spTree>
    <p:extLst>
      <p:ext uri="{BB962C8B-B14F-4D97-AF65-F5344CB8AC3E}">
        <p14:creationId xmlns:p14="http://schemas.microsoft.com/office/powerpoint/2010/main" val="3736751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11</a:t>
            </a:fld>
            <a:endParaRPr lang="tr-TR"/>
          </a:p>
        </p:txBody>
      </p:sp>
    </p:spTree>
    <p:extLst>
      <p:ext uri="{BB962C8B-B14F-4D97-AF65-F5344CB8AC3E}">
        <p14:creationId xmlns:p14="http://schemas.microsoft.com/office/powerpoint/2010/main" val="2605504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12</a:t>
            </a:fld>
            <a:endParaRPr lang="tr-TR"/>
          </a:p>
        </p:txBody>
      </p:sp>
    </p:spTree>
    <p:extLst>
      <p:ext uri="{BB962C8B-B14F-4D97-AF65-F5344CB8AC3E}">
        <p14:creationId xmlns:p14="http://schemas.microsoft.com/office/powerpoint/2010/main" val="2814224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16</a:t>
            </a:fld>
            <a:endParaRPr lang="tr-TR"/>
          </a:p>
        </p:txBody>
      </p:sp>
    </p:spTree>
    <p:extLst>
      <p:ext uri="{BB962C8B-B14F-4D97-AF65-F5344CB8AC3E}">
        <p14:creationId xmlns:p14="http://schemas.microsoft.com/office/powerpoint/2010/main" val="2645934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17</a:t>
            </a:fld>
            <a:endParaRPr lang="tr-TR"/>
          </a:p>
        </p:txBody>
      </p:sp>
    </p:spTree>
    <p:extLst>
      <p:ext uri="{BB962C8B-B14F-4D97-AF65-F5344CB8AC3E}">
        <p14:creationId xmlns:p14="http://schemas.microsoft.com/office/powerpoint/2010/main" val="3705754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18</a:t>
            </a:fld>
            <a:endParaRPr lang="tr-TR"/>
          </a:p>
        </p:txBody>
      </p:sp>
    </p:spTree>
    <p:extLst>
      <p:ext uri="{BB962C8B-B14F-4D97-AF65-F5344CB8AC3E}">
        <p14:creationId xmlns:p14="http://schemas.microsoft.com/office/powerpoint/2010/main" val="3554904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19</a:t>
            </a:fld>
            <a:endParaRPr lang="tr-TR"/>
          </a:p>
        </p:txBody>
      </p:sp>
    </p:spTree>
    <p:extLst>
      <p:ext uri="{BB962C8B-B14F-4D97-AF65-F5344CB8AC3E}">
        <p14:creationId xmlns:p14="http://schemas.microsoft.com/office/powerpoint/2010/main" val="3569373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6A7C14F0-B3D7-44F6-8C71-D865E2DA4F53}" type="slidenum">
              <a:rPr lang="tr-TR" smtClean="0"/>
              <a:t>24</a:t>
            </a:fld>
            <a:endParaRPr lang="tr-TR"/>
          </a:p>
        </p:txBody>
      </p:sp>
    </p:spTree>
    <p:extLst>
      <p:ext uri="{BB962C8B-B14F-4D97-AF65-F5344CB8AC3E}">
        <p14:creationId xmlns:p14="http://schemas.microsoft.com/office/powerpoint/2010/main" val="2153858560"/>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image" Target="/ppt/media/image2.png" Id="rId2" /><Relationship Type="http://schemas.openxmlformats.org/officeDocument/2006/relationships/slideMaster" Target="/pp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image" Target="/ppt/media/image3.png" Id="rId2" /><Relationship Type="http://schemas.openxmlformats.org/officeDocument/2006/relationships/slideMaster" Target="/ppt/slideMasters/slideMaster1.xml" Id="rId1"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Resim 6" descr="Droplets-HD-Title-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Başlık 1"/>
          <p:cNvSpPr>
            <a:spLocks noGrp="1"/>
          </p:cNvSpPr>
          <p:nvPr>
            <p:ph type="ctrTitle"/>
          </p:nvPr>
        </p:nvSpPr>
        <p:spPr>
          <a:xfrm>
            <a:off x="1751012" y="1300786"/>
            <a:ext cx="8689976" cy="2509213"/>
          </a:xfrm>
        </p:spPr>
        <p:txBody>
          <a:bodyPr rtlCol="0" anchor="b">
            <a:normAutofit/>
          </a:bodyPr>
          <a:lstStyle>
            <a:lvl1pPr algn="ctr">
              <a:defRPr sz="4800"/>
            </a:lvl1pPr>
          </a:lstStyle>
          <a:p>
            <a:pPr rtl="0"/>
            <a:r>
              <a:rPr lang="tr-TR" noProof="0"/>
              <a:t>Asıl başlık stili için tıklatın</a:t>
            </a:r>
          </a:p>
        </p:txBody>
      </p:sp>
      <p:sp>
        <p:nvSpPr>
          <p:cNvPr id="3" name="Alt Başlık 2"/>
          <p:cNvSpPr>
            <a:spLocks noGrp="1"/>
          </p:cNvSpPr>
          <p:nvPr>
            <p:ph type="subTitle" idx="1"/>
          </p:nvPr>
        </p:nvSpPr>
        <p:spPr>
          <a:xfrm>
            <a:off x="1751012" y="3886201"/>
            <a:ext cx="8689976" cy="1371599"/>
          </a:xfrm>
        </p:spPr>
        <p:txBody>
          <a:bodyPr rtlCol="0">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tr-TR" noProof="0"/>
              <a:t>Asıl alt başlık stilini düzenlemek için tıklayın</a:t>
            </a:r>
          </a:p>
        </p:txBody>
      </p:sp>
      <p:sp>
        <p:nvSpPr>
          <p:cNvPr id="4" name="Tarih Yer Tutucusu 3"/>
          <p:cNvSpPr>
            <a:spLocks noGrp="1"/>
          </p:cNvSpPr>
          <p:nvPr>
            <p:ph type="dt" sz="half" idx="10"/>
          </p:nvPr>
        </p:nvSpPr>
        <p:spPr/>
        <p:txBody>
          <a:bodyPr rtlCol="0"/>
          <a:lstStyle/>
          <a:p>
            <a:pPr rtl="0"/>
            <a:fld id="{EBC95983-D4FD-46E8-B59B-4B13DD06AED1}" type="datetime1">
              <a:rPr lang="tr-TR" noProof="0" smtClean="0"/>
              <a:t>03.10.2025</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6D22F896-40B5-4ADD-8801-0D06FADFA095}" type="slidenum">
              <a:rPr lang="tr-TR" noProof="0" smtClean="0"/>
              <a:t>‹#›</a:t>
            </a:fld>
            <a:endParaRPr lang="tr-TR" noProof="0"/>
          </a:p>
        </p:txBody>
      </p:sp>
    </p:spTree>
    <p:extLst>
      <p:ext uri="{BB962C8B-B14F-4D97-AF65-F5344CB8AC3E}">
        <p14:creationId xmlns:p14="http://schemas.microsoft.com/office/powerpoint/2010/main" val="4287403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10" name="Resim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Başlık 1"/>
          <p:cNvSpPr>
            <a:spLocks noGrp="1"/>
          </p:cNvSpPr>
          <p:nvPr>
            <p:ph type="title"/>
          </p:nvPr>
        </p:nvSpPr>
        <p:spPr>
          <a:xfrm>
            <a:off x="913775" y="618518"/>
            <a:ext cx="10364451" cy="1596177"/>
          </a:xfrm>
        </p:spPr>
        <p:txBody>
          <a:bodyPr rtlCol="0"/>
          <a:lstStyle/>
          <a:p>
            <a:pPr rtl="0"/>
            <a:r>
              <a:rPr lang="tr-TR" noProof="0"/>
              <a:t>Asıl başlık stili için tıklatın</a:t>
            </a:r>
          </a:p>
        </p:txBody>
      </p:sp>
      <p:sp>
        <p:nvSpPr>
          <p:cNvPr id="12" name="İçerik Yer Tutucusu 2"/>
          <p:cNvSpPr>
            <a:spLocks noGrp="1"/>
          </p:cNvSpPr>
          <p:nvPr>
            <p:ph sz="quarter" idx="13"/>
          </p:nvPr>
        </p:nvSpPr>
        <p:spPr>
          <a:xfrm>
            <a:off x="913774" y="2367092"/>
            <a:ext cx="5106026" cy="3424107"/>
          </a:xfrm>
        </p:spPr>
        <p:txBody>
          <a:bodyPr rtlCol="0"/>
          <a:lstStyle/>
          <a:p>
            <a:pPr lvl="0" rtl="0"/>
            <a:r>
              <a:rPr lang="tr-TR" noProof="0"/>
              <a:t>Asıl metin stillerini düzenle</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13" name="İçerik Yer Tutucusu 3"/>
          <p:cNvSpPr>
            <a:spLocks noGrp="1"/>
          </p:cNvSpPr>
          <p:nvPr>
            <p:ph sz="quarter" idx="14"/>
          </p:nvPr>
        </p:nvSpPr>
        <p:spPr>
          <a:xfrm>
            <a:off x="6172200" y="2367092"/>
            <a:ext cx="5105400" cy="3424107"/>
          </a:xfrm>
        </p:spPr>
        <p:txBody>
          <a:bodyPr rtlCol="0"/>
          <a:lstStyle/>
          <a:p>
            <a:pPr lvl="0" rtl="0"/>
            <a:r>
              <a:rPr lang="tr-TR" noProof="0"/>
              <a:t>Asıl metin stillerini düzenle</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5" name="Tarih Yer Tutucusu 4"/>
          <p:cNvSpPr>
            <a:spLocks noGrp="1"/>
          </p:cNvSpPr>
          <p:nvPr>
            <p:ph type="dt" sz="half" idx="10"/>
          </p:nvPr>
        </p:nvSpPr>
        <p:spPr/>
        <p:txBody>
          <a:bodyPr rtlCol="0"/>
          <a:lstStyle/>
          <a:p>
            <a:pPr rtl="0"/>
            <a:fld id="{9D4998B2-59FA-4605-88EC-5904E46C12F4}" type="datetime1">
              <a:rPr lang="tr-TR" noProof="0" smtClean="0"/>
              <a:t>03.10.2025</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D22F896-40B5-4ADD-8801-0D06FADFA095}" type="slidenum">
              <a:rPr lang="tr-TR" noProof="0" smtClean="0"/>
              <a:t>‹#›</a:t>
            </a:fld>
            <a:endParaRPr lang="tr-TR" noProof="0"/>
          </a:p>
        </p:txBody>
      </p:sp>
    </p:spTree>
    <p:extLst>
      <p:ext uri="{BB962C8B-B14F-4D97-AF65-F5344CB8AC3E}">
        <p14:creationId xmlns:p14="http://schemas.microsoft.com/office/powerpoint/2010/main" val="551646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Resim Yazısı İçeren Resim">
    <p:spTree>
      <p:nvGrpSpPr>
        <p:cNvPr id="1" name=""/>
        <p:cNvGrpSpPr/>
        <p:nvPr/>
      </p:nvGrpSpPr>
      <p:grpSpPr>
        <a:xfrm>
          <a:off x="0" y="0"/>
          <a:ext cx="0" cy="0"/>
          <a:chOff x="0" y="0"/>
          <a:chExt cx="0" cy="0"/>
        </a:xfrm>
      </p:grpSpPr>
      <p:pic>
        <p:nvPicPr>
          <p:cNvPr id="10" name="Resim 9" descr="Droplets-HD-Content-R1d.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Başlık 1"/>
          <p:cNvSpPr>
            <a:spLocks noGrp="1"/>
          </p:cNvSpPr>
          <p:nvPr>
            <p:ph type="title"/>
          </p:nvPr>
        </p:nvSpPr>
        <p:spPr>
          <a:xfrm>
            <a:off x="913776" y="609601"/>
            <a:ext cx="5934969" cy="2023254"/>
          </a:xfrm>
        </p:spPr>
        <p:txBody>
          <a:bodyPr rtlCol="0" anchor="b"/>
          <a:lstStyle>
            <a:lvl1pPr algn="ctr">
              <a:defRPr sz="3200"/>
            </a:lvl1pPr>
          </a:lstStyle>
          <a:p>
            <a:pPr rtl="0"/>
            <a:r>
              <a:rPr lang="tr-TR" noProof="0"/>
              <a:t>Asıl başlık stili için tıklatın</a:t>
            </a:r>
          </a:p>
        </p:txBody>
      </p:sp>
      <p:sp>
        <p:nvSpPr>
          <p:cNvPr id="3" name="Resim Yer Tutucusu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tr-TR" noProof="0"/>
              <a:t>Resim eklemek için simgeyi tıklatın</a:t>
            </a:r>
          </a:p>
        </p:txBody>
      </p:sp>
      <p:sp>
        <p:nvSpPr>
          <p:cNvPr id="4" name="Metin Yer Tutucusu 3"/>
          <p:cNvSpPr>
            <a:spLocks noGrp="1"/>
          </p:cNvSpPr>
          <p:nvPr>
            <p:ph type="body" sz="half" idx="2"/>
          </p:nvPr>
        </p:nvSpPr>
        <p:spPr>
          <a:xfrm>
            <a:off x="913794" y="2632852"/>
            <a:ext cx="5934949" cy="3158347"/>
          </a:xfrm>
        </p:spPr>
        <p:txBody>
          <a:bodyPr rtlCol="0"/>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tr-TR" noProof="0"/>
              <a:t>Asıl metin stillerini düzenle</a:t>
            </a:r>
          </a:p>
        </p:txBody>
      </p:sp>
      <p:sp>
        <p:nvSpPr>
          <p:cNvPr id="5" name="Tarih Yer Tutucusu 4"/>
          <p:cNvSpPr>
            <a:spLocks noGrp="1"/>
          </p:cNvSpPr>
          <p:nvPr>
            <p:ph type="dt" sz="half" idx="10"/>
          </p:nvPr>
        </p:nvSpPr>
        <p:spPr/>
        <p:txBody>
          <a:bodyPr rtlCol="0"/>
          <a:lstStyle/>
          <a:p>
            <a:pPr rtl="0"/>
            <a:fld id="{45E6C5BE-FBC5-462D-8F7A-2CEED4154BCE}" type="datetime1">
              <a:rPr lang="tr-TR" noProof="0" smtClean="0"/>
              <a:t>03.10.2025</a:t>
            </a:fld>
            <a:endParaRPr lang="tr-TR" noProof="0"/>
          </a:p>
        </p:txBody>
      </p:sp>
      <p:sp>
        <p:nvSpPr>
          <p:cNvPr id="6" name="Alt Bilgi Yer Tutucusu 5"/>
          <p:cNvSpPr>
            <a:spLocks noGrp="1"/>
          </p:cNvSpPr>
          <p:nvPr>
            <p:ph type="ftr" sz="quarter" idx="11"/>
          </p:nvPr>
        </p:nvSpPr>
        <p:spPr/>
        <p:txBody>
          <a:bodyPr rtlCol="0"/>
          <a:lstStyle/>
          <a:p>
            <a:pPr rtl="0"/>
            <a:endParaRPr lang="tr-TR" noProof="0"/>
          </a:p>
        </p:txBody>
      </p:sp>
      <p:sp>
        <p:nvSpPr>
          <p:cNvPr id="7" name="Slayt Numarası Yer Tutucusu 6"/>
          <p:cNvSpPr>
            <a:spLocks noGrp="1"/>
          </p:cNvSpPr>
          <p:nvPr>
            <p:ph type="sldNum" sz="quarter" idx="12"/>
          </p:nvPr>
        </p:nvSpPr>
        <p:spPr/>
        <p:txBody>
          <a:bodyPr rtlCol="0"/>
          <a:lstStyle/>
          <a:p>
            <a:pPr rtl="0"/>
            <a:fld id="{6D22F896-40B5-4ADD-8801-0D06FADFA095}" type="slidenum">
              <a:rPr lang="tr-TR" noProof="0" smtClean="0"/>
              <a:t>‹#›</a:t>
            </a:fld>
            <a:endParaRPr lang="tr-TR" noProof="0"/>
          </a:p>
        </p:txBody>
      </p:sp>
    </p:spTree>
    <p:extLst>
      <p:ext uri="{BB962C8B-B14F-4D97-AF65-F5344CB8AC3E}">
        <p14:creationId xmlns:p14="http://schemas.microsoft.com/office/powerpoint/2010/main" val="2082491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Başlık 1"/>
          <p:cNvSpPr>
            <a:spLocks noGrp="1"/>
          </p:cNvSpPr>
          <p:nvPr>
            <p:ph type="title"/>
          </p:nvPr>
        </p:nvSpPr>
        <p:spPr/>
        <p:txBody>
          <a:bodyPr rtlCol="0"/>
          <a:lstStyle/>
          <a:p>
            <a:pPr rtl="0"/>
            <a:r>
              <a:rPr lang="tr-TR" noProof="0"/>
              <a:t>Asıl başlık stili için tıklatın</a:t>
            </a:r>
          </a:p>
        </p:txBody>
      </p:sp>
      <p:sp>
        <p:nvSpPr>
          <p:cNvPr id="3" name="İçerik Yer Tutucusu 2"/>
          <p:cNvSpPr>
            <a:spLocks noGrp="1"/>
          </p:cNvSpPr>
          <p:nvPr>
            <p:ph idx="1"/>
          </p:nvPr>
        </p:nvSpPr>
        <p:spPr/>
        <p:txBody>
          <a:bodyPr rtlCol="0" anchor="ctr"/>
          <a:lstStyle/>
          <a:p>
            <a:pPr lvl="0" rtl="0"/>
            <a:r>
              <a:rPr lang="tr-TR" noProof="0"/>
              <a:t>Asıl metin stillerini düzenle</a:t>
            </a:r>
          </a:p>
          <a:p>
            <a:pPr lvl="1" rtl="0"/>
            <a:r>
              <a:rPr lang="tr-TR" noProof="0"/>
              <a:t>İkinci düzey</a:t>
            </a:r>
          </a:p>
          <a:p>
            <a:pPr lvl="2" rtl="0"/>
            <a:r>
              <a:rPr lang="tr-TR" noProof="0"/>
              <a:t>Üçüncü düzey</a:t>
            </a:r>
          </a:p>
          <a:p>
            <a:pPr lvl="3" rtl="0"/>
            <a:r>
              <a:rPr lang="tr-TR" noProof="0"/>
              <a:t>Dördüncü düzey</a:t>
            </a:r>
          </a:p>
          <a:p>
            <a:pPr lvl="4" rtl="0"/>
            <a:r>
              <a:rPr lang="tr-TR" noProof="0"/>
              <a:t>Beşinci düzey</a:t>
            </a:r>
          </a:p>
        </p:txBody>
      </p:sp>
      <p:sp>
        <p:nvSpPr>
          <p:cNvPr id="4" name="Tarih Yer Tutucusu 3"/>
          <p:cNvSpPr>
            <a:spLocks noGrp="1"/>
          </p:cNvSpPr>
          <p:nvPr>
            <p:ph type="dt" sz="half" idx="10"/>
          </p:nvPr>
        </p:nvSpPr>
        <p:spPr/>
        <p:txBody>
          <a:bodyPr rtlCol="0"/>
          <a:lstStyle/>
          <a:p>
            <a:pPr rtl="0"/>
            <a:fld id="{F6EDAEC7-54BF-44AE-AB29-238AEAD337AD}" type="datetime1">
              <a:rPr lang="tr-TR" noProof="0" smtClean="0"/>
              <a:t>03.10.2025</a:t>
            </a:fld>
            <a:endParaRPr lang="tr-TR" noProof="0"/>
          </a:p>
        </p:txBody>
      </p:sp>
      <p:sp>
        <p:nvSpPr>
          <p:cNvPr id="5" name="Alt Bilgi Yer Tutucusu 4"/>
          <p:cNvSpPr>
            <a:spLocks noGrp="1"/>
          </p:cNvSpPr>
          <p:nvPr>
            <p:ph type="ftr" sz="quarter" idx="11"/>
          </p:nvPr>
        </p:nvSpPr>
        <p:spPr/>
        <p:txBody>
          <a:bodyPr rtlCol="0"/>
          <a:lstStyle/>
          <a:p>
            <a:pPr rtl="0"/>
            <a:endParaRPr lang="tr-TR" noProof="0"/>
          </a:p>
        </p:txBody>
      </p:sp>
      <p:sp>
        <p:nvSpPr>
          <p:cNvPr id="6" name="Slayt Numarası Yer Tutucusu 5"/>
          <p:cNvSpPr>
            <a:spLocks noGrp="1"/>
          </p:cNvSpPr>
          <p:nvPr>
            <p:ph type="sldNum" sz="quarter" idx="12"/>
          </p:nvPr>
        </p:nvSpPr>
        <p:spPr/>
        <p:txBody>
          <a:bodyPr rtlCol="0"/>
          <a:lstStyle/>
          <a:p>
            <a:pPr rtl="0"/>
            <a:fld id="{D57F1E4F-1CFF-5643-939E-217C01CDF565}" type="slidenum">
              <a:rPr lang="tr-TR" noProof="0" smtClean="0"/>
              <a:pPr/>
              <a:t>‹#›</a:t>
            </a:fld>
            <a:endParaRPr lang="tr-TR" noProof="0"/>
          </a:p>
        </p:txBody>
      </p:sp>
    </p:spTree>
    <p:extLst>
      <p:ext uri="{BB962C8B-B14F-4D97-AF65-F5344CB8AC3E}">
        <p14:creationId xmlns:p14="http://schemas.microsoft.com/office/powerpoint/2010/main" val="3024972807"/>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1.png" Id="rId20" /><Relationship Type="http://schemas.openxmlformats.org/officeDocument/2006/relationships/slideLayout" Target="/ppt/slideLayouts/slideLayout1.xml" Id="rId1" /><Relationship Type="http://schemas.openxmlformats.org/officeDocument/2006/relationships/theme" Target="/ppt/theme/theme1.xml" Id="rId19" /><Relationship Type="http://schemas.openxmlformats.org/officeDocument/2006/relationships/slideLayout" Target="/ppt/slideLayouts/slideLayout4.xml" Id="rId4" /><Relationship Type="http://schemas.openxmlformats.org/officeDocument/2006/relationships/slideLayout" Target="/ppt/slideLayouts/slideLayout9.xml" Id="rId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Resim 2" descr="\\DROBO-FS\QuickDrops\JB\PPTX NG\Droplets\LightingOverlay.png"/>
          <p:cNvPicPr>
            <a:picLocks noChangeAspect="1" noChangeArrowheads="1"/>
          </p:cNvPicPr>
          <p:nvPr/>
        </p:nvPicPr>
        <p:blipFill>
          <a:blip r:embed="rId20" cstate="email">
            <a:alphaModFix/>
            <a:extLst>
              <a:ext uri="{28A0092B-C50C-407E-A947-70E740481C1C}">
                <a14:useLocalDpi xmlns:a14="http://schemas.microsoft.com/office/drawing/2010/main"/>
              </a:ext>
            </a:extLst>
          </a:blip>
          <a:srcRect/>
          <a:stretch>
            <a:fillRect/>
          </a:stretch>
        </p:blipFill>
        <p:spPr bwMode="auto">
          <a:xfrm>
            <a:off x="2"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Başlık Yer Tutucusu 1"/>
          <p:cNvSpPr>
            <a:spLocks noGrp="1"/>
          </p:cNvSpPr>
          <p:nvPr>
            <p:ph type="title"/>
          </p:nvPr>
        </p:nvSpPr>
        <p:spPr>
          <a:xfrm>
            <a:off x="913775" y="618518"/>
            <a:ext cx="10364451" cy="1596177"/>
          </a:xfrm>
          <a:prstGeom prst="rect">
            <a:avLst/>
          </a:prstGeom>
        </p:spPr>
        <p:txBody>
          <a:bodyPr vert="horz" lIns="91440" tIns="45720" rIns="91440" bIns="45720" rtlCol="0" anchor="ctr">
            <a:normAutofit/>
          </a:bodyPr>
          <a:lstStyle/>
          <a:p>
            <a:pPr rtl="0"/>
            <a:r>
              <a:rPr lang="tr-TR" noProof="0" dirty="0"/>
              <a:t>Asıl başlık stilini düzenlemek için tıklayın</a:t>
            </a:r>
          </a:p>
        </p:txBody>
      </p:sp>
      <p:sp>
        <p:nvSpPr>
          <p:cNvPr id="3" name="Metin Yer Tutucusu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rtl="0"/>
            <a:r>
              <a:rPr lang="tr-TR" noProof="0" dirty="0"/>
              <a:t>Asıl metin stillerini düzenle</a:t>
            </a:r>
          </a:p>
          <a:p>
            <a:pPr lvl="1" rtl="0"/>
            <a:r>
              <a:rPr lang="tr-TR" noProof="0" dirty="0"/>
              <a:t>İkinci düzey</a:t>
            </a:r>
          </a:p>
          <a:p>
            <a:pPr lvl="2" rtl="0"/>
            <a:r>
              <a:rPr lang="tr-TR" noProof="0" dirty="0"/>
              <a:t>Üçüncü düzey</a:t>
            </a:r>
          </a:p>
          <a:p>
            <a:pPr lvl="3" rtl="0"/>
            <a:r>
              <a:rPr lang="tr-TR" noProof="0" dirty="0"/>
              <a:t>Dördüncü düzey</a:t>
            </a:r>
          </a:p>
          <a:p>
            <a:pPr lvl="4" rtl="0"/>
            <a:r>
              <a:rPr lang="tr-TR" noProof="0" dirty="0"/>
              <a:t>Beşinci düzey</a:t>
            </a:r>
          </a:p>
        </p:txBody>
      </p:sp>
      <p:sp>
        <p:nvSpPr>
          <p:cNvPr id="4" name="Tarih Yer Tutucusu 3"/>
          <p:cNvSpPr>
            <a:spLocks noGrp="1"/>
          </p:cNvSpPr>
          <p:nvPr>
            <p:ph type="dt" sz="half" idx="2"/>
          </p:nvPr>
        </p:nvSpPr>
        <p:spPr>
          <a:xfrm>
            <a:off x="7678737" y="5883276"/>
            <a:ext cx="2743200" cy="365125"/>
          </a:xfrm>
          <a:prstGeom prst="rect">
            <a:avLst/>
          </a:prstGeom>
        </p:spPr>
        <p:txBody>
          <a:bodyPr vert="horz" lIns="91440" tIns="45720" rIns="91440" bIns="45720" rtlCol="0" anchor="ctr"/>
          <a:lstStyle>
            <a:lvl1pPr algn="r">
              <a:defRPr sz="1000">
                <a:solidFill>
                  <a:schemeClr val="tx1"/>
                </a:solidFill>
              </a:defRPr>
            </a:lvl1pPr>
          </a:lstStyle>
          <a:p>
            <a:pPr rtl="0"/>
            <a:fld id="{0DCFDDCA-6BF9-4EAC-8D81-D7A910A0B7CB}" type="datetime1">
              <a:rPr lang="tr-TR" noProof="0" smtClean="0"/>
              <a:t>03.10.2025</a:t>
            </a:fld>
            <a:endParaRPr lang="tr-TR" noProof="0" dirty="0"/>
          </a:p>
        </p:txBody>
      </p:sp>
      <p:sp>
        <p:nvSpPr>
          <p:cNvPr id="5" name="Alt Bilgi Yer Tutucusu 4"/>
          <p:cNvSpPr>
            <a:spLocks noGrp="1"/>
          </p:cNvSpPr>
          <p:nvPr>
            <p:ph type="ftr" sz="quarter" idx="3"/>
          </p:nvPr>
        </p:nvSpPr>
        <p:spPr>
          <a:xfrm>
            <a:off x="913776" y="5883276"/>
            <a:ext cx="6672887" cy="365125"/>
          </a:xfrm>
          <a:prstGeom prst="rect">
            <a:avLst/>
          </a:prstGeom>
        </p:spPr>
        <p:txBody>
          <a:bodyPr vert="horz" lIns="91440" tIns="45720" rIns="91440" bIns="45720" rtlCol="0" anchor="ctr"/>
          <a:lstStyle>
            <a:lvl1pPr algn="l">
              <a:defRPr sz="1000">
                <a:solidFill>
                  <a:schemeClr val="tx1"/>
                </a:solidFill>
              </a:defRPr>
            </a:lvl1pPr>
          </a:lstStyle>
          <a:p>
            <a:pPr rtl="0"/>
            <a:endParaRPr lang="tr-TR" noProof="0" dirty="0"/>
          </a:p>
        </p:txBody>
      </p:sp>
      <p:sp>
        <p:nvSpPr>
          <p:cNvPr id="6" name="Slayt Numarası Yer Tutucusu 5"/>
          <p:cNvSpPr>
            <a:spLocks noGrp="1"/>
          </p:cNvSpPr>
          <p:nvPr>
            <p:ph type="sldNum" sz="quarter" idx="4"/>
          </p:nvPr>
        </p:nvSpPr>
        <p:spPr>
          <a:xfrm>
            <a:off x="10514013" y="5883276"/>
            <a:ext cx="764215" cy="365125"/>
          </a:xfrm>
          <a:prstGeom prst="rect">
            <a:avLst/>
          </a:prstGeom>
        </p:spPr>
        <p:txBody>
          <a:bodyPr vert="horz" lIns="91440" tIns="45720" rIns="91440" bIns="45720" rtlCol="0" anchor="ctr"/>
          <a:lstStyle>
            <a:lvl1pPr algn="r">
              <a:defRPr sz="1000">
                <a:solidFill>
                  <a:schemeClr val="tx1"/>
                </a:solidFill>
              </a:defRPr>
            </a:lvl1pPr>
          </a:lstStyle>
          <a:p>
            <a:pPr rtl="0"/>
            <a:fld id="{6D22F896-40B5-4ADD-8801-0D06FADFA095}" type="slidenum">
              <a:rPr lang="tr-TR" noProof="0" smtClean="0"/>
              <a:pPr/>
              <a:t>‹#›</a:t>
            </a:fld>
            <a:endParaRPr lang="tr-TR" noProof="0" dirty="0"/>
          </a:p>
        </p:txBody>
      </p:sp>
    </p:spTree>
    <p:extLst>
      <p:ext uri="{BB962C8B-B14F-4D97-AF65-F5344CB8AC3E}">
        <p14:creationId xmlns:p14="http://schemas.microsoft.com/office/powerpoint/2010/main" val="1752261784"/>
      </p:ext>
    </p:extLst>
  </p:cSld>
  <p:clrMap bg1="lt1" tx1="dk1" bg2="lt2" tx2="dk2" accent1="accent1" accent2="accent2" accent3="accent3" accent4="accent4" accent5="accent5" accent6="accent6" hlink="hlink" folHlink="folHlink"/>
  <p:sldLayoutIdLst>
    <p:sldLayoutId id="2147483670" r:id="rId1"/>
    <p:sldLayoutId id="2147483673" r:id="rId4"/>
    <p:sldLayoutId id="2147483678" r:id="rId9"/>
    <p:sldLayoutId id="2147483705" r:id="rId18"/>
  </p:sldLayoutIdLst>
  <p:hf sldNum="0"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image" Target="/ppt/media/image5.jp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2.png" Id="rId5" /><Relationship Type="http://schemas.openxmlformats.org/officeDocument/2006/relationships/image" Target="/ppt/media/image4.jpeg" Id="rId4" /><Relationship Type="http://schemas.openxmlformats.org/officeDocument/2006/relationships/hyperlink" Target="http://www.mersin.edu.tr/akademik/muhendislik-fakultesi/bolumler/kimya-muhendisligi-bolumu" TargetMode="External" Id="rId6" /></Relationships>
</file>

<file path=ppt/slides/_rels/slide2.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jpeg" Id="rId5" /><Relationship Type="http://schemas.openxmlformats.org/officeDocument/2006/relationships/image" Target="/ppt/media/image7.png" Id="rId4" /></Relationships>
</file>

<file path=ppt/slides/_rels/slide3.xml.rels>&#65279;<?xml version="1.0" encoding="utf-8"?><Relationships xmlns="http://schemas.openxmlformats.org/package/2006/relationships"><Relationship Type="http://schemas.openxmlformats.org/officeDocument/2006/relationships/image" Target="/ppt/media/image6.png" Id="rId3" /><Relationship Type="http://schemas.microsoft.com/office/2007/relationships/hdphoto" Target="/ppt/media/hdphoto2.wdp" Id="rId7" /><Relationship Type="http://schemas.openxmlformats.org/officeDocument/2006/relationships/notesSlide" Target="/ppt/notesSlides/notesSlide3.xml" Id="rId2" /><Relationship Type="http://schemas.openxmlformats.org/officeDocument/2006/relationships/slideLayout" Target="/ppt/slideLayouts/slideLayout18.xml" Id="rId1" /><Relationship Type="http://schemas.openxmlformats.org/officeDocument/2006/relationships/image" Target="/ppt/media/image10.png" Id="rId6" /><Relationship Type="http://schemas.microsoft.com/office/2007/relationships/hdphoto" Target="/ppt/media/hdphoto1.wdp" Id="rId5" /><Relationship Type="http://schemas.openxmlformats.org/officeDocument/2006/relationships/image" Target="/ppt/media/image9.png" Id="rId4" /></Relationships>
</file>

<file path=ppt/slides/_rels/slide4.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4.xml" Id="rId2" /><Relationship Type="http://schemas.openxmlformats.org/officeDocument/2006/relationships/slideLayout" Target="/ppt/slideLayouts/slideLayout9.xml" Id="rId1" /><Relationship Type="http://schemas.openxmlformats.org/officeDocument/2006/relationships/image" Target="/ppt/media/image12.jpeg" Id="rId5" /><Relationship Type="http://schemas.openxmlformats.org/officeDocument/2006/relationships/image" Target="/ppt/media/image11.png" Id="rId4" /></Relationships>
</file>

<file path=ppt/slides/_rels/slide5.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5.xml" Id="rId2" /><Relationship Type="http://schemas.openxmlformats.org/officeDocument/2006/relationships/slideLayout" Target="/ppt/slideLayouts/slideLayout4.xml" Id="rId1" /><Relationship Type="http://schemas.openxmlformats.org/officeDocument/2006/relationships/image" Target="/ppt/media/image13.jpeg" Id="rId5" /><Relationship Type="http://schemas.openxmlformats.org/officeDocument/2006/relationships/image" Target="/ppt/media/image3.png" Id="rId4" /></Relationships>
</file>

<file path=ppt/slides/_rels/slide6.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23.png" Id="rId13" /><Relationship Type="http://schemas.openxmlformats.org/officeDocument/2006/relationships/image" Target="/ppt/media/image6.png" Id="rId3" /><Relationship Type="http://schemas.openxmlformats.org/officeDocument/2006/relationships/image" Target="/ppt/media/image17.png" Id="rId7" /><Relationship Type="http://schemas.openxmlformats.org/officeDocument/2006/relationships/image" Target="/ppt/media/image22.png" Id="rId12" /><Relationship Type="http://schemas.openxmlformats.org/officeDocument/2006/relationships/notesSlide" Target="/ppt/notesSlides/notesSlide6.xml" Id="rId2"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21.png" Id="rId11" /><Relationship Type="http://schemas.openxmlformats.org/officeDocument/2006/relationships/image" Target="/ppt/media/image15.png" Id="rId5" /><Relationship Type="http://schemas.openxmlformats.org/officeDocument/2006/relationships/image" Target="/ppt/media/image20.png" Id="rId10" /><Relationship Type="http://schemas.openxmlformats.org/officeDocument/2006/relationships/image" Target="/ppt/media/image14.png" Id="rId4" /><Relationship Type="http://schemas.openxmlformats.org/officeDocument/2006/relationships/image" Target="/ppt/media/image19.png" Id="rId9" /><Relationship Type="http://schemas.openxmlformats.org/officeDocument/2006/relationships/image" Target="/ppt/media/image24.png" Id="rId14" /></Relationships>
</file>

<file path=ppt/slides/_rels/slide7.xml.rels>&#65279;<?xml version="1.0" encoding="utf-8"?><Relationships xmlns="http://schemas.openxmlformats.org/package/2006/relationships"><Relationship Type="http://schemas.openxmlformats.org/officeDocument/2006/relationships/image" Target="/ppt/media/image26.png" Id="rId3" /><Relationship Type="http://schemas.openxmlformats.org/officeDocument/2006/relationships/image" Target="/ppt/media/image30.png" Id="rId7" /><Relationship Type="http://schemas.openxmlformats.org/officeDocument/2006/relationships/image" Target="/ppt/media/image25.png" Id="rId2" /><Relationship Type="http://schemas.openxmlformats.org/officeDocument/2006/relationships/slideLayout" Target="/ppt/slideLayouts/slideLayout18.xml" Id="rId1" /><Relationship Type="http://schemas.openxmlformats.org/officeDocument/2006/relationships/image" Target="/ppt/media/image29.png" Id="rId6" /><Relationship Type="http://schemas.openxmlformats.org/officeDocument/2006/relationships/image" Target="/ppt/media/image28.png" Id="rId5" /><Relationship Type="http://schemas.openxmlformats.org/officeDocument/2006/relationships/image" Target="/ppt/media/image27.png" Id="rId4" /></Relationships>
</file>

<file path=ppt/slides/_rels/slide8.xml.rels>&#65279;<?xml version="1.0" encoding="utf-8"?><Relationships xmlns="http://schemas.openxmlformats.org/package/2006/relationships"><Relationship Type="http://schemas.openxmlformats.org/officeDocument/2006/relationships/image" Target="/ppt/media/image13.jpeg" Id="rId3" /><Relationship Type="http://schemas.openxmlformats.org/officeDocument/2006/relationships/notesSlide" Target="/ppt/notesSlides/notesSlide7.xml" Id="rId2" /><Relationship Type="http://schemas.openxmlformats.org/officeDocument/2006/relationships/slideLayout" Target="/ppt/slideLayouts/slideLayout4.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8.xml" Id="rId1" /><Relationship Type="http://schemas.openxmlformats.org/officeDocument/2006/relationships/image" Target="/ppt/media/image31.png" Id="rId5" /><Relationship Type="http://schemas.openxmlformats.org/officeDocument/2006/relationships/hyperlink" Target="https://obs.mersin.edu.tr/oibs/bologna/index.aspx?lang=tr&amp;curOp=showPac&amp;curUnit=2&amp;curSunit=815" TargetMode="External" Id="rId3" /><Relationship Type="http://schemas.openxmlformats.org/officeDocument/2006/relationships/hyperlink" Target="https://obs.mersin.edu.tr/oibs/bologna/index.aspx?lang=tr&amp;curOp=showPac&amp;curUnit=22&amp;curSunit=320" TargetMode="External" Id="rId2" /><Relationship Type="http://schemas.openxmlformats.org/officeDocument/2006/relationships/hyperlink" Target="https://obs.mersin.edu.tr/oibs/bologna/index.aspx?lang=tr&amp;curOp=showPac&amp;curUnit=2&amp;curSunit=1204" TargetMode="External" Id="rId4" /></Relationships>
</file>

<file path=ppt/slides/_rels/slide10.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notesSlide" Target="/ppt/notesSlides/notesSlide8.xml" Id="rId2" /><Relationship Type="http://schemas.openxmlformats.org/officeDocument/2006/relationships/slideLayout" Target="/ppt/slideLayouts/slideLayout18.xml" Id="rId1" /><Relationship Type="http://schemas.openxmlformats.org/officeDocument/2006/relationships/image" Target="/ppt/media/image32.png" Id="rId4" /><Relationship Type="http://schemas.openxmlformats.org/officeDocument/2006/relationships/hyperlink" Target="https://kms.kaysis.gov.tr/Home/Goster/67393" TargetMode="External" Id="rId6" /><Relationship Type="http://schemas.openxmlformats.org/officeDocument/2006/relationships/hyperlink" Target="http://www.resmigazete.gov.tr/eskiler/2016/09/20160910-14.htm" TargetMode="External" Id="rId5" /></Relationships>
</file>

<file path=ppt/slides/_rels/slide11.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microsoft.com/office/2007/relationships/hdphoto" Target="/ppt/media/hdphoto3.wdp" Id="rId6" /><Relationship Type="http://schemas.openxmlformats.org/officeDocument/2006/relationships/image" Target="/ppt/media/image33.png" Id="rId5" /><Relationship Type="http://schemas.openxmlformats.org/officeDocument/2006/relationships/hyperlink" Target="https://kms.kaysis.gov.tr/Home/Goster/67382" TargetMode="External" Id="rId4" /></Relationships>
</file>

<file path=ppt/slides/_rels/slide12.xml.rels>&#65279;<?xml version="1.0" encoding="utf-8"?><Relationships xmlns="http://schemas.openxmlformats.org/package/2006/relationships"><Relationship Type="http://schemas.openxmlformats.org/officeDocument/2006/relationships/image" Target="/ppt/media/image13.jpeg" Id="rId3" /><Relationship Type="http://schemas.openxmlformats.org/officeDocument/2006/relationships/notesSlide" Target="/ppt/notesSlides/notesSlide10.xml" Id="rId2" /><Relationship Type="http://schemas.openxmlformats.org/officeDocument/2006/relationships/slideLayout" Target="/ppt/slideLayouts/slideLayout4.xml" Id="rId1" /></Relationships>
</file>

<file path=ppt/slides/_rels/slide13.xml.rels>&#65279;<?xml version="1.0" encoding="utf-8"?><Relationships xmlns="http://schemas.openxmlformats.org/package/2006/relationships"><Relationship Type="http://schemas.openxmlformats.org/officeDocument/2006/relationships/image" Target="/ppt/media/image35.png" Id="rId3" /><Relationship Type="http://schemas.openxmlformats.org/officeDocument/2006/relationships/image" Target="/ppt/media/image34.emf" Id="rId2" /><Relationship Type="http://schemas.openxmlformats.org/officeDocument/2006/relationships/slideLayout" Target="/ppt/slideLayouts/slideLayout18.xml" Id="rId1" /><Relationship Type="http://schemas.microsoft.com/office/2007/relationships/hdphoto" Target="/ppt/media/hdphoto4.wdp" Id="rId4" /></Relationships>
</file>

<file path=ppt/slides/_rels/slide14.xml.rels>&#65279;<?xml version="1.0" encoding="utf-8"?><Relationships xmlns="http://schemas.openxmlformats.org/package/2006/relationships"><Relationship Type="http://schemas.openxmlformats.org/officeDocument/2006/relationships/image" Target="/ppt/media/image37.png" Id="rId3" /><Relationship Type="http://schemas.openxmlformats.org/officeDocument/2006/relationships/image" Target="/ppt/media/image36.png" Id="rId2" /><Relationship Type="http://schemas.openxmlformats.org/officeDocument/2006/relationships/slideLayout" Target="/ppt/slideLayouts/slideLayout18.xml" Id="rId1" /><Relationship Type="http://schemas.microsoft.com/office/2007/relationships/hdphoto" Target="/ppt/media/hdphoto6.wdp" Id="rId6" /><Relationship Type="http://schemas.openxmlformats.org/officeDocument/2006/relationships/image" Target="/ppt/media/image38.png" Id="rId5" /><Relationship Type="http://schemas.microsoft.com/office/2007/relationships/hdphoto" Target="/ppt/media/hdphoto5.wdp" Id="rId4" /></Relationships>
</file>

<file path=ppt/slides/_rels/slide15.xml.rels>&#65279;<?xml version="1.0" encoding="utf-8"?><Relationships xmlns="http://schemas.openxmlformats.org/package/2006/relationships"><Relationship Type="http://schemas.openxmlformats.org/officeDocument/2006/relationships/image" Target="/ppt/media/image40.png" Id="rId3" /><Relationship Type="http://schemas.openxmlformats.org/officeDocument/2006/relationships/image" Target="/ppt/media/image39.png" Id="rId2" /><Relationship Type="http://schemas.openxmlformats.org/officeDocument/2006/relationships/slideLayout" Target="/ppt/slideLayouts/slideLayout18.xml" Id="rId1" /><Relationship Type="http://schemas.openxmlformats.org/officeDocument/2006/relationships/image" Target="/ppt/media/image41.jpeg" Id="rId4" /></Relationships>
</file>

<file path=ppt/slides/_rels/slide16.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notesSlide" Target="/ppt/notesSlides/notesSlide11.xml" Id="rId2" /><Relationship Type="http://schemas.openxmlformats.org/officeDocument/2006/relationships/slideLayout" Target="/ppt/slideLayouts/slideLayout18.xml" Id="rId1" /><Relationship Type="http://schemas.openxmlformats.org/officeDocument/2006/relationships/image" Target="/ppt/media/image43.emf" Id="rId5" /><Relationship Type="http://schemas.openxmlformats.org/officeDocument/2006/relationships/image" Target="/ppt/media/image42.jpg" Id="rId4" /></Relationships>
</file>

<file path=ppt/slides/_rels/slide17.xml.rels>&#65279;<?xml version="1.0" encoding="utf-8"?><Relationships xmlns="http://schemas.openxmlformats.org/package/2006/relationships"><Relationship Type="http://schemas.openxmlformats.org/officeDocument/2006/relationships/image" Target="/ppt/media/image6.png" Id="rId3" /><Relationship Type="http://schemas.openxmlformats.org/officeDocument/2006/relationships/notesSlide" Target="/ppt/notesSlides/notesSlide12.xml" Id="rId2" /><Relationship Type="http://schemas.openxmlformats.org/officeDocument/2006/relationships/slideLayout" Target="/ppt/slideLayouts/slideLayout18.xml" Id="rId1" /><Relationship Type="http://schemas.openxmlformats.org/officeDocument/2006/relationships/image" Target="/ppt/media/image45.png" Id="rId6" /><Relationship Type="http://schemas.openxmlformats.org/officeDocument/2006/relationships/image" Target="/ppt/media/image44.png" Id="rId5" /><Relationship Type="http://schemas.openxmlformats.org/officeDocument/2006/relationships/hyperlink" Target="http://yordam.mersin.edu.tr/yordambt/yordam.php?aTumu" TargetMode="External" Id="rId4" /></Relationships>
</file>

<file path=ppt/slides/_rels/slide18.xml.rels>&#65279;<?xml version="1.0" encoding="utf-8"?><Relationships xmlns="http://schemas.openxmlformats.org/package/2006/relationships"><Relationship Type="http://schemas.openxmlformats.org/officeDocument/2006/relationships/image" Target="/ppt/media/image4.jpeg" Id="rId3" /><Relationship Type="http://schemas.openxmlformats.org/officeDocument/2006/relationships/notesSlide" Target="/ppt/notesSlides/notesSlide13.xml" Id="rId2" /><Relationship Type="http://schemas.openxmlformats.org/officeDocument/2006/relationships/slideLayout" Target="/ppt/slideLayouts/slideLayout1.xml" Id="rId1" /></Relationships>
</file>

<file path=ppt/slides/_rels/slide19.xml.rels>&#65279;<?xml version="1.0" encoding="utf-8"?><Relationships xmlns="http://schemas.openxmlformats.org/package/2006/relationships"><Relationship Type="http://schemas.openxmlformats.org/officeDocument/2006/relationships/image" Target="/ppt/media/image49.png" Id="rId8" /><Relationship Type="http://schemas.openxmlformats.org/officeDocument/2006/relationships/image" Target="/ppt/media/image13.jpeg" Id="rId3" /><Relationship Type="http://schemas.openxmlformats.org/officeDocument/2006/relationships/image" Target="/ppt/media/image48.png" Id="rId7" /><Relationship Type="http://schemas.openxmlformats.org/officeDocument/2006/relationships/notesSlide" Target="/ppt/notesSlides/notesSlide14.xml" Id="rId2" /><Relationship Type="http://schemas.openxmlformats.org/officeDocument/2006/relationships/slideLayout" Target="/ppt/slideLayouts/slideLayout4.xml" Id="rId1" /><Relationship Type="http://schemas.openxmlformats.org/officeDocument/2006/relationships/image" Target="/ppt/media/image47.png" Id="rId6" /><Relationship Type="http://schemas.openxmlformats.org/officeDocument/2006/relationships/image" Target="/ppt/media/image46.png" Id="rId5" /><Relationship Type="http://schemas.openxmlformats.org/officeDocument/2006/relationships/hyperlink" Target="http://www.mersin.edu.tr/akademik/muhendislik-fakultesi/isyeri-egitimi" TargetMode="External" Id="rId4" /></Relationships>
</file>

<file path=ppt/slides/_rels/slide20.xml.rels>&#65279;<?xml version="1.0" encoding="utf-8"?><Relationships xmlns="http://schemas.openxmlformats.org/package/2006/relationships"><Relationship Type="http://schemas.microsoft.com/office/2007/relationships/hdphoto" Target="/ppt/media/hdphoto7.wdp" Id="rId3" /><Relationship Type="http://schemas.openxmlformats.org/officeDocument/2006/relationships/image" Target="/ppt/media/image50.png" Id="rId2" /><Relationship Type="http://schemas.openxmlformats.org/officeDocument/2006/relationships/slideLayout" Target="/ppt/slideLayouts/slideLayout4.xml" Id="rId1" /><Relationship Type="http://schemas.openxmlformats.org/officeDocument/2006/relationships/image" Target="/ppt/media/image52.png" Id="rId6" /><Relationship Type="http://schemas.microsoft.com/office/2007/relationships/hdphoto" Target="/ppt/media/hdphoto8.wdp" Id="rId5" /><Relationship Type="http://schemas.openxmlformats.org/officeDocument/2006/relationships/image" Target="/ppt/media/image51.png" Id="rId4" /></Relationships>
</file>

<file path=ppt/slides/_rels/slide21.xml.rels>&#65279;<?xml version="1.0" encoding="utf-8"?><Relationships xmlns="http://schemas.openxmlformats.org/package/2006/relationships"><Relationship Type="http://schemas.openxmlformats.org/officeDocument/2006/relationships/image" Target="/ppt/media/image54.png" Id="rId3" /><Relationship Type="http://schemas.microsoft.com/office/2007/relationships/hdphoto" Target="/ppt/media/hdphoto9.wdp" Id="rId7" /><Relationship Type="http://schemas.openxmlformats.org/officeDocument/2006/relationships/image" Target="/ppt/media/image53.png" Id="rId2" /><Relationship Type="http://schemas.openxmlformats.org/officeDocument/2006/relationships/slideLayout" Target="/ppt/slideLayouts/slideLayout4.xml" Id="rId1" /><Relationship Type="http://schemas.openxmlformats.org/officeDocument/2006/relationships/image" Target="/ppt/media/image57.png" Id="rId6" /><Relationship Type="http://schemas.openxmlformats.org/officeDocument/2006/relationships/image" Target="/ppt/media/image56.png" Id="rId5" /><Relationship Type="http://schemas.openxmlformats.org/officeDocument/2006/relationships/image" Target="/ppt/media/image55.png" Id="rId4" /></Relationships>
</file>

<file path=ppt/slides/_rels/slide22.xml.rels>&#65279;<?xml version="1.0" encoding="utf-8"?><Relationships xmlns="http://schemas.openxmlformats.org/package/2006/relationships"><Relationship Type="http://schemas.microsoft.com/office/2007/relationships/hdphoto" Target="/ppt/media/hdphoto10.wdp" Id="rId3" /><Relationship Type="http://schemas.openxmlformats.org/officeDocument/2006/relationships/image" Target="/ppt/media/image58.png" Id="rId2" /><Relationship Type="http://schemas.openxmlformats.org/officeDocument/2006/relationships/slideLayout" Target="/ppt/slideLayouts/slideLayout4.xml" Id="rId1" /><Relationship Type="http://schemas.microsoft.com/office/2007/relationships/hdphoto" Target="/ppt/media/hdphoto11.wdp" Id="rId5" /><Relationship Type="http://schemas.openxmlformats.org/officeDocument/2006/relationships/image" Target="/ppt/media/image59.png" Id="rId4" /></Relationships>
</file>

<file path=ppt/slides/_rels/slide23.xml.rels>&#65279;<?xml version="1.0" encoding="utf-8"?><Relationships xmlns="http://schemas.openxmlformats.org/package/2006/relationships"><Relationship Type="http://schemas.openxmlformats.org/officeDocument/2006/relationships/image" Target="/ppt/media/image60.png" Id="rId3" /><Relationship Type="http://schemas.openxmlformats.org/officeDocument/2006/relationships/slideLayout" Target="/ppt/slideLayouts/slideLayout4.xml" Id="rId1" /><Relationship Type="http://schemas.microsoft.com/office/2007/relationships/hdphoto" Target="/ppt/media/hdphoto12.wdp" Id="rId4" /><Relationship Type="http://schemas.openxmlformats.org/officeDocument/2006/relationships/hyperlink" Target="https://www.mersin.edu.tr/akademik/muhendislik-fakultesi/bolumler/kimya-muhendisligi-bolumu" TargetMode="External" Id="rId2" /></Relationships>
</file>

<file path=ppt/slides/_rels/slide24.xml.rels>&#65279;<?xml version="1.0" encoding="utf-8"?><Relationships xmlns="http://schemas.openxmlformats.org/package/2006/relationships"><Relationship Type="http://schemas.openxmlformats.org/officeDocument/2006/relationships/image" Target="/ppt/media/image13.jpeg" Id="rId3" /><Relationship Type="http://schemas.openxmlformats.org/officeDocument/2006/relationships/notesSlide" Target="/ppt/notesSlides/notesSlide15.xml" Id="rId2" /><Relationship Type="http://schemas.openxmlformats.org/officeDocument/2006/relationships/slideLayout" Target="/ppt/slideLayouts/slideLayout4.xml" Id="rId1" /></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useBgFill="1">
        <p:nvSpPr>
          <p:cNvPr id="10" name="Dikdörtgen 9">
            <a:extLst>
              <a:ext uri="{FF2B5EF4-FFF2-40B4-BE49-F238E27FC236}">
                <a16:creationId xmlns:a16="http://schemas.microsoft.com/office/drawing/2014/main" id="{4A391C69-E52F-4DC0-B51A-0DABC54840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12" name="Resim 2">
            <a:extLst>
              <a:ext uri="{FF2B5EF4-FFF2-40B4-BE49-F238E27FC236}">
                <a16:creationId xmlns:a16="http://schemas.microsoft.com/office/drawing/2014/main" id="{C3C7ED6A-DE7F-4002-9699-B659DE5512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extLst>
              <a:ext uri="{28A0092B-C50C-407E-A947-70E740481C1C}">
                <a14:useLocalDpi xmlns:a14="http://schemas.microsoft.com/office/drawing/2010/main"/>
              </a:ext>
            </a:extLst>
          </a:blip>
          <a:srcRect/>
          <a:stretch>
            <a:fillRect/>
          </a:stretch>
        </p:blipFill>
        <p:spPr bwMode="auto">
          <a:xfrm>
            <a:off x="2"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14" name="Dikdörtgen 13">
            <a:extLst>
              <a:ext uri="{FF2B5EF4-FFF2-40B4-BE49-F238E27FC236}">
                <a16:creationId xmlns:a16="http://schemas.microsoft.com/office/drawing/2014/main" id="{048390FD-448E-4FF2-AEE8-C46960568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5963"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5" name="Resim 4" descr="Petri Kabı">
            <a:extLst>
              <a:ext uri="{FF2B5EF4-FFF2-40B4-BE49-F238E27FC236}">
                <a16:creationId xmlns:a16="http://schemas.microsoft.com/office/drawing/2014/main" id="{D16B27C4-A9C2-4AC4-9DD3-88F63F48E83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357274" y="10"/>
            <a:ext cx="4834726" cy="6857990"/>
          </a:xfrm>
          <a:prstGeom prst="rect">
            <a:avLst/>
          </a:prstGeom>
        </p:spPr>
      </p:pic>
      <p:pic>
        <p:nvPicPr>
          <p:cNvPr id="16" name="Resim 15">
            <a:extLst>
              <a:ext uri="{FF2B5EF4-FFF2-40B4-BE49-F238E27FC236}">
                <a16:creationId xmlns:a16="http://schemas.microsoft.com/office/drawing/2014/main" id="{0BD259F2-A289-4420-B3EB-BBC6A904FC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6BE7596B-F237-47DD-989E-9D8B0B49B4BB}"/>
              </a:ext>
            </a:extLst>
          </p:cNvPr>
          <p:cNvSpPr>
            <a:spLocks noGrp="1"/>
          </p:cNvSpPr>
          <p:nvPr>
            <p:ph type="ctrTitle"/>
          </p:nvPr>
        </p:nvSpPr>
        <p:spPr>
          <a:xfrm>
            <a:off x="-248834" y="223479"/>
            <a:ext cx="7739844" cy="2730498"/>
          </a:xfrm>
        </p:spPr>
        <p:txBody>
          <a:bodyPr rtlCol="0">
            <a:normAutofit/>
          </a:bodyPr>
          <a:lstStyle/>
          <a:p>
            <a:pPr rtl="0"/>
            <a:r>
              <a:rPr lang="tr-TR" sz="4000" b="1" dirty="0">
                <a:solidFill>
                  <a:schemeClr val="accent1"/>
                </a:solidFill>
              </a:rPr>
              <a:t>*Mersin üniversitesi*</a:t>
            </a:r>
            <a:br>
              <a:rPr lang="tr-TR" sz="4000" b="1" dirty="0">
                <a:solidFill>
                  <a:schemeClr val="accent1"/>
                </a:solidFill>
              </a:rPr>
            </a:br>
            <a:r>
              <a:rPr lang="tr-TR" sz="4000" b="1" dirty="0">
                <a:solidFill>
                  <a:schemeClr val="accent1"/>
                </a:solidFill>
              </a:rPr>
              <a:t>*</a:t>
            </a:r>
            <a:r>
              <a:rPr lang="tr-TR" sz="3900" b="1" dirty="0">
                <a:solidFill>
                  <a:schemeClr val="accent1"/>
                </a:solidFill>
              </a:rPr>
              <a:t>kimya mühendisliği bölümü</a:t>
            </a:r>
            <a:r>
              <a:rPr lang="tr-TR" sz="4000" b="1" dirty="0">
                <a:solidFill>
                  <a:schemeClr val="accent1"/>
                </a:solidFill>
              </a:rPr>
              <a:t>*</a:t>
            </a:r>
          </a:p>
        </p:txBody>
      </p:sp>
      <p:sp>
        <p:nvSpPr>
          <p:cNvPr id="3" name="Alt Başlık 2">
            <a:extLst>
              <a:ext uri="{FF2B5EF4-FFF2-40B4-BE49-F238E27FC236}">
                <a16:creationId xmlns:a16="http://schemas.microsoft.com/office/drawing/2014/main" id="{6063915B-82A1-4F1C-B5C6-3E18DDD97232}"/>
              </a:ext>
            </a:extLst>
          </p:cNvPr>
          <p:cNvSpPr>
            <a:spLocks noGrp="1"/>
          </p:cNvSpPr>
          <p:nvPr>
            <p:ph type="subTitle" idx="1"/>
          </p:nvPr>
        </p:nvSpPr>
        <p:spPr>
          <a:xfrm>
            <a:off x="341195" y="3270992"/>
            <a:ext cx="6801034" cy="1470931"/>
          </a:xfrm>
        </p:spPr>
        <p:txBody>
          <a:bodyPr rtlCol="0">
            <a:noAutofit/>
          </a:bodyPr>
          <a:lstStyle/>
          <a:p>
            <a:r>
              <a:rPr lang="tr-TR" sz="1800" b="1" dirty="0"/>
              <a:t>Mersin Üniversitesi, Mühendislik Fakültesi, f blok, </a:t>
            </a:r>
            <a:endParaRPr lang="en-US" sz="1800" b="1" dirty="0"/>
          </a:p>
          <a:p>
            <a:r>
              <a:rPr lang="tr-TR" sz="1800" b="1" dirty="0"/>
              <a:t>Kimya Mühendisliği Bölümü, Çiftlikköy Kampüsü, </a:t>
            </a:r>
            <a:endParaRPr lang="en-US" sz="1800" b="1" dirty="0"/>
          </a:p>
          <a:p>
            <a:r>
              <a:rPr lang="tr-TR" sz="1800" b="1" dirty="0"/>
              <a:t>33343, Yenişehir/Mersin</a:t>
            </a:r>
          </a:p>
        </p:txBody>
      </p:sp>
      <p:sp>
        <p:nvSpPr>
          <p:cNvPr id="4" name="Dikdörtgen 3"/>
          <p:cNvSpPr/>
          <p:nvPr/>
        </p:nvSpPr>
        <p:spPr>
          <a:xfrm>
            <a:off x="573088" y="5058938"/>
            <a:ext cx="6096000" cy="1054135"/>
          </a:xfrm>
          <a:prstGeom prst="rect">
            <a:avLst/>
          </a:prstGeom>
        </p:spPr>
        <p:txBody>
          <a:bodyPr>
            <a:spAutoFit/>
          </a:bodyPr>
          <a:lstStyle/>
          <a:p>
            <a:pPr algn="ctr">
              <a:spcAft>
                <a:spcPts val="300"/>
              </a:spcAft>
            </a:pPr>
            <a:r>
              <a:rPr lang="tr-TR" sz="2000" b="1" u="sng" dirty="0"/>
              <a:t>Kurumsal Web Sitesi</a:t>
            </a:r>
            <a:endParaRPr lang="en-US" sz="2000" b="1" u="sng" dirty="0"/>
          </a:p>
          <a:p>
            <a:pPr algn="ctr"/>
            <a:r>
              <a:rPr lang="en-US" sz="2000" dirty="0">
                <a:hlinkClick r:id="rId6"/>
              </a:rPr>
              <a:t>http://www.mersin.edu.tr/akademik/muhendislik-fakultesi/bolumler/kimya-muhendisligi-bolumu</a:t>
            </a:r>
            <a:r>
              <a:rPr lang="tr-TR" sz="2000" dirty="0"/>
              <a:t> </a:t>
            </a:r>
            <a:endParaRPr lang="en-US" sz="2000" dirty="0"/>
          </a:p>
        </p:txBody>
      </p:sp>
      <p:pic>
        <p:nvPicPr>
          <p:cNvPr id="7" name="Resim 6"/>
          <p:cNvPicPr>
            <a:picLocks noChangeAspect="1"/>
          </p:cNvPicPr>
          <p:nvPr/>
        </p:nvPicPr>
        <p:blipFill rotWithShape="1">
          <a:blip r:embed="rId7">
            <a:extLst>
              <a:ext uri="{28A0092B-C50C-407E-A947-70E740481C1C}">
                <a14:useLocalDpi xmlns:a14="http://schemas.microsoft.com/office/drawing/2010/main" val="0"/>
              </a:ext>
            </a:extLst>
          </a:blip>
          <a:srcRect l="12153" t="28410" r="13953" b="28732"/>
          <a:stretch/>
        </p:blipFill>
        <p:spPr>
          <a:xfrm>
            <a:off x="5404539" y="0"/>
            <a:ext cx="1746914" cy="1433016"/>
          </a:xfrm>
          <a:prstGeom prst="rect">
            <a:avLst/>
          </a:prstGeom>
        </p:spPr>
      </p:pic>
    </p:spTree>
    <p:extLst>
      <p:ext uri="{BB962C8B-B14F-4D97-AF65-F5344CB8AC3E}">
        <p14:creationId xmlns:p14="http://schemas.microsoft.com/office/powerpoint/2010/main" val="2642022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2" name="Başlık 1">
            <a:extLst>
              <a:ext uri="{FF2B5EF4-FFF2-40B4-BE49-F238E27FC236}">
                <a16:creationId xmlns:a16="http://schemas.microsoft.com/office/drawing/2014/main" id="{5F3F6C66-D6D7-4A72-9928-967AEA400766}"/>
              </a:ext>
            </a:extLst>
          </p:cNvPr>
          <p:cNvSpPr>
            <a:spLocks noGrp="1"/>
          </p:cNvSpPr>
          <p:nvPr>
            <p:ph type="title"/>
          </p:nvPr>
        </p:nvSpPr>
        <p:spPr>
          <a:xfrm>
            <a:off x="8574279" y="1576213"/>
            <a:ext cx="3175506" cy="1102679"/>
          </a:xfrm>
          <a:noFill/>
        </p:spPr>
        <p:txBody>
          <a:bodyPr rtlCol="0">
            <a:normAutofit/>
          </a:bodyPr>
          <a:lstStyle/>
          <a:p>
            <a:pPr rtl="0"/>
            <a:r>
              <a:rPr lang="tr-TR" sz="5400" dirty="0">
                <a:solidFill>
                  <a:schemeClr val="accent4">
                    <a:lumMod val="50000"/>
                  </a:schemeClr>
                </a:solidFill>
              </a:rPr>
              <a:t>TARİHÇE</a:t>
            </a:r>
          </a:p>
        </p:txBody>
      </p:sp>
      <p:pic>
        <p:nvPicPr>
          <p:cNvPr id="4" name="Resim 3"/>
          <p:cNvPicPr>
            <a:picLocks noChangeAspect="1"/>
          </p:cNvPicPr>
          <p:nvPr/>
        </p:nvPicPr>
        <p:blipFill>
          <a:blip r:embed="rId4"/>
          <a:stretch>
            <a:fillRect/>
          </a:stretch>
        </p:blipFill>
        <p:spPr>
          <a:xfrm>
            <a:off x="8574279" y="2678890"/>
            <a:ext cx="3175506" cy="2247830"/>
          </a:xfrm>
          <a:prstGeom prst="rect">
            <a:avLst/>
          </a:prstGeom>
        </p:spPr>
      </p:pic>
      <p:sp>
        <p:nvSpPr>
          <p:cNvPr id="7" name="Dikdörtgen 6"/>
          <p:cNvSpPr/>
          <p:nvPr/>
        </p:nvSpPr>
        <p:spPr>
          <a:xfrm>
            <a:off x="28135" y="66384"/>
            <a:ext cx="8018585" cy="4154984"/>
          </a:xfrm>
          <a:prstGeom prst="rect">
            <a:avLst/>
          </a:prstGeom>
        </p:spPr>
        <p:txBody>
          <a:bodyPr wrap="square">
            <a:spAutoFit/>
          </a:bodyPr>
          <a:lstStyle/>
          <a:p>
            <a:pPr marL="285750" indent="519113" algn="just">
              <a:spcAft>
                <a:spcPts val="1200"/>
              </a:spcAft>
              <a:buFont typeface="Wingdings" panose="05000000000000000000" pitchFamily="2" charset="2"/>
              <a:buChar char="v"/>
            </a:pPr>
            <a:r>
              <a:rPr lang="tr-TR" dirty="0">
                <a:latin typeface="Tw Cen MT (Başlıklar)"/>
                <a:ea typeface="Times New Roman" panose="02020603050405020304" pitchFamily="18" charset="0"/>
              </a:rPr>
              <a:t>Mersin Üniversitesi Mühendislik Fakültesi Kimya Mühendisliği Bölümü 27.05.2002 </a:t>
            </a:r>
            <a:r>
              <a:rPr lang="tr-TR" dirty="0"/>
              <a:t>tarihinde kabul edilen 2547 sayılı kanun</a:t>
            </a:r>
            <a:r>
              <a:rPr lang="tr-TR" dirty="0">
                <a:latin typeface="Tw Cen MT (Başlıklar)"/>
                <a:ea typeface="Times New Roman" panose="02020603050405020304" pitchFamily="18" charset="0"/>
              </a:rPr>
              <a:t> ile öğrencisiz bölüm olarak kurulmuştur. </a:t>
            </a:r>
          </a:p>
          <a:p>
            <a:pPr marL="285750" indent="519113" algn="just">
              <a:spcAft>
                <a:spcPts val="1200"/>
              </a:spcAft>
              <a:buFont typeface="Wingdings" panose="05000000000000000000" pitchFamily="2" charset="2"/>
              <a:buChar char="v"/>
            </a:pPr>
            <a:r>
              <a:rPr lang="tr-TR" dirty="0">
                <a:solidFill>
                  <a:schemeClr val="accent6">
                    <a:lumMod val="75000"/>
                  </a:schemeClr>
                </a:solidFill>
                <a:latin typeface="Tw Cen MT (Başlıklar)"/>
                <a:ea typeface="Times New Roman" panose="02020603050405020304" pitchFamily="18" charset="0"/>
              </a:rPr>
              <a:t>Yükseköğretim Genel Kurulu’nun 20.03.2008 tarihli toplantısında 2547 Sayılı Kanun’un 2880 Sayılı Kanun’la değişik 7/h maddesi uyarınca </a:t>
            </a:r>
            <a:r>
              <a:rPr lang="tr-TR" u="sng" dirty="0">
                <a:solidFill>
                  <a:schemeClr val="accent6">
                    <a:lumMod val="75000"/>
                  </a:schemeClr>
                </a:solidFill>
                <a:latin typeface="Tw Cen MT (Başlıklar)"/>
                <a:ea typeface="Times New Roman" panose="02020603050405020304" pitchFamily="18" charset="0"/>
              </a:rPr>
              <a:t>2008-2009 Eğitim-Öğretim yılından itibaren Kimya Mühendisliği Bölümü’ne lisans öğrencisi alınması uygun bulunmuştur</a:t>
            </a:r>
            <a:r>
              <a:rPr lang="tr-TR" dirty="0">
                <a:solidFill>
                  <a:schemeClr val="accent6">
                    <a:lumMod val="75000"/>
                  </a:schemeClr>
                </a:solidFill>
                <a:latin typeface="Tw Cen MT (Başlıklar)"/>
                <a:ea typeface="Times New Roman" panose="02020603050405020304" pitchFamily="18" charset="0"/>
              </a:rPr>
              <a:t>. </a:t>
            </a:r>
          </a:p>
          <a:p>
            <a:pPr marL="285750" indent="519113" algn="just">
              <a:spcAft>
                <a:spcPts val="1200"/>
              </a:spcAft>
              <a:buFont typeface="Wingdings" panose="05000000000000000000" pitchFamily="2" charset="2"/>
              <a:buChar char="v"/>
            </a:pPr>
            <a:r>
              <a:rPr lang="tr-TR" dirty="0">
                <a:latin typeface="Tw Cen MT (Başlıklar)"/>
                <a:ea typeface="Times New Roman" panose="02020603050405020304" pitchFamily="18" charset="0"/>
              </a:rPr>
              <a:t>Kimya Mühendisliği Bölümü </a:t>
            </a:r>
            <a:r>
              <a:rPr lang="tr-TR" u="sng" dirty="0">
                <a:latin typeface="Tw Cen MT (Başlıklar)"/>
                <a:ea typeface="Times New Roman" panose="02020603050405020304" pitchFamily="18" charset="0"/>
              </a:rPr>
              <a:t>2011-2012 eğitim öğretim yılında ilk lisans eğitim-öğretimi mezunlarını vermiş olup</a:t>
            </a:r>
            <a:r>
              <a:rPr lang="tr-TR">
                <a:latin typeface="Tw Cen MT (Başlıklar)"/>
                <a:ea typeface="Times New Roman" panose="02020603050405020304" pitchFamily="18" charset="0"/>
              </a:rPr>
              <a:t>; </a:t>
            </a:r>
            <a:r>
              <a:rPr lang="tr-TR" b="1">
                <a:latin typeface="Tw Cen MT (Başlıklar)"/>
                <a:ea typeface="Times New Roman" panose="02020603050405020304" pitchFamily="18" charset="0"/>
              </a:rPr>
              <a:t>2024-2025 </a:t>
            </a:r>
            <a:r>
              <a:rPr lang="tr-TR" b="1" dirty="0">
                <a:latin typeface="Tw Cen MT (Başlıklar)"/>
                <a:ea typeface="Times New Roman" panose="02020603050405020304" pitchFamily="18" charset="0"/>
              </a:rPr>
              <a:t>eğitim öğretim yılında 13. mezunlarını vermiştir. </a:t>
            </a:r>
          </a:p>
          <a:p>
            <a:pPr marL="285750" indent="519113" algn="just">
              <a:spcAft>
                <a:spcPts val="1200"/>
              </a:spcAft>
              <a:buFont typeface="Wingdings" panose="05000000000000000000" pitchFamily="2" charset="2"/>
              <a:buChar char="v"/>
            </a:pPr>
            <a:r>
              <a:rPr lang="tr-TR" dirty="0">
                <a:solidFill>
                  <a:schemeClr val="accent5"/>
                </a:solidFill>
                <a:latin typeface="Tw Cen MT (Başlıklar)"/>
                <a:ea typeface="Times New Roman" panose="02020603050405020304" pitchFamily="18" charset="0"/>
              </a:rPr>
              <a:t>Kimya Mühendisliği lisans programı, </a:t>
            </a:r>
            <a:r>
              <a:rPr lang="tr-TR" b="1" dirty="0">
                <a:solidFill>
                  <a:srgbClr val="C00000"/>
                </a:solidFill>
                <a:latin typeface="Tw Cen MT (Başlıklar)"/>
                <a:ea typeface="Times New Roman" panose="02020603050405020304" pitchFamily="18" charset="0"/>
              </a:rPr>
              <a:t>öğrencilerimize uluslararası eğitim denkliği/eşdeğerliği belgesi sunan</a:t>
            </a:r>
            <a:r>
              <a:rPr lang="tr-TR" dirty="0">
                <a:solidFill>
                  <a:srgbClr val="C00000"/>
                </a:solidFill>
                <a:latin typeface="Tw Cen MT (Başlıklar)"/>
                <a:ea typeface="Times New Roman" panose="02020603050405020304" pitchFamily="18" charset="0"/>
              </a:rPr>
              <a:t> </a:t>
            </a:r>
            <a:r>
              <a:rPr lang="tr-TR" b="1" dirty="0">
                <a:solidFill>
                  <a:srgbClr val="C00000"/>
                </a:solidFill>
                <a:latin typeface="Tw Cen MT (Başlıklar)"/>
                <a:ea typeface="Times New Roman" panose="02020603050405020304" pitchFamily="18" charset="0"/>
              </a:rPr>
              <a:t>MÜDEK</a:t>
            </a:r>
            <a:r>
              <a:rPr lang="tr-TR" dirty="0">
                <a:solidFill>
                  <a:srgbClr val="C00000"/>
                </a:solidFill>
                <a:latin typeface="Tw Cen MT (Başlıklar)"/>
                <a:ea typeface="Times New Roman" panose="02020603050405020304" pitchFamily="18" charset="0"/>
              </a:rPr>
              <a:t> </a:t>
            </a:r>
            <a:r>
              <a:rPr lang="tr-TR" dirty="0">
                <a:solidFill>
                  <a:schemeClr val="accent5"/>
                </a:solidFill>
                <a:latin typeface="Tw Cen MT (Başlıklar)"/>
                <a:ea typeface="Times New Roman" panose="02020603050405020304" pitchFamily="18" charset="0"/>
              </a:rPr>
              <a:t>tarafından 01.05.2015-30.09.2023 tarihleri arasında akredite edilmiştir.</a:t>
            </a:r>
            <a:endParaRPr lang="en-US" dirty="0">
              <a:solidFill>
                <a:schemeClr val="accent5"/>
              </a:solidFill>
              <a:latin typeface="Tw Cen MT (Başlıklar)"/>
              <a:ea typeface="Times New Roman" panose="02020603050405020304" pitchFamily="18" charset="0"/>
            </a:endParaRPr>
          </a:p>
        </p:txBody>
      </p:sp>
      <p:pic>
        <p:nvPicPr>
          <p:cNvPr id="6148" name="Picture 4" descr="slide background">
            <a:extLst>
              <a:ext uri="{FF2B5EF4-FFF2-40B4-BE49-F238E27FC236}">
                <a16:creationId xmlns:a16="http://schemas.microsoft.com/office/drawing/2014/main" id="{BC59563D-1462-4F40-A178-D453A2AB74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2416" y="4287752"/>
            <a:ext cx="3610836" cy="2500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2772953"/>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2" name="Başlık 1">
            <a:extLst>
              <a:ext uri="{FF2B5EF4-FFF2-40B4-BE49-F238E27FC236}">
                <a16:creationId xmlns:a16="http://schemas.microsoft.com/office/drawing/2014/main" id="{5F3F6C66-D6D7-4A72-9928-967AEA400766}"/>
              </a:ext>
            </a:extLst>
          </p:cNvPr>
          <p:cNvSpPr>
            <a:spLocks noGrp="1"/>
          </p:cNvSpPr>
          <p:nvPr>
            <p:ph type="title"/>
          </p:nvPr>
        </p:nvSpPr>
        <p:spPr>
          <a:xfrm>
            <a:off x="8353173" y="689948"/>
            <a:ext cx="3617721" cy="1583141"/>
          </a:xfrm>
          <a:noFill/>
        </p:spPr>
        <p:txBody>
          <a:bodyPr rtlCol="0">
            <a:normAutofit/>
          </a:bodyPr>
          <a:lstStyle/>
          <a:p>
            <a:pPr rtl="0"/>
            <a:r>
              <a:rPr lang="tr-TR" sz="4800" b="1" dirty="0">
                <a:solidFill>
                  <a:schemeClr val="bg1">
                    <a:lumMod val="50000"/>
                  </a:schemeClr>
                </a:solidFill>
              </a:rPr>
              <a:t>Öğrenci kabulleri</a:t>
            </a:r>
          </a:p>
        </p:txBody>
      </p:sp>
      <p:pic>
        <p:nvPicPr>
          <p:cNvPr id="3" name="Resim 2"/>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8416076" y="2312351"/>
            <a:ext cx="3554816" cy="1777408"/>
          </a:xfrm>
          <a:prstGeom prst="rect">
            <a:avLst/>
          </a:prstGeom>
        </p:spPr>
      </p:pic>
      <p:sp>
        <p:nvSpPr>
          <p:cNvPr id="5" name="Yatay Kaydırma 4"/>
          <p:cNvSpPr/>
          <p:nvPr/>
        </p:nvSpPr>
        <p:spPr>
          <a:xfrm>
            <a:off x="131281" y="37289"/>
            <a:ext cx="7848000" cy="2661317"/>
          </a:xfrm>
          <a:prstGeom prst="horizontalScroll">
            <a:avLst/>
          </a:prstGeom>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just">
              <a:spcAft>
                <a:spcPts val="600"/>
              </a:spcAft>
              <a:buFont typeface="Wingdings" panose="05000000000000000000" pitchFamily="2" charset="2"/>
              <a:buChar char="v"/>
            </a:pPr>
            <a:r>
              <a:rPr lang="tr-TR" dirty="0"/>
              <a:t>Bölümümüz ÖSYM’nin yaptığı merkezi sınav ile </a:t>
            </a:r>
            <a:r>
              <a:rPr lang="tr-TR" sz="2000" b="1" dirty="0">
                <a:solidFill>
                  <a:schemeClr val="accent1">
                    <a:lumMod val="75000"/>
                  </a:schemeClr>
                </a:solidFill>
              </a:rPr>
              <a:t>MF4</a:t>
            </a:r>
            <a:r>
              <a:rPr lang="tr-TR" dirty="0"/>
              <a:t> puan türü ile öğrenci almaktadır. </a:t>
            </a:r>
          </a:p>
          <a:p>
            <a:pPr marL="285750" indent="-285750" algn="just">
              <a:spcAft>
                <a:spcPts val="600"/>
              </a:spcAft>
              <a:buFont typeface="Wingdings" panose="05000000000000000000" pitchFamily="2" charset="2"/>
              <a:buChar char="v"/>
            </a:pPr>
            <a:r>
              <a:rPr lang="tr-TR" dirty="0"/>
              <a:t>Bölümümüze </a:t>
            </a:r>
            <a:r>
              <a:rPr lang="tr-TR" sz="2000" b="1" dirty="0">
                <a:solidFill>
                  <a:schemeClr val="accent1">
                    <a:lumMod val="75000"/>
                  </a:schemeClr>
                </a:solidFill>
              </a:rPr>
              <a:t>yatay geçiş, dikey geçiş, çift </a:t>
            </a:r>
            <a:r>
              <a:rPr lang="tr-TR" sz="2000" b="1" dirty="0" err="1">
                <a:solidFill>
                  <a:schemeClr val="accent1">
                    <a:lumMod val="75000"/>
                  </a:schemeClr>
                </a:solidFill>
              </a:rPr>
              <a:t>anadal</a:t>
            </a:r>
            <a:r>
              <a:rPr lang="tr-TR" sz="2000" b="1" dirty="0">
                <a:solidFill>
                  <a:schemeClr val="accent1">
                    <a:lumMod val="75000"/>
                  </a:schemeClr>
                </a:solidFill>
              </a:rPr>
              <a:t> ve </a:t>
            </a:r>
            <a:r>
              <a:rPr lang="tr-TR" sz="2000" b="1" dirty="0" err="1">
                <a:solidFill>
                  <a:schemeClr val="accent1">
                    <a:lumMod val="75000"/>
                  </a:schemeClr>
                </a:solidFill>
              </a:rPr>
              <a:t>yandal</a:t>
            </a:r>
            <a:r>
              <a:rPr lang="tr-TR" sz="2000" b="1" dirty="0">
                <a:solidFill>
                  <a:schemeClr val="accent1">
                    <a:lumMod val="75000"/>
                  </a:schemeClr>
                </a:solidFill>
              </a:rPr>
              <a:t> </a:t>
            </a:r>
            <a:r>
              <a:rPr lang="tr-TR" dirty="0"/>
              <a:t>programları ile de öğrenci alınmaktadır.</a:t>
            </a:r>
          </a:p>
          <a:p>
            <a:pPr marL="285750" indent="-285750" algn="just">
              <a:spcAft>
                <a:spcPts val="600"/>
              </a:spcAft>
              <a:buFont typeface="Wingdings" panose="05000000000000000000" pitchFamily="2" charset="2"/>
              <a:buChar char="v"/>
            </a:pPr>
            <a:r>
              <a:rPr lang="tr-TR" dirty="0"/>
              <a:t>Kimya Mühendisliği programı </a:t>
            </a:r>
            <a:r>
              <a:rPr lang="tr-TR" sz="2000" b="1" dirty="0">
                <a:solidFill>
                  <a:schemeClr val="accent1">
                    <a:lumMod val="75000"/>
                  </a:schemeClr>
                </a:solidFill>
              </a:rPr>
              <a:t>örgün öğretimdir </a:t>
            </a:r>
            <a:r>
              <a:rPr lang="tr-TR" dirty="0"/>
              <a:t>ve programın eğitim dili </a:t>
            </a:r>
            <a:r>
              <a:rPr lang="tr-TR" sz="2000" b="1" dirty="0" err="1">
                <a:solidFill>
                  <a:schemeClr val="accent1">
                    <a:lumMod val="75000"/>
                  </a:schemeClr>
                </a:solidFill>
              </a:rPr>
              <a:t>Türkçe’dir</a:t>
            </a:r>
            <a:r>
              <a:rPr lang="tr-TR" sz="2000" b="1" dirty="0">
                <a:solidFill>
                  <a:schemeClr val="accent1">
                    <a:lumMod val="75000"/>
                  </a:schemeClr>
                </a:solidFill>
              </a:rPr>
              <a:t>.</a:t>
            </a:r>
            <a:endParaRPr lang="en-US" b="1" dirty="0">
              <a:solidFill>
                <a:schemeClr val="accent1">
                  <a:lumMod val="75000"/>
                </a:schemeClr>
              </a:solidFill>
            </a:endParaRPr>
          </a:p>
        </p:txBody>
      </p:sp>
      <p:sp>
        <p:nvSpPr>
          <p:cNvPr id="6" name="Rectangle 1"/>
          <p:cNvSpPr>
            <a:spLocks noChangeArrowheads="1"/>
          </p:cNvSpPr>
          <p:nvPr/>
        </p:nvSpPr>
        <p:spPr bwMode="auto">
          <a:xfrm>
            <a:off x="1034043" y="2699114"/>
            <a:ext cx="6376851"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en-US" b="1" i="0" u="none" strike="noStrike" cap="none" normalizeH="0" baseline="0" dirty="0" bmk="_Toc232102089">
                <a:ln>
                  <a:noFill/>
                </a:ln>
                <a:solidFill>
                  <a:schemeClr val="tx1"/>
                </a:solidFill>
                <a:effectLst/>
                <a:latin typeface="+mj-lt"/>
                <a:ea typeface="Times New Roman" panose="02020603050405020304" pitchFamily="18" charset="0"/>
              </a:rPr>
              <a:t>Tablo. Lisans Öğrencilerinin ÖSYS Derecelerine İlişkin Bilgi</a:t>
            </a:r>
            <a:endParaRPr kumimoji="0" lang="tr-TR" altLang="en-US" b="1" i="0" u="none" strike="noStrike" cap="none" normalizeH="0" baseline="0" dirty="0">
              <a:ln>
                <a:noFill/>
              </a:ln>
              <a:solidFill>
                <a:schemeClr val="tx1"/>
              </a:solidFill>
              <a:effectLst/>
              <a:latin typeface="+mj-lt"/>
              <a:ea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tr-TR" altLang="en-US" b="0" i="0" u="none" strike="noStrike" cap="none" normalizeH="0" baseline="0" dirty="0">
              <a:ln>
                <a:noFill/>
              </a:ln>
              <a:solidFill>
                <a:schemeClr val="tx1"/>
              </a:solidFill>
              <a:effectLst/>
              <a:latin typeface="+mj-lt"/>
            </a:endParaRPr>
          </a:p>
        </p:txBody>
      </p:sp>
      <p:pic>
        <p:nvPicPr>
          <p:cNvPr id="11" name="Resim 10">
            <a:extLst>
              <a:ext uri="{FF2B5EF4-FFF2-40B4-BE49-F238E27FC236}">
                <a16:creationId xmlns:a16="http://schemas.microsoft.com/office/drawing/2014/main" id="{62F9977C-8EFC-409B-A23B-821C9CC35143}"/>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10074" t="25253" r="53887" b="38832"/>
          <a:stretch/>
        </p:blipFill>
        <p:spPr>
          <a:xfrm>
            <a:off x="8229600" y="4480901"/>
            <a:ext cx="3840480" cy="2151695"/>
          </a:xfrm>
          <a:prstGeom prst="rect">
            <a:avLst/>
          </a:prstGeom>
        </p:spPr>
      </p:pic>
      <p:graphicFrame>
        <p:nvGraphicFramePr>
          <p:cNvPr id="7" name="Tablo 6"/>
          <p:cNvGraphicFramePr>
            <a:graphicFrameLocks noGrp="1"/>
          </p:cNvGraphicFramePr>
          <p:nvPr>
            <p:extLst>
              <p:ext uri="{D42A27DB-BD31-4B8C-83A1-F6EECF244321}">
                <p14:modId xmlns:p14="http://schemas.microsoft.com/office/powerpoint/2010/main" val="3997525443"/>
              </p:ext>
            </p:extLst>
          </p:nvPr>
        </p:nvGraphicFramePr>
        <p:xfrm>
          <a:off x="131281" y="3106041"/>
          <a:ext cx="7779675" cy="3526555"/>
        </p:xfrm>
        <a:graphic>
          <a:graphicData uri="http://schemas.openxmlformats.org/drawingml/2006/table">
            <a:tbl>
              <a:tblPr firstRow="1" firstCol="1" lastRow="1" lastCol="1" bandRow="1" bandCol="1">
                <a:tableStyleId>{5940675A-B579-460E-94D1-54222C63F5DA}</a:tableStyleId>
              </a:tblPr>
              <a:tblGrid>
                <a:gridCol w="1008246">
                  <a:extLst>
                    <a:ext uri="{9D8B030D-6E8A-4147-A177-3AD203B41FA5}">
                      <a16:colId xmlns:a16="http://schemas.microsoft.com/office/drawing/2014/main" val="2711560438"/>
                    </a:ext>
                  </a:extLst>
                </a:gridCol>
                <a:gridCol w="964680">
                  <a:extLst>
                    <a:ext uri="{9D8B030D-6E8A-4147-A177-3AD203B41FA5}">
                      <a16:colId xmlns:a16="http://schemas.microsoft.com/office/drawing/2014/main" val="1427579285"/>
                    </a:ext>
                  </a:extLst>
                </a:gridCol>
                <a:gridCol w="1286758">
                  <a:extLst>
                    <a:ext uri="{9D8B030D-6E8A-4147-A177-3AD203B41FA5}">
                      <a16:colId xmlns:a16="http://schemas.microsoft.com/office/drawing/2014/main" val="1878312065"/>
                    </a:ext>
                  </a:extLst>
                </a:gridCol>
                <a:gridCol w="1059592">
                  <a:extLst>
                    <a:ext uri="{9D8B030D-6E8A-4147-A177-3AD203B41FA5}">
                      <a16:colId xmlns:a16="http://schemas.microsoft.com/office/drawing/2014/main" val="2392209914"/>
                    </a:ext>
                  </a:extLst>
                </a:gridCol>
                <a:gridCol w="1261863">
                  <a:extLst>
                    <a:ext uri="{9D8B030D-6E8A-4147-A177-3AD203B41FA5}">
                      <a16:colId xmlns:a16="http://schemas.microsoft.com/office/drawing/2014/main" val="3995388801"/>
                    </a:ext>
                  </a:extLst>
                </a:gridCol>
                <a:gridCol w="1261863">
                  <a:extLst>
                    <a:ext uri="{9D8B030D-6E8A-4147-A177-3AD203B41FA5}">
                      <a16:colId xmlns:a16="http://schemas.microsoft.com/office/drawing/2014/main" val="1674803044"/>
                    </a:ext>
                  </a:extLst>
                </a:gridCol>
                <a:gridCol w="936673">
                  <a:extLst>
                    <a:ext uri="{9D8B030D-6E8A-4147-A177-3AD203B41FA5}">
                      <a16:colId xmlns:a16="http://schemas.microsoft.com/office/drawing/2014/main" val="714369067"/>
                    </a:ext>
                  </a:extLst>
                </a:gridCol>
              </a:tblGrid>
              <a:tr h="224364">
                <a:tc rowSpan="2">
                  <a:txBody>
                    <a:bodyPr/>
                    <a:lstStyle/>
                    <a:p>
                      <a:pPr>
                        <a:lnSpc>
                          <a:spcPct val="107000"/>
                        </a:lnSpc>
                        <a:spcAft>
                          <a:spcPts val="800"/>
                        </a:spcAft>
                      </a:pPr>
                      <a:r>
                        <a:rPr lang="tr-TR" sz="1400" b="1" dirty="0">
                          <a:effectLst/>
                        </a:rPr>
                        <a:t>Akademik Yıl</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rowSpan="2">
                  <a:txBody>
                    <a:bodyPr/>
                    <a:lstStyle/>
                    <a:p>
                      <a:pPr>
                        <a:lnSpc>
                          <a:spcPct val="107000"/>
                        </a:lnSpc>
                        <a:spcAft>
                          <a:spcPts val="800"/>
                        </a:spcAft>
                      </a:pPr>
                      <a:r>
                        <a:rPr lang="tr-TR" sz="1400" b="1" dirty="0">
                          <a:effectLst/>
                        </a:rPr>
                        <a:t>Kontenjan</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rowSpan="2">
                  <a:txBody>
                    <a:bodyPr/>
                    <a:lstStyle/>
                    <a:p>
                      <a:pPr>
                        <a:lnSpc>
                          <a:spcPct val="107000"/>
                        </a:lnSpc>
                        <a:spcAft>
                          <a:spcPts val="800"/>
                        </a:spcAft>
                      </a:pPr>
                      <a:r>
                        <a:rPr lang="tr-TR" sz="1400" b="1" dirty="0">
                          <a:effectLst/>
                        </a:rPr>
                        <a:t>Kayıt Yaptıran Öğrenci Sayısı</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gridSpan="2">
                  <a:txBody>
                    <a:bodyPr/>
                    <a:lstStyle/>
                    <a:p>
                      <a:pPr>
                        <a:lnSpc>
                          <a:spcPct val="107000"/>
                        </a:lnSpc>
                        <a:spcAft>
                          <a:spcPts val="800"/>
                        </a:spcAft>
                      </a:pPr>
                      <a:r>
                        <a:rPr lang="tr-TR" sz="1400" b="1">
                          <a:effectLst/>
                        </a:rPr>
                        <a:t>ÖSYS Puanı</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hMerge="1">
                  <a:txBody>
                    <a:bodyPr/>
                    <a:lstStyle/>
                    <a:p>
                      <a:endParaRPr lang="tr-TR"/>
                    </a:p>
                  </a:txBody>
                  <a:tcPr/>
                </a:tc>
                <a:tc gridSpan="2">
                  <a:txBody>
                    <a:bodyPr/>
                    <a:lstStyle/>
                    <a:p>
                      <a:pPr>
                        <a:lnSpc>
                          <a:spcPct val="107000"/>
                        </a:lnSpc>
                        <a:spcAft>
                          <a:spcPts val="800"/>
                        </a:spcAft>
                      </a:pPr>
                      <a:r>
                        <a:rPr lang="tr-TR" sz="1400" b="1">
                          <a:effectLst/>
                        </a:rPr>
                        <a:t>ÖSYS Başarı Sırası</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hMerge="1">
                  <a:txBody>
                    <a:bodyPr/>
                    <a:lstStyle/>
                    <a:p>
                      <a:endParaRPr lang="tr-TR"/>
                    </a:p>
                  </a:txBody>
                  <a:tcPr/>
                </a:tc>
                <a:extLst>
                  <a:ext uri="{0D108BD9-81ED-4DB2-BD59-A6C34878D82A}">
                    <a16:rowId xmlns:a16="http://schemas.microsoft.com/office/drawing/2014/main" val="3099688283"/>
                  </a:ext>
                </a:extLst>
              </a:tr>
              <a:tr h="663762">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07000"/>
                        </a:lnSpc>
                        <a:spcAft>
                          <a:spcPts val="800"/>
                        </a:spcAft>
                      </a:pPr>
                      <a:r>
                        <a:rPr lang="tr-TR" sz="1400" b="1" dirty="0">
                          <a:effectLst/>
                        </a:rPr>
                        <a:t>En yüksek</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a:txBody>
                    <a:bodyPr/>
                    <a:lstStyle/>
                    <a:p>
                      <a:pPr>
                        <a:lnSpc>
                          <a:spcPct val="107000"/>
                        </a:lnSpc>
                        <a:spcAft>
                          <a:spcPts val="800"/>
                        </a:spcAft>
                      </a:pPr>
                      <a:r>
                        <a:rPr lang="tr-TR" sz="1400" b="1" dirty="0">
                          <a:effectLst/>
                        </a:rPr>
                        <a:t>En </a:t>
                      </a:r>
                      <a:endParaRPr lang="en-US" sz="1400" b="1" dirty="0">
                        <a:effectLst/>
                      </a:endParaRPr>
                    </a:p>
                    <a:p>
                      <a:pPr>
                        <a:lnSpc>
                          <a:spcPct val="107000"/>
                        </a:lnSpc>
                        <a:spcAft>
                          <a:spcPts val="800"/>
                        </a:spcAft>
                      </a:pPr>
                      <a:r>
                        <a:rPr lang="tr-TR" sz="1400" b="1" dirty="0">
                          <a:effectLst/>
                        </a:rPr>
                        <a:t>düşük</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a:txBody>
                    <a:bodyPr/>
                    <a:lstStyle/>
                    <a:p>
                      <a:pPr>
                        <a:lnSpc>
                          <a:spcPct val="107000"/>
                        </a:lnSpc>
                        <a:spcAft>
                          <a:spcPts val="800"/>
                        </a:spcAft>
                      </a:pPr>
                      <a:r>
                        <a:rPr lang="tr-TR" sz="1400" b="1" dirty="0">
                          <a:effectLst/>
                        </a:rPr>
                        <a:t>En yüksek</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tc>
                  <a:txBody>
                    <a:bodyPr/>
                    <a:lstStyle/>
                    <a:p>
                      <a:pPr>
                        <a:lnSpc>
                          <a:spcPct val="107000"/>
                        </a:lnSpc>
                        <a:spcAft>
                          <a:spcPts val="800"/>
                        </a:spcAft>
                      </a:pPr>
                      <a:r>
                        <a:rPr lang="tr-TR" sz="1400" b="1" dirty="0">
                          <a:effectLst/>
                        </a:rPr>
                        <a:t>En </a:t>
                      </a:r>
                      <a:endParaRPr lang="en-US" sz="1400" b="1" dirty="0">
                        <a:effectLst/>
                      </a:endParaRPr>
                    </a:p>
                    <a:p>
                      <a:pPr>
                        <a:lnSpc>
                          <a:spcPct val="107000"/>
                        </a:lnSpc>
                        <a:spcAft>
                          <a:spcPts val="800"/>
                        </a:spcAft>
                      </a:pPr>
                      <a:r>
                        <a:rPr lang="tr-TR" sz="1400" b="1" dirty="0">
                          <a:effectLst/>
                        </a:rPr>
                        <a:t>düşük</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nchor="ctr">
                    <a:solidFill>
                      <a:schemeClr val="accent1">
                        <a:lumMod val="20000"/>
                        <a:lumOff val="80000"/>
                      </a:schemeClr>
                    </a:solidFill>
                  </a:tcPr>
                </a:tc>
                <a:extLst>
                  <a:ext uri="{0D108BD9-81ED-4DB2-BD59-A6C34878D82A}">
                    <a16:rowId xmlns:a16="http://schemas.microsoft.com/office/drawing/2014/main" val="733632861"/>
                  </a:ext>
                </a:extLst>
              </a:tr>
              <a:tr h="222290">
                <a:tc>
                  <a:txBody>
                    <a:bodyPr/>
                    <a:lstStyle/>
                    <a:p>
                      <a:pPr>
                        <a:lnSpc>
                          <a:spcPct val="107000"/>
                        </a:lnSpc>
                        <a:spcAft>
                          <a:spcPts val="0"/>
                        </a:spcAft>
                      </a:pPr>
                      <a:r>
                        <a:rPr lang="tr-TR" sz="1400">
                          <a:effectLst/>
                        </a:rPr>
                        <a:t>2024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36</a:t>
                      </a:r>
                      <a:endParaRPr lang="en-US" sz="140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384,036</a:t>
                      </a:r>
                      <a:endParaRPr lang="en-US" sz="140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320,531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100.334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207,237</a:t>
                      </a:r>
                      <a:endParaRPr lang="en-US" sz="1400">
                        <a:effectLst/>
                        <a:latin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864702274"/>
                  </a:ext>
                </a:extLst>
              </a:tr>
              <a:tr h="222290">
                <a:tc>
                  <a:txBody>
                    <a:bodyPr/>
                    <a:lstStyle/>
                    <a:p>
                      <a:pPr>
                        <a:lnSpc>
                          <a:spcPct val="107000"/>
                        </a:lnSpc>
                        <a:spcAft>
                          <a:spcPts val="0"/>
                        </a:spcAft>
                      </a:pPr>
                      <a:r>
                        <a:rPr lang="tr-TR" sz="1400" dirty="0">
                          <a:effectLst/>
                        </a:rPr>
                        <a:t>2023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dirty="0">
                          <a:effectLst/>
                        </a:rPr>
                        <a:t>31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dirty="0">
                          <a:effectLst/>
                        </a:rPr>
                        <a:t>31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dirty="0">
                          <a:effectLst/>
                        </a:rPr>
                        <a:t>408,431</a:t>
                      </a:r>
                      <a:endParaRPr lang="en-US" sz="1400" dirty="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dirty="0">
                          <a:effectLst/>
                        </a:rPr>
                        <a:t>335,562</a:t>
                      </a:r>
                      <a:endParaRPr lang="en-US" sz="1400" dirty="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dirty="0">
                          <a:effectLst/>
                        </a:rPr>
                        <a:t>100,530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220,298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964250824"/>
                  </a:ext>
                </a:extLst>
              </a:tr>
              <a:tr h="222290">
                <a:tc>
                  <a:txBody>
                    <a:bodyPr/>
                    <a:lstStyle/>
                    <a:p>
                      <a:pPr>
                        <a:lnSpc>
                          <a:spcPct val="107000"/>
                        </a:lnSpc>
                        <a:spcAft>
                          <a:spcPts val="0"/>
                        </a:spcAft>
                      </a:pPr>
                      <a:r>
                        <a:rPr lang="tr-TR" sz="1400">
                          <a:effectLst/>
                        </a:rPr>
                        <a:t>2022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360,813</a:t>
                      </a:r>
                      <a:endParaRPr lang="en-US" sz="140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311,995</a:t>
                      </a:r>
                      <a:endParaRPr lang="en-US" sz="140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157.837</a:t>
                      </a:r>
                      <a:endParaRPr lang="en-US" sz="1400">
                        <a:effectLst/>
                        <a:latin typeface="Calibri" panose="020F0502020204030204" pitchFamily="34" charset="0"/>
                        <a:cs typeface="Times New Roman" panose="02020603050405020304" pitchFamily="18" charset="0"/>
                      </a:endParaRPr>
                    </a:p>
                  </a:txBody>
                  <a:tcPr marL="57488" marR="57488" marT="0" marB="0"/>
                </a:tc>
                <a:tc>
                  <a:txBody>
                    <a:bodyPr/>
                    <a:lstStyle/>
                    <a:p>
                      <a:pPr>
                        <a:lnSpc>
                          <a:spcPct val="150000"/>
                        </a:lnSpc>
                        <a:spcAft>
                          <a:spcPts val="0"/>
                        </a:spcAft>
                      </a:pPr>
                      <a:r>
                        <a:rPr lang="tr-TR" sz="1400">
                          <a:effectLst/>
                        </a:rPr>
                        <a:t>258.899</a:t>
                      </a:r>
                      <a:endParaRPr lang="en-US" sz="1400">
                        <a:effectLst/>
                        <a:latin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3045045838"/>
                  </a:ext>
                </a:extLst>
              </a:tr>
              <a:tr h="222290">
                <a:tc>
                  <a:txBody>
                    <a:bodyPr/>
                    <a:lstStyle/>
                    <a:p>
                      <a:pPr>
                        <a:lnSpc>
                          <a:spcPct val="107000"/>
                        </a:lnSpc>
                        <a:spcAft>
                          <a:spcPts val="800"/>
                        </a:spcAft>
                      </a:pPr>
                      <a:r>
                        <a:rPr lang="tr-TR" sz="1400">
                          <a:effectLst/>
                        </a:rPr>
                        <a:t>2021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246.860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182.178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430.561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1.101.624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909218536"/>
                  </a:ext>
                </a:extLst>
              </a:tr>
              <a:tr h="222290">
                <a:tc>
                  <a:txBody>
                    <a:bodyPr/>
                    <a:lstStyle/>
                    <a:p>
                      <a:pPr>
                        <a:lnSpc>
                          <a:spcPct val="107000"/>
                        </a:lnSpc>
                        <a:spcAft>
                          <a:spcPts val="800"/>
                        </a:spcAft>
                      </a:pPr>
                      <a:r>
                        <a:rPr lang="tr-TR" sz="1400">
                          <a:effectLst/>
                        </a:rPr>
                        <a:t>2020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323.717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280.678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381.648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754.326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2092190263"/>
                  </a:ext>
                </a:extLst>
              </a:tr>
              <a:tr h="222290">
                <a:tc>
                  <a:txBody>
                    <a:bodyPr/>
                    <a:lstStyle/>
                    <a:p>
                      <a:pPr>
                        <a:lnSpc>
                          <a:spcPct val="107000"/>
                        </a:lnSpc>
                        <a:spcAft>
                          <a:spcPts val="800"/>
                        </a:spcAft>
                      </a:pPr>
                      <a:r>
                        <a:rPr lang="tr-TR" sz="1400">
                          <a:effectLst/>
                        </a:rPr>
                        <a:t>2019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313.417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259.358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393.510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915.146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1204962811"/>
                  </a:ext>
                </a:extLst>
              </a:tr>
              <a:tr h="222290">
                <a:tc>
                  <a:txBody>
                    <a:bodyPr/>
                    <a:lstStyle/>
                    <a:p>
                      <a:pPr>
                        <a:lnSpc>
                          <a:spcPct val="107000"/>
                        </a:lnSpc>
                        <a:spcAft>
                          <a:spcPts val="800"/>
                        </a:spcAft>
                      </a:pPr>
                      <a:r>
                        <a:rPr lang="tr-TR" sz="1400">
                          <a:effectLst/>
                        </a:rPr>
                        <a:t>2018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248.501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288.323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298.137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180.056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1483501033"/>
                  </a:ext>
                </a:extLst>
              </a:tr>
              <a:tr h="222290">
                <a:tc>
                  <a:txBody>
                    <a:bodyPr/>
                    <a:lstStyle/>
                    <a:p>
                      <a:pPr>
                        <a:lnSpc>
                          <a:spcPct val="107000"/>
                        </a:lnSpc>
                        <a:spcAft>
                          <a:spcPts val="800"/>
                        </a:spcAft>
                      </a:pPr>
                      <a:r>
                        <a:rPr lang="tr-TR" sz="1400">
                          <a:effectLst/>
                        </a:rPr>
                        <a:t>2017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245.121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295.083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239.653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147.759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3065349367"/>
                  </a:ext>
                </a:extLst>
              </a:tr>
              <a:tr h="222290">
                <a:tc>
                  <a:txBody>
                    <a:bodyPr/>
                    <a:lstStyle/>
                    <a:p>
                      <a:pPr>
                        <a:lnSpc>
                          <a:spcPct val="107000"/>
                        </a:lnSpc>
                        <a:spcAft>
                          <a:spcPts val="800"/>
                        </a:spcAft>
                      </a:pPr>
                      <a:r>
                        <a:rPr lang="tr-TR" sz="1400">
                          <a:effectLst/>
                        </a:rPr>
                        <a:t>2016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240.334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294.936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238.371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144.449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4290735548"/>
                  </a:ext>
                </a:extLst>
              </a:tr>
              <a:tr h="222290">
                <a:tc>
                  <a:txBody>
                    <a:bodyPr/>
                    <a:lstStyle/>
                    <a:p>
                      <a:pPr>
                        <a:lnSpc>
                          <a:spcPct val="107000"/>
                        </a:lnSpc>
                        <a:spcAft>
                          <a:spcPts val="800"/>
                        </a:spcAft>
                      </a:pPr>
                      <a:r>
                        <a:rPr lang="tr-TR" sz="1400">
                          <a:effectLst/>
                        </a:rPr>
                        <a:t>2015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241.828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286.471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201.989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126.645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2345263725"/>
                  </a:ext>
                </a:extLst>
              </a:tr>
              <a:tr h="222290">
                <a:tc>
                  <a:txBody>
                    <a:bodyPr/>
                    <a:lstStyle/>
                    <a:p>
                      <a:pPr>
                        <a:lnSpc>
                          <a:spcPct val="107000"/>
                        </a:lnSpc>
                        <a:spcAft>
                          <a:spcPts val="800"/>
                        </a:spcAft>
                      </a:pPr>
                      <a:r>
                        <a:rPr lang="tr-TR" sz="1400">
                          <a:effectLst/>
                        </a:rPr>
                        <a:t>2014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244.671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286.493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a:effectLst/>
                        </a:rPr>
                        <a:t>187.341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tc>
                  <a:txBody>
                    <a:bodyPr/>
                    <a:lstStyle/>
                    <a:p>
                      <a:pPr>
                        <a:lnSpc>
                          <a:spcPct val="107000"/>
                        </a:lnSpc>
                        <a:spcAft>
                          <a:spcPts val="800"/>
                        </a:spcAft>
                      </a:pPr>
                      <a:r>
                        <a:rPr lang="tr-TR" sz="1400" dirty="0">
                          <a:effectLst/>
                        </a:rPr>
                        <a:t>126.781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7488" marR="57488" marT="0" marB="0"/>
                </a:tc>
                <a:extLst>
                  <a:ext uri="{0D108BD9-81ED-4DB2-BD59-A6C34878D82A}">
                    <a16:rowId xmlns:a16="http://schemas.microsoft.com/office/drawing/2014/main" val="2145551566"/>
                  </a:ext>
                </a:extLst>
              </a:tr>
            </a:tbl>
          </a:graphicData>
        </a:graphic>
      </p:graphicFrame>
    </p:spTree>
    <p:extLst>
      <p:ext uri="{BB962C8B-B14F-4D97-AF65-F5344CB8AC3E}">
        <p14:creationId xmlns:p14="http://schemas.microsoft.com/office/powerpoint/2010/main" val="41120366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46" name="Resim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2"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8" name="Resim 47">
            <a:extLst>
              <a:ext uri="{FF2B5EF4-FFF2-40B4-BE49-F238E27FC236}">
                <a16:creationId xmlns:a16="http://schemas.microsoft.com/office/drawing/2014/main" id="{CAD20AEA-7CAF-4A83-BE2E-EAF010B8B7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50" name="Dikdörtgen 49">
            <a:extLst>
              <a:ext uri="{FF2B5EF4-FFF2-40B4-BE49-F238E27FC236}">
                <a16:creationId xmlns:a16="http://schemas.microsoft.com/office/drawing/2014/main" id="{2255CADE-DCE0-447F-B290-2AE78E5E5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52" name="Resim 2">
            <a:extLst>
              <a:ext uri="{FF2B5EF4-FFF2-40B4-BE49-F238E27FC236}">
                <a16:creationId xmlns:a16="http://schemas.microsoft.com/office/drawing/2014/main" id="{240987D2-7FAC-4B65-A97B-0EAADE73BB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extLst>
              <a:ext uri="{28A0092B-C50C-407E-A947-70E740481C1C}">
                <a14:useLocalDpi xmlns:a14="http://schemas.microsoft.com/office/drawing/2010/main" val="0"/>
              </a:ext>
            </a:extLst>
          </a:blip>
          <a:srcRect/>
          <a:stretch>
            <a:fillRect/>
          </a:stretch>
        </p:blipFill>
        <p:spPr bwMode="auto">
          <a:xfrm>
            <a:off x="2" y="130629"/>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Yer Tutucusu 5" descr="Bilim Laboratuvarı">
            <a:extLst>
              <a:ext uri="{FF2B5EF4-FFF2-40B4-BE49-F238E27FC236}">
                <a16:creationId xmlns:a16="http://schemas.microsoft.com/office/drawing/2014/main" id="{2543122C-30CE-4CD2-B15E-CA20AE39CC4D}"/>
              </a:ext>
            </a:extLst>
          </p:cNvPr>
          <p:cNvPicPr>
            <a:picLocks noGrp="1" noChangeAspect="1"/>
          </p:cNvPicPr>
          <p:nvPr>
            <p:ph type="pic" idx="1"/>
          </p:nvPr>
        </p:nvPicPr>
        <p:blipFill rotWithShape="1">
          <a:blip r:embed="rId5" cstate="email">
            <a:extLst>
              <a:ext uri="{28A0092B-C50C-407E-A947-70E740481C1C}">
                <a14:useLocalDpi xmlns:a14="http://schemas.microsoft.com/office/drawing/2010/main"/>
              </a:ext>
            </a:extLst>
          </a:blip>
          <a:srcRect l="7364" r="2" b="2"/>
          <a:stretch/>
        </p:blipFill>
        <p:spPr>
          <a:xfrm>
            <a:off x="8862" y="10"/>
            <a:ext cx="6924201" cy="6857990"/>
          </a:xfrm>
          <a:prstGeom prst="rect">
            <a:avLst/>
          </a:prstGeom>
        </p:spPr>
      </p:pic>
      <p:sp>
        <p:nvSpPr>
          <p:cNvPr id="54" name="Dikdörtgen 53">
            <a:extLst>
              <a:ext uri="{FF2B5EF4-FFF2-40B4-BE49-F238E27FC236}">
                <a16:creationId xmlns:a16="http://schemas.microsoft.com/office/drawing/2014/main" id="{4245587C-701C-48A1-9B6B-10C3DF81A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33063"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56" name="Resim 55">
            <a:extLst>
              <a:ext uri="{FF2B5EF4-FFF2-40B4-BE49-F238E27FC236}">
                <a16:creationId xmlns:a16="http://schemas.microsoft.com/office/drawing/2014/main" id="{2E5CF545-7AAF-4A13-8871-089E929E850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8860" y="0"/>
            <a:ext cx="12192000" cy="6858000"/>
          </a:xfrm>
          <a:prstGeom prst="rect">
            <a:avLst/>
          </a:prstGeom>
        </p:spPr>
      </p:pic>
      <p:sp>
        <p:nvSpPr>
          <p:cNvPr id="2" name="Başlık 1">
            <a:extLst>
              <a:ext uri="{FF2B5EF4-FFF2-40B4-BE49-F238E27FC236}">
                <a16:creationId xmlns:a16="http://schemas.microsoft.com/office/drawing/2014/main" id="{12B77B0A-41A1-428C-897D-2AEE4B4A56BD}"/>
              </a:ext>
            </a:extLst>
          </p:cNvPr>
          <p:cNvSpPr>
            <a:spLocks noGrp="1"/>
          </p:cNvSpPr>
          <p:nvPr>
            <p:ph type="title"/>
          </p:nvPr>
        </p:nvSpPr>
        <p:spPr>
          <a:xfrm>
            <a:off x="7123437" y="-2"/>
            <a:ext cx="4959500" cy="1646450"/>
          </a:xfrm>
        </p:spPr>
        <p:txBody>
          <a:bodyPr vert="horz" lIns="91440" tIns="45720" rIns="91440" bIns="45720" rtlCol="0" anchor="b">
            <a:normAutofit/>
          </a:bodyPr>
          <a:lstStyle/>
          <a:p>
            <a:pPr rtl="0"/>
            <a:r>
              <a:rPr lang="tr-TR" sz="4800" b="1" dirty="0">
                <a:solidFill>
                  <a:schemeClr val="accent1"/>
                </a:solidFill>
              </a:rPr>
              <a:t>Bölümün hedefleri</a:t>
            </a:r>
          </a:p>
        </p:txBody>
      </p:sp>
      <p:sp>
        <p:nvSpPr>
          <p:cNvPr id="7" name="Dikdörtgen 6"/>
          <p:cNvSpPr/>
          <p:nvPr/>
        </p:nvSpPr>
        <p:spPr>
          <a:xfrm>
            <a:off x="7333397" y="1906084"/>
            <a:ext cx="4622042" cy="4478149"/>
          </a:xfrm>
          <a:prstGeom prst="rect">
            <a:avLst/>
          </a:prstGeom>
          <a:solidFill>
            <a:schemeClr val="bg2">
              <a:lumMod val="20000"/>
              <a:lumOff val="80000"/>
            </a:schemeClr>
          </a:solidFill>
        </p:spPr>
        <p:txBody>
          <a:bodyPr wrap="square">
            <a:spAutoFit/>
          </a:bodyPr>
          <a:lstStyle/>
          <a:p>
            <a:pPr algn="ctr"/>
            <a:r>
              <a:rPr lang="tr-TR" sz="2000" dirty="0">
                <a:effectLst>
                  <a:outerShdw blurRad="38100" dist="38100" dir="2700000" algn="tl">
                    <a:srgbClr val="000000">
                      <a:alpha val="43137"/>
                    </a:srgbClr>
                  </a:outerShdw>
                </a:effectLst>
                <a:latin typeface="+mj-lt"/>
              </a:rPr>
              <a:t>Mersin Üniversitesi Kimya Mühendisliği Bölümü olarak hedefimiz; </a:t>
            </a:r>
          </a:p>
          <a:p>
            <a:pPr algn="just"/>
            <a:endParaRPr lang="tr-TR" sz="2000" dirty="0">
              <a:latin typeface="+mj-lt"/>
            </a:endParaRPr>
          </a:p>
          <a:p>
            <a:pPr marL="285750" indent="-285750" algn="just">
              <a:spcAft>
                <a:spcPts val="600"/>
              </a:spcAft>
              <a:buFont typeface="Wingdings" panose="05000000000000000000" pitchFamily="2" charset="2"/>
              <a:buChar char="v"/>
            </a:pPr>
            <a:r>
              <a:rPr lang="tr-TR" sz="2000" b="1" dirty="0">
                <a:solidFill>
                  <a:schemeClr val="accent1">
                    <a:lumMod val="50000"/>
                  </a:schemeClr>
                </a:solidFill>
                <a:latin typeface="+mj-lt"/>
              </a:rPr>
              <a:t>Bilişim ve iletişim çağına uygun beceriler edinmiş, </a:t>
            </a:r>
            <a:r>
              <a:rPr lang="tr-TR" sz="2000" b="1" dirty="0">
                <a:solidFill>
                  <a:schemeClr val="accent1">
                    <a:lumMod val="75000"/>
                  </a:schemeClr>
                </a:solidFill>
                <a:latin typeface="+mj-lt"/>
              </a:rPr>
              <a:t>girişimci, yenilikçi</a:t>
            </a:r>
            <a:r>
              <a:rPr lang="tr-TR" sz="2000" b="1" dirty="0">
                <a:solidFill>
                  <a:schemeClr val="accent1">
                    <a:lumMod val="50000"/>
                  </a:schemeClr>
                </a:solidFill>
                <a:latin typeface="+mj-lt"/>
              </a:rPr>
              <a:t>, araştırma geliştirmede etkin, </a:t>
            </a:r>
            <a:r>
              <a:rPr lang="tr-TR" sz="2000" b="1" dirty="0">
                <a:solidFill>
                  <a:schemeClr val="accent1">
                    <a:lumMod val="75000"/>
                  </a:schemeClr>
                </a:solidFill>
                <a:latin typeface="+mj-lt"/>
              </a:rPr>
              <a:t>etik değerlere bağlı</a:t>
            </a:r>
            <a:r>
              <a:rPr lang="tr-TR" sz="2000" b="1" dirty="0">
                <a:solidFill>
                  <a:schemeClr val="accent1">
                    <a:lumMod val="50000"/>
                  </a:schemeClr>
                </a:solidFill>
                <a:latin typeface="+mj-lt"/>
              </a:rPr>
              <a:t> ve programın kazandırdığı Kimya Mühendisliği altyapısını kullanarak </a:t>
            </a:r>
            <a:r>
              <a:rPr lang="tr-TR" sz="2000" b="1" dirty="0">
                <a:solidFill>
                  <a:schemeClr val="accent1">
                    <a:lumMod val="75000"/>
                  </a:schemeClr>
                </a:solidFill>
                <a:latin typeface="+mj-lt"/>
              </a:rPr>
              <a:t>alanında veya seçtiği diğer alanlarda görev yapan</a:t>
            </a:r>
            <a:r>
              <a:rPr lang="tr-TR" sz="2000" b="1" dirty="0">
                <a:solidFill>
                  <a:schemeClr val="accent1">
                    <a:lumMod val="50000"/>
                  </a:schemeClr>
                </a:solidFill>
                <a:latin typeface="+mj-lt"/>
              </a:rPr>
              <a:t>,</a:t>
            </a:r>
          </a:p>
          <a:p>
            <a:pPr marL="285750" indent="-285750" algn="just">
              <a:buFont typeface="Wingdings" panose="05000000000000000000" pitchFamily="2" charset="2"/>
              <a:buChar char="v"/>
            </a:pPr>
            <a:r>
              <a:rPr lang="tr-TR" sz="2000" b="1" dirty="0">
                <a:solidFill>
                  <a:schemeClr val="accent1">
                    <a:lumMod val="50000"/>
                  </a:schemeClr>
                </a:solidFill>
                <a:latin typeface="+mj-lt"/>
              </a:rPr>
              <a:t>Yaşam boyu öğrenmenin önemini kavramış olarak </a:t>
            </a:r>
            <a:r>
              <a:rPr lang="tr-TR" sz="2000" b="1" u="sng" dirty="0">
                <a:solidFill>
                  <a:schemeClr val="accent1">
                    <a:lumMod val="75000"/>
                  </a:schemeClr>
                </a:solidFill>
                <a:latin typeface="+mj-lt"/>
              </a:rPr>
              <a:t>kendini sürekli geliştiren mühendisler yetiştirmektir</a:t>
            </a:r>
            <a:r>
              <a:rPr lang="tr-TR" sz="2000" b="1" dirty="0">
                <a:solidFill>
                  <a:schemeClr val="accent1">
                    <a:lumMod val="50000"/>
                  </a:schemeClr>
                </a:solidFill>
                <a:latin typeface="+mj-lt"/>
              </a:rPr>
              <a:t>.</a:t>
            </a:r>
            <a:endParaRPr lang="en-US" sz="2000" b="1" dirty="0">
              <a:solidFill>
                <a:schemeClr val="accent1">
                  <a:lumMod val="50000"/>
                </a:schemeClr>
              </a:solidFill>
              <a:latin typeface="+mj-lt"/>
              <a:ea typeface="Calibri" panose="020F0502020204030204" pitchFamily="34" charset="0"/>
              <a:cs typeface="Times New Roman" panose="02020603050405020304" pitchFamily="18" charset="0"/>
            </a:endParaRPr>
          </a:p>
          <a:p>
            <a:pPr algn="just"/>
            <a:endParaRPr lang="en-US" sz="2000" dirty="0">
              <a:latin typeface="+mj-lt"/>
            </a:endParaRPr>
          </a:p>
        </p:txBody>
      </p:sp>
    </p:spTree>
    <p:extLst>
      <p:ext uri="{BB962C8B-B14F-4D97-AF65-F5344CB8AC3E}">
        <p14:creationId xmlns:p14="http://schemas.microsoft.com/office/powerpoint/2010/main" val="298461031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22" name="Resim 2">
            <a:extLst>
              <a:ext uri="{FF2B5EF4-FFF2-40B4-BE49-F238E27FC236}">
                <a16:creationId xmlns:a16="http://schemas.microsoft.com/office/drawing/2014/main" id="{22790EC5-ACA7-4536-8066-B60199F3C6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extLst>
              <a:ext uri="{28A0092B-C50C-407E-A947-70E740481C1C}">
                <a14:useLocalDpi xmlns:a14="http://schemas.microsoft.com/office/drawing/2010/main"/>
              </a:ext>
            </a:extLst>
          </a:blip>
          <a:srcRect/>
          <a:stretch>
            <a:fillRect/>
          </a:stretch>
        </p:blipFill>
        <p:spPr bwMode="auto">
          <a:xfrm>
            <a:off x="2"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24" name="Resim 23">
            <a:extLst>
              <a:ext uri="{FF2B5EF4-FFF2-40B4-BE49-F238E27FC236}">
                <a16:creationId xmlns:a16="http://schemas.microsoft.com/office/drawing/2014/main" id="{5F86BEAF-FD24-4827-AD37-6785EBC9C2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useBgFill="1">
        <p:nvSpPr>
          <p:cNvPr id="26" name="Dikdörtgen 25">
            <a:extLst>
              <a:ext uri="{FF2B5EF4-FFF2-40B4-BE49-F238E27FC236}">
                <a16:creationId xmlns:a16="http://schemas.microsoft.com/office/drawing/2014/main" id="{DC3B8C6B-63CA-4384-8059-2036BE520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8" name="Resim 2">
            <a:extLst>
              <a:ext uri="{FF2B5EF4-FFF2-40B4-BE49-F238E27FC236}">
                <a16:creationId xmlns:a16="http://schemas.microsoft.com/office/drawing/2014/main" id="{F5B52056-26AD-4841-8A16-C1D9E3C0993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email">
            <a:alphaModFix/>
            <a:extLst>
              <a:ext uri="{28A0092B-C50C-407E-A947-70E740481C1C}">
                <a14:useLocalDpi xmlns:a14="http://schemas.microsoft.com/office/drawing/2010/main"/>
              </a:ext>
            </a:extLst>
          </a:blip>
          <a:srcRect/>
          <a:stretch>
            <a:fillRect/>
          </a:stretch>
        </p:blipFill>
        <p:spPr bwMode="auto">
          <a:xfrm>
            <a:off x="2"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6" name="İçerik Yer Tutucusu 5" descr="Formül">
            <a:extLst>
              <a:ext uri="{FF2B5EF4-FFF2-40B4-BE49-F238E27FC236}">
                <a16:creationId xmlns:a16="http://schemas.microsoft.com/office/drawing/2014/main" id="{29B78601-F415-4A48-AB86-2F6B81FA9136}"/>
              </a:ext>
            </a:extLst>
          </p:cNvPr>
          <p:cNvPicPr>
            <a:picLocks noGrp="1" noChangeAspect="1"/>
          </p:cNvPicPr>
          <p:nvPr>
            <p:ph sz="quarter" idx="13"/>
          </p:nvPr>
        </p:nvPicPr>
        <p:blipFill rotWithShape="1">
          <a:blip r:embed="rId5" cstate="email">
            <a:extLst>
              <a:ext uri="{28A0092B-C50C-407E-A947-70E740481C1C}">
                <a14:useLocalDpi xmlns:a14="http://schemas.microsoft.com/office/drawing/2010/main"/>
              </a:ext>
            </a:extLst>
          </a:blip>
          <a:srcRect b="-2"/>
          <a:stretch/>
        </p:blipFill>
        <p:spPr>
          <a:xfrm>
            <a:off x="22" y="10"/>
            <a:ext cx="4024741" cy="6857990"/>
          </a:xfrm>
          <a:prstGeom prst="rect">
            <a:avLst/>
          </a:prstGeom>
        </p:spPr>
      </p:pic>
      <p:sp>
        <p:nvSpPr>
          <p:cNvPr id="30" name="Dikdörtgen 29">
            <a:extLst>
              <a:ext uri="{FF2B5EF4-FFF2-40B4-BE49-F238E27FC236}">
                <a16:creationId xmlns:a16="http://schemas.microsoft.com/office/drawing/2014/main" id="{C71B03AA-C0EB-4104-84F8-E1AB8BFBE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4763"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32" name="Resim 31">
            <a:extLst>
              <a:ext uri="{FF2B5EF4-FFF2-40B4-BE49-F238E27FC236}">
                <a16:creationId xmlns:a16="http://schemas.microsoft.com/office/drawing/2014/main" id="{09C2B723-6C2F-49DE-A429-50BDFD1ADB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Başlık 1">
            <a:extLst>
              <a:ext uri="{FF2B5EF4-FFF2-40B4-BE49-F238E27FC236}">
                <a16:creationId xmlns:a16="http://schemas.microsoft.com/office/drawing/2014/main" id="{558B2B72-EB44-4428-96AA-8636E4A4ADFD}"/>
              </a:ext>
            </a:extLst>
          </p:cNvPr>
          <p:cNvSpPr>
            <a:spLocks noGrp="1"/>
          </p:cNvSpPr>
          <p:nvPr>
            <p:ph type="title"/>
          </p:nvPr>
        </p:nvSpPr>
        <p:spPr>
          <a:xfrm>
            <a:off x="4713059" y="18016"/>
            <a:ext cx="6672886" cy="797328"/>
          </a:xfrm>
        </p:spPr>
        <p:txBody>
          <a:bodyPr vert="horz" lIns="91440" tIns="45720" rIns="91440" bIns="45720" rtlCol="0" anchor="ctr">
            <a:noAutofit/>
          </a:bodyPr>
          <a:lstStyle/>
          <a:p>
            <a:pPr rtl="0"/>
            <a:r>
              <a:rPr lang="tr-TR" sz="4800" b="1" u="sng" dirty="0">
                <a:solidFill>
                  <a:schemeClr val="tx1">
                    <a:lumMod val="65000"/>
                    <a:lumOff val="35000"/>
                  </a:schemeClr>
                </a:solidFill>
              </a:rPr>
              <a:t>MESLEK TANIMI</a:t>
            </a:r>
          </a:p>
        </p:txBody>
      </p:sp>
      <p:sp>
        <p:nvSpPr>
          <p:cNvPr id="4" name="Dikdörtgen 3"/>
          <p:cNvSpPr/>
          <p:nvPr/>
        </p:nvSpPr>
        <p:spPr>
          <a:xfrm>
            <a:off x="4303594" y="806066"/>
            <a:ext cx="7706436" cy="6032421"/>
          </a:xfrm>
          <a:prstGeom prst="rect">
            <a:avLst/>
          </a:prstGeom>
        </p:spPr>
        <p:txBody>
          <a:bodyPr wrap="square">
            <a:spAutoFit/>
          </a:bodyPr>
          <a:lstStyle/>
          <a:p>
            <a:pPr marL="285750" indent="-285750" algn="just">
              <a:spcAft>
                <a:spcPts val="1200"/>
              </a:spcAft>
              <a:buFont typeface="Wingdings" panose="05000000000000000000" pitchFamily="2" charset="2"/>
              <a:buChar char="v"/>
            </a:pPr>
            <a:r>
              <a:rPr lang="tr-TR" dirty="0">
                <a:solidFill>
                  <a:srgbClr val="333333"/>
                </a:solidFill>
                <a:latin typeface="+mj-lt"/>
              </a:rPr>
              <a:t>Kimya Mühendisliği’nin akla ilk gelen tanımı; adından da anlaşıldığı gibi, başta kimya olmak üzere temel bilimlere ait bilgilerin mühendislik yaklaşımıyla uygulanmasıdır. Ancak, ilk </a:t>
            </a:r>
            <a:r>
              <a:rPr lang="tr-TR" dirty="0" err="1">
                <a:solidFill>
                  <a:srgbClr val="333333"/>
                </a:solidFill>
                <a:latin typeface="+mj-lt"/>
              </a:rPr>
              <a:t>literatürsel</a:t>
            </a:r>
            <a:r>
              <a:rPr lang="tr-TR" dirty="0">
                <a:solidFill>
                  <a:srgbClr val="333333"/>
                </a:solidFill>
                <a:latin typeface="+mj-lt"/>
              </a:rPr>
              <a:t> tanımı Amerika Kimya Mühendisleri Enstitüsü (</a:t>
            </a:r>
            <a:r>
              <a:rPr lang="tr-TR" dirty="0" err="1">
                <a:solidFill>
                  <a:srgbClr val="333333"/>
                </a:solidFill>
                <a:latin typeface="+mj-lt"/>
              </a:rPr>
              <a:t>AIChE</a:t>
            </a:r>
            <a:r>
              <a:rPr lang="tr-TR" dirty="0">
                <a:solidFill>
                  <a:srgbClr val="333333"/>
                </a:solidFill>
                <a:latin typeface="+mj-lt"/>
              </a:rPr>
              <a:t>) tarafından 1950 yılında yapılmıştır. Enstitüye göre:</a:t>
            </a:r>
          </a:p>
          <a:p>
            <a:pPr algn="just">
              <a:spcAft>
                <a:spcPts val="1200"/>
              </a:spcAft>
            </a:pPr>
            <a:r>
              <a:rPr lang="tr-TR" b="1" dirty="0">
                <a:solidFill>
                  <a:schemeClr val="accent1"/>
                </a:solidFill>
                <a:latin typeface="+mj-lt"/>
              </a:rPr>
              <a:t>“Kimya Mühendisliği; çalışma, deneyim ve uygulama ile elde edilmiş matematik, kimya ve diğer doğa bilimleri bilgilerini, insan yararı için madde ve enerjinin ekonomik kullanımını sağlayan yolları geliştirecek kararlara uygulanması uğraşıdır.”</a:t>
            </a:r>
          </a:p>
          <a:p>
            <a:pPr marL="285750" indent="-285750" algn="just">
              <a:spcAft>
                <a:spcPts val="1200"/>
              </a:spcAft>
              <a:buFont typeface="Wingdings" panose="05000000000000000000" pitchFamily="2" charset="2"/>
              <a:buChar char="v"/>
            </a:pPr>
            <a:r>
              <a:rPr lang="tr-TR" dirty="0">
                <a:solidFill>
                  <a:srgbClr val="333333"/>
                </a:solidFill>
                <a:latin typeface="+mj-lt"/>
              </a:rPr>
              <a:t>1970-80’li yıllarda bu tanım yenilenerek şu hale getirilmiştir:</a:t>
            </a:r>
          </a:p>
          <a:p>
            <a:pPr algn="just">
              <a:spcAft>
                <a:spcPts val="1200"/>
              </a:spcAft>
            </a:pPr>
            <a:r>
              <a:rPr lang="tr-TR" sz="1900" b="1" dirty="0">
                <a:solidFill>
                  <a:schemeClr val="accent2">
                    <a:lumMod val="75000"/>
                  </a:schemeClr>
                </a:solidFill>
                <a:latin typeface="+mj-lt"/>
              </a:rPr>
              <a:t>“Maddenin bileşim, hal ve enerjisinde meydana gelen değişimleri ve maddeyi fiziksel ve kimyasal değişimlere uğratan cihazları, mühendislik, ekonomi ve insanlarla olan ilişkileri yönünden inceleyen bilim dalına Kimya Mühendisliği denir.”</a:t>
            </a:r>
          </a:p>
          <a:p>
            <a:pPr marL="285750" indent="-285750" algn="just">
              <a:spcAft>
                <a:spcPts val="1200"/>
              </a:spcAft>
              <a:buFont typeface="Wingdings" panose="05000000000000000000" pitchFamily="2" charset="2"/>
              <a:buChar char="v"/>
            </a:pPr>
            <a:r>
              <a:rPr lang="tr-TR" dirty="0">
                <a:solidFill>
                  <a:srgbClr val="333333"/>
                </a:solidFill>
                <a:latin typeface="+mj-lt"/>
              </a:rPr>
              <a:t>21. yüzyıl Kimya Mühendisliği tanımı ise:</a:t>
            </a:r>
          </a:p>
          <a:p>
            <a:pPr algn="just">
              <a:spcAft>
                <a:spcPts val="1200"/>
              </a:spcAft>
            </a:pPr>
            <a:r>
              <a:rPr lang="tr-TR" sz="2000" b="1" dirty="0">
                <a:solidFill>
                  <a:schemeClr val="accent6">
                    <a:lumMod val="75000"/>
                  </a:schemeClr>
                </a:solidFill>
                <a:latin typeface="+mj-lt"/>
              </a:rPr>
              <a:t>“Malzemelerin kimyasal yapılarının, enerji içeriklerinin ve/veya fiziksel hallerinin değişime uğradığı en ekonomik ve en çevreci proseslerin mikro ve makro boyutta geliştirilmesi ve uygulanması ile ilgilenen çok yönlü mühendislik dalı” şeklindedir.</a:t>
            </a:r>
          </a:p>
        </p:txBody>
      </p:sp>
    </p:spTree>
    <p:extLst>
      <p:ext uri="{BB962C8B-B14F-4D97-AF65-F5344CB8AC3E}">
        <p14:creationId xmlns:p14="http://schemas.microsoft.com/office/powerpoint/2010/main" val="306903669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2" name="Başlık 1">
            <a:extLst>
              <a:ext uri="{FF2B5EF4-FFF2-40B4-BE49-F238E27FC236}">
                <a16:creationId xmlns:a16="http://schemas.microsoft.com/office/drawing/2014/main" id="{5F3F6C66-D6D7-4A72-9928-967AEA400766}"/>
              </a:ext>
            </a:extLst>
          </p:cNvPr>
          <p:cNvSpPr>
            <a:spLocks noGrp="1"/>
          </p:cNvSpPr>
          <p:nvPr>
            <p:ph type="title"/>
          </p:nvPr>
        </p:nvSpPr>
        <p:spPr>
          <a:xfrm>
            <a:off x="8353173" y="122834"/>
            <a:ext cx="3617721" cy="1583141"/>
          </a:xfrm>
          <a:noFill/>
        </p:spPr>
        <p:txBody>
          <a:bodyPr rtlCol="0">
            <a:normAutofit/>
          </a:bodyPr>
          <a:lstStyle/>
          <a:p>
            <a:r>
              <a:rPr lang="tr-TR" dirty="0"/>
              <a:t>Bölüm Mezunlarının İş İmkânları</a:t>
            </a:r>
            <a:endParaRPr lang="tr-TR" sz="4800" dirty="0">
              <a:solidFill>
                <a:schemeClr val="bg1">
                  <a:lumMod val="50000"/>
                </a:schemeClr>
              </a:solidFill>
            </a:endParaRPr>
          </a:p>
        </p:txBody>
      </p:sp>
      <p:sp>
        <p:nvSpPr>
          <p:cNvPr id="4" name="Dikdörtgen 3"/>
          <p:cNvSpPr/>
          <p:nvPr/>
        </p:nvSpPr>
        <p:spPr>
          <a:xfrm>
            <a:off x="8132066" y="1729518"/>
            <a:ext cx="3955161" cy="5093702"/>
          </a:xfrm>
          <a:prstGeom prst="rect">
            <a:avLst/>
          </a:prstGeom>
        </p:spPr>
        <p:txBody>
          <a:bodyPr wrap="square">
            <a:spAutoFit/>
          </a:bodyPr>
          <a:lstStyle/>
          <a:p>
            <a:pPr marL="285750" indent="-285750" algn="just">
              <a:spcAft>
                <a:spcPts val="600"/>
              </a:spcAft>
              <a:buFont typeface="Wingdings" panose="05000000000000000000" pitchFamily="2" charset="2"/>
              <a:buChar char="v"/>
            </a:pPr>
            <a:r>
              <a:rPr lang="tr-TR" sz="1600" dirty="0">
                <a:solidFill>
                  <a:schemeClr val="accent1"/>
                </a:solidFill>
                <a:latin typeface="+mj-lt"/>
              </a:rPr>
              <a:t>Kimya Mühendisliği eğitim programını tamamlayan öğrenciler, alanındaki bilgileri izleyebilme, bilişim ve iletişim teknolojilerini kullanabilme, mühendislik problemlerini ekonomi, iş güvenliği, kalite, çevre, etik değerler gibi yönlerden evrensel ve toplumsal boyutlarıyla çözümleyebilme, yaşam boyu öğrenmenin önemini kavrayabilme, takım çalışmasına yatkınlık gibi kazançlar sağlamaktadır. </a:t>
            </a:r>
          </a:p>
          <a:p>
            <a:pPr marL="285750" indent="-285750" algn="just">
              <a:spcAft>
                <a:spcPts val="600"/>
              </a:spcAft>
              <a:buFont typeface="Wingdings" panose="05000000000000000000" pitchFamily="2" charset="2"/>
              <a:buChar char="v"/>
            </a:pPr>
            <a:r>
              <a:rPr lang="tr-TR" sz="1600" dirty="0">
                <a:solidFill>
                  <a:schemeClr val="accent2">
                    <a:lumMod val="50000"/>
                  </a:schemeClr>
                </a:solidFill>
                <a:latin typeface="+mj-lt"/>
              </a:rPr>
              <a:t>Kimya mühendisliği programı mezunları, mineraller, metaller, seramikler, polimerler, kağıt ve </a:t>
            </a:r>
            <a:r>
              <a:rPr lang="tr-TR" sz="1600" dirty="0" err="1">
                <a:solidFill>
                  <a:schemeClr val="accent2">
                    <a:lumMod val="50000"/>
                  </a:schemeClr>
                </a:solidFill>
                <a:latin typeface="+mj-lt"/>
              </a:rPr>
              <a:t>kompozitlerin</a:t>
            </a:r>
            <a:r>
              <a:rPr lang="tr-TR" sz="1600" dirty="0">
                <a:solidFill>
                  <a:schemeClr val="accent2">
                    <a:lumMod val="50000"/>
                  </a:schemeClr>
                </a:solidFill>
                <a:latin typeface="+mj-lt"/>
              </a:rPr>
              <a:t> üretimi, ilaç, gıda, çevre ve </a:t>
            </a:r>
            <a:r>
              <a:rPr lang="tr-TR" sz="1600" dirty="0" err="1">
                <a:solidFill>
                  <a:schemeClr val="accent2">
                    <a:lumMod val="50000"/>
                  </a:schemeClr>
                </a:solidFill>
                <a:latin typeface="+mj-lt"/>
              </a:rPr>
              <a:t>biyoteknoloji</a:t>
            </a:r>
            <a:r>
              <a:rPr lang="tr-TR" sz="1600" dirty="0">
                <a:solidFill>
                  <a:schemeClr val="accent2">
                    <a:lumMod val="50000"/>
                  </a:schemeClr>
                </a:solidFill>
                <a:latin typeface="+mj-lt"/>
              </a:rPr>
              <a:t> gibi malzemelerin kimyasal yapılarının, enerji içeriklerinin veya fiziksel hallerinin değişime uğradığı proseslerin geliştirilmesi ve uygulanması ile ilgilenen tüm proseslerde araştırmacı, tasarımcı, projeler geliştirici, üst düzey yönetici olarak görev yapabilmektedir.</a:t>
            </a:r>
          </a:p>
        </p:txBody>
      </p:sp>
      <p:sp>
        <p:nvSpPr>
          <p:cNvPr id="6" name="Dikdörtgen 5"/>
          <p:cNvSpPr/>
          <p:nvPr/>
        </p:nvSpPr>
        <p:spPr>
          <a:xfrm>
            <a:off x="184136" y="13650"/>
            <a:ext cx="7726821" cy="1015663"/>
          </a:xfrm>
          <a:prstGeom prst="rect">
            <a:avLst/>
          </a:prstGeom>
        </p:spPr>
        <p:txBody>
          <a:bodyPr wrap="square">
            <a:spAutoFit/>
          </a:bodyPr>
          <a:lstStyle/>
          <a:p>
            <a:pPr algn="just"/>
            <a:r>
              <a:rPr lang="tr-TR" sz="2000" dirty="0">
                <a:solidFill>
                  <a:srgbClr val="333333"/>
                </a:solidFill>
                <a:latin typeface="+mj-lt"/>
              </a:rPr>
              <a:t>Çok yönlü yapısı nedeniyle Kimya Mühendislerinin çalışma alanları çok geniştir. Bir Kimya Mühendisi farklı sektörlerin özellikle endüstriyel tesisleri, özel ve kamu kuruluşlarında çeşitli sorumluluklar alarak çalışır:</a:t>
            </a:r>
          </a:p>
        </p:txBody>
      </p:sp>
      <p:sp>
        <p:nvSpPr>
          <p:cNvPr id="7" name="Dikdörtgen 6"/>
          <p:cNvSpPr/>
          <p:nvPr/>
        </p:nvSpPr>
        <p:spPr>
          <a:xfrm>
            <a:off x="184136" y="1848185"/>
            <a:ext cx="3844119" cy="4401205"/>
          </a:xfrm>
          <a:prstGeom prst="rect">
            <a:avLst/>
          </a:prstGeom>
        </p:spPr>
        <p:txBody>
          <a:bodyPr wrap="square">
            <a:spAutoFit/>
          </a:bodyPr>
          <a:lstStyle/>
          <a:p>
            <a:pPr algn="just">
              <a:spcAft>
                <a:spcPts val="600"/>
              </a:spcAft>
            </a:pPr>
            <a:r>
              <a:rPr lang="tr-TR" b="1" dirty="0">
                <a:solidFill>
                  <a:srgbClr val="333333"/>
                </a:solidFill>
                <a:latin typeface="+mj-lt"/>
              </a:rPr>
              <a:t>Sektörler:</a:t>
            </a:r>
            <a:endParaRPr lang="tr-TR" dirty="0">
              <a:solidFill>
                <a:srgbClr val="333333"/>
              </a:solidFill>
              <a:latin typeface="+mj-lt"/>
            </a:endParaRPr>
          </a:p>
          <a:p>
            <a:pPr marL="285750" indent="-285750" algn="just">
              <a:buFont typeface="Wingdings" panose="05000000000000000000" pitchFamily="2" charset="2"/>
              <a:buChar char="ü"/>
            </a:pPr>
            <a:r>
              <a:rPr lang="tr-TR" dirty="0">
                <a:solidFill>
                  <a:srgbClr val="333333"/>
                </a:solidFill>
                <a:latin typeface="+mj-lt"/>
              </a:rPr>
              <a:t>İlaç Sektörü</a:t>
            </a:r>
          </a:p>
          <a:p>
            <a:pPr marL="285750" indent="-285750" algn="just">
              <a:buFont typeface="Wingdings" panose="05000000000000000000" pitchFamily="2" charset="2"/>
              <a:buChar char="ü"/>
            </a:pPr>
            <a:r>
              <a:rPr lang="tr-TR" dirty="0">
                <a:solidFill>
                  <a:srgbClr val="333333"/>
                </a:solidFill>
                <a:latin typeface="+mj-lt"/>
              </a:rPr>
              <a:t>Seramik Sektörü</a:t>
            </a:r>
          </a:p>
          <a:p>
            <a:pPr marL="285750" indent="-285750" algn="just">
              <a:buFont typeface="Wingdings" panose="05000000000000000000" pitchFamily="2" charset="2"/>
              <a:buChar char="ü"/>
            </a:pPr>
            <a:r>
              <a:rPr lang="tr-TR" dirty="0">
                <a:solidFill>
                  <a:srgbClr val="333333"/>
                </a:solidFill>
                <a:latin typeface="+mj-lt"/>
              </a:rPr>
              <a:t>Tekstil Sektörü</a:t>
            </a:r>
          </a:p>
          <a:p>
            <a:pPr marL="285750" indent="-285750" algn="just">
              <a:buFont typeface="Wingdings" panose="05000000000000000000" pitchFamily="2" charset="2"/>
              <a:buChar char="ü"/>
            </a:pPr>
            <a:r>
              <a:rPr lang="tr-TR" dirty="0">
                <a:solidFill>
                  <a:srgbClr val="333333"/>
                </a:solidFill>
                <a:latin typeface="+mj-lt"/>
              </a:rPr>
              <a:t>Gıda Sektörü</a:t>
            </a:r>
          </a:p>
          <a:p>
            <a:pPr marL="285750" indent="-285750" algn="just">
              <a:buFont typeface="Wingdings" panose="05000000000000000000" pitchFamily="2" charset="2"/>
              <a:buChar char="ü"/>
            </a:pPr>
            <a:r>
              <a:rPr lang="tr-TR" dirty="0">
                <a:solidFill>
                  <a:srgbClr val="333333"/>
                </a:solidFill>
                <a:latin typeface="+mj-lt"/>
              </a:rPr>
              <a:t>Boya Sektörü</a:t>
            </a:r>
          </a:p>
          <a:p>
            <a:pPr marL="285750" indent="-285750" algn="just">
              <a:buFont typeface="Wingdings" panose="05000000000000000000" pitchFamily="2" charset="2"/>
              <a:buChar char="ü"/>
            </a:pPr>
            <a:r>
              <a:rPr lang="tr-TR" dirty="0">
                <a:solidFill>
                  <a:srgbClr val="333333"/>
                </a:solidFill>
                <a:latin typeface="+mj-lt"/>
              </a:rPr>
              <a:t>Yapı malzemeleri Sektörü</a:t>
            </a:r>
          </a:p>
          <a:p>
            <a:pPr marL="285750" indent="-285750" algn="just">
              <a:buFont typeface="Wingdings" panose="05000000000000000000" pitchFamily="2" charset="2"/>
              <a:buChar char="ü"/>
            </a:pPr>
            <a:r>
              <a:rPr lang="tr-TR" dirty="0">
                <a:solidFill>
                  <a:srgbClr val="333333"/>
                </a:solidFill>
                <a:latin typeface="+mj-lt"/>
              </a:rPr>
              <a:t>Otomotiv Sektörü</a:t>
            </a:r>
          </a:p>
          <a:p>
            <a:pPr marL="285750" indent="-285750" algn="just">
              <a:buFont typeface="Wingdings" panose="05000000000000000000" pitchFamily="2" charset="2"/>
              <a:buChar char="ü"/>
            </a:pPr>
            <a:r>
              <a:rPr lang="tr-TR" dirty="0">
                <a:solidFill>
                  <a:srgbClr val="333333"/>
                </a:solidFill>
                <a:latin typeface="+mj-lt"/>
              </a:rPr>
              <a:t>Gübre Sektörü</a:t>
            </a:r>
          </a:p>
          <a:p>
            <a:pPr marL="285750" indent="-285750" algn="just">
              <a:buFont typeface="Wingdings" panose="05000000000000000000" pitchFamily="2" charset="2"/>
              <a:buChar char="ü"/>
            </a:pPr>
            <a:r>
              <a:rPr lang="tr-TR" dirty="0">
                <a:solidFill>
                  <a:srgbClr val="333333"/>
                </a:solidFill>
                <a:latin typeface="+mj-lt"/>
              </a:rPr>
              <a:t>Petrokimya Sektörü</a:t>
            </a:r>
          </a:p>
          <a:p>
            <a:pPr marL="285750" indent="-285750" algn="just">
              <a:buFont typeface="Wingdings" panose="05000000000000000000" pitchFamily="2" charset="2"/>
              <a:buChar char="ü"/>
            </a:pPr>
            <a:r>
              <a:rPr lang="tr-TR" dirty="0">
                <a:solidFill>
                  <a:srgbClr val="333333"/>
                </a:solidFill>
                <a:latin typeface="+mj-lt"/>
              </a:rPr>
              <a:t>Plastik ve Kompozit Malzemeler</a:t>
            </a:r>
          </a:p>
          <a:p>
            <a:pPr marL="285750" indent="-285750" algn="just">
              <a:buFont typeface="Wingdings" panose="05000000000000000000" pitchFamily="2" charset="2"/>
              <a:buChar char="ü"/>
            </a:pPr>
            <a:r>
              <a:rPr lang="tr-TR" dirty="0">
                <a:solidFill>
                  <a:srgbClr val="333333"/>
                </a:solidFill>
                <a:latin typeface="+mj-lt"/>
              </a:rPr>
              <a:t>Metal ve Kaplama Sektörü</a:t>
            </a:r>
          </a:p>
          <a:p>
            <a:pPr marL="285750" indent="-285750" algn="just">
              <a:buFont typeface="Wingdings" panose="05000000000000000000" pitchFamily="2" charset="2"/>
              <a:buChar char="ü"/>
            </a:pPr>
            <a:r>
              <a:rPr lang="tr-TR" dirty="0">
                <a:solidFill>
                  <a:srgbClr val="333333"/>
                </a:solidFill>
                <a:latin typeface="+mj-lt"/>
              </a:rPr>
              <a:t>Cam Sanayi</a:t>
            </a:r>
          </a:p>
          <a:p>
            <a:pPr marL="285750" indent="-285750" algn="just">
              <a:buFont typeface="Wingdings" panose="05000000000000000000" pitchFamily="2" charset="2"/>
              <a:buChar char="ü"/>
            </a:pPr>
            <a:r>
              <a:rPr lang="tr-TR" dirty="0">
                <a:solidFill>
                  <a:srgbClr val="333333"/>
                </a:solidFill>
                <a:latin typeface="+mj-lt"/>
              </a:rPr>
              <a:t>Savunma Sanayi</a:t>
            </a:r>
          </a:p>
          <a:p>
            <a:pPr marL="285750" indent="-285750" algn="just">
              <a:buFont typeface="Wingdings" panose="05000000000000000000" pitchFamily="2" charset="2"/>
              <a:buChar char="ü"/>
            </a:pPr>
            <a:r>
              <a:rPr lang="tr-TR" dirty="0">
                <a:solidFill>
                  <a:srgbClr val="333333"/>
                </a:solidFill>
                <a:latin typeface="+mj-lt"/>
              </a:rPr>
              <a:t>Su ve </a:t>
            </a:r>
            <a:r>
              <a:rPr lang="tr-TR" dirty="0" err="1">
                <a:solidFill>
                  <a:srgbClr val="333333"/>
                </a:solidFill>
                <a:latin typeface="+mj-lt"/>
              </a:rPr>
              <a:t>Atıksu</a:t>
            </a:r>
            <a:r>
              <a:rPr lang="tr-TR" dirty="0">
                <a:solidFill>
                  <a:srgbClr val="333333"/>
                </a:solidFill>
                <a:latin typeface="+mj-lt"/>
              </a:rPr>
              <a:t> Arıtma</a:t>
            </a:r>
          </a:p>
        </p:txBody>
      </p:sp>
      <p:sp>
        <p:nvSpPr>
          <p:cNvPr id="8" name="Dikdörtgen 7"/>
          <p:cNvSpPr/>
          <p:nvPr/>
        </p:nvSpPr>
        <p:spPr>
          <a:xfrm>
            <a:off x="4153458" y="1848183"/>
            <a:ext cx="3766782" cy="3570208"/>
          </a:xfrm>
          <a:prstGeom prst="rect">
            <a:avLst/>
          </a:prstGeom>
        </p:spPr>
        <p:txBody>
          <a:bodyPr wrap="square">
            <a:spAutoFit/>
          </a:bodyPr>
          <a:lstStyle/>
          <a:p>
            <a:pPr algn="just">
              <a:spcAft>
                <a:spcPts val="600"/>
              </a:spcAft>
            </a:pPr>
            <a:r>
              <a:rPr lang="tr-TR" b="1" dirty="0">
                <a:solidFill>
                  <a:srgbClr val="333333"/>
                </a:solidFill>
                <a:latin typeface="+mj-lt"/>
              </a:rPr>
              <a:t>Sorumlu olduğu alanlar:</a:t>
            </a:r>
            <a:endParaRPr lang="tr-TR" dirty="0">
              <a:solidFill>
                <a:srgbClr val="333333"/>
              </a:solidFill>
              <a:latin typeface="+mj-lt"/>
            </a:endParaRPr>
          </a:p>
          <a:p>
            <a:pPr marL="285750" indent="-285750" algn="just">
              <a:buFont typeface="Wingdings" panose="05000000000000000000" pitchFamily="2" charset="2"/>
              <a:buChar char="ü"/>
            </a:pPr>
            <a:r>
              <a:rPr lang="tr-TR" dirty="0">
                <a:solidFill>
                  <a:srgbClr val="333333"/>
                </a:solidFill>
                <a:latin typeface="+mj-lt"/>
              </a:rPr>
              <a:t>Araştırma Geliştirme</a:t>
            </a:r>
          </a:p>
          <a:p>
            <a:pPr marL="285750" indent="-285750" algn="just">
              <a:buFont typeface="Wingdings" panose="05000000000000000000" pitchFamily="2" charset="2"/>
              <a:buChar char="ü"/>
            </a:pPr>
            <a:r>
              <a:rPr lang="tr-TR" dirty="0">
                <a:solidFill>
                  <a:srgbClr val="333333"/>
                </a:solidFill>
                <a:latin typeface="+mj-lt"/>
              </a:rPr>
              <a:t>Üretim Geliştirme</a:t>
            </a:r>
          </a:p>
          <a:p>
            <a:pPr marL="285750" indent="-285750" algn="just">
              <a:buFont typeface="Wingdings" panose="05000000000000000000" pitchFamily="2" charset="2"/>
              <a:buChar char="ü"/>
            </a:pPr>
            <a:r>
              <a:rPr lang="tr-TR" dirty="0">
                <a:solidFill>
                  <a:srgbClr val="333333"/>
                </a:solidFill>
                <a:latin typeface="+mj-lt"/>
              </a:rPr>
              <a:t>Proses Tasarımı ve Optimizasyon Alanları</a:t>
            </a:r>
          </a:p>
          <a:p>
            <a:pPr marL="285750" indent="-285750" algn="just">
              <a:buFont typeface="Wingdings" panose="05000000000000000000" pitchFamily="2" charset="2"/>
              <a:buChar char="ü"/>
            </a:pPr>
            <a:r>
              <a:rPr lang="tr-TR" dirty="0">
                <a:solidFill>
                  <a:srgbClr val="333333"/>
                </a:solidFill>
                <a:latin typeface="+mj-lt"/>
              </a:rPr>
              <a:t>Birim veya Fabrika Organizasyonu ve İşletme Alanları</a:t>
            </a:r>
          </a:p>
          <a:p>
            <a:pPr marL="285750" indent="-285750" algn="just">
              <a:buFont typeface="Wingdings" panose="05000000000000000000" pitchFamily="2" charset="2"/>
              <a:buChar char="ü"/>
            </a:pPr>
            <a:r>
              <a:rPr lang="tr-TR" dirty="0">
                <a:solidFill>
                  <a:srgbClr val="333333"/>
                </a:solidFill>
                <a:latin typeface="+mj-lt"/>
              </a:rPr>
              <a:t>Kalite Kontrol Sorumlusu veya Denetleyicisi</a:t>
            </a:r>
          </a:p>
          <a:p>
            <a:pPr marL="285750" indent="-285750" algn="just">
              <a:buFont typeface="Wingdings" panose="05000000000000000000" pitchFamily="2" charset="2"/>
              <a:buChar char="ü"/>
            </a:pPr>
            <a:r>
              <a:rPr lang="tr-TR" dirty="0">
                <a:solidFill>
                  <a:srgbClr val="333333"/>
                </a:solidFill>
                <a:latin typeface="+mj-lt"/>
              </a:rPr>
              <a:t>Birim veya Fabrika Güvenliği</a:t>
            </a:r>
          </a:p>
          <a:p>
            <a:pPr marL="285750" indent="-285750" algn="just">
              <a:buFont typeface="Wingdings" panose="05000000000000000000" pitchFamily="2" charset="2"/>
              <a:buChar char="ü"/>
            </a:pPr>
            <a:r>
              <a:rPr lang="tr-TR" dirty="0">
                <a:solidFill>
                  <a:srgbClr val="333333"/>
                </a:solidFill>
                <a:latin typeface="+mj-lt"/>
              </a:rPr>
              <a:t>Satış ve Pazarlama</a:t>
            </a:r>
          </a:p>
          <a:p>
            <a:pPr marL="285750" indent="-285750" algn="just">
              <a:buFont typeface="Wingdings" panose="05000000000000000000" pitchFamily="2" charset="2"/>
              <a:buChar char="ü"/>
            </a:pPr>
            <a:r>
              <a:rPr lang="tr-TR" dirty="0">
                <a:solidFill>
                  <a:srgbClr val="333333"/>
                </a:solidFill>
                <a:latin typeface="+mj-lt"/>
              </a:rPr>
              <a:t>Birim veya Fabrika Yönetimi</a:t>
            </a:r>
          </a:p>
        </p:txBody>
      </p:sp>
      <p:pic>
        <p:nvPicPr>
          <p:cNvPr id="9" name="Resim 8"/>
          <p:cNvPicPr>
            <a:picLocks noChangeAspect="1"/>
          </p:cNvPicPr>
          <p:nvPr/>
        </p:nvPicPr>
        <p:blipFill>
          <a:blip r:embed="rId4"/>
          <a:stretch>
            <a:fillRect/>
          </a:stretch>
        </p:blipFill>
        <p:spPr>
          <a:xfrm>
            <a:off x="110731" y="1029311"/>
            <a:ext cx="1698720" cy="849360"/>
          </a:xfrm>
          <a:prstGeom prst="rect">
            <a:avLst/>
          </a:prstGeom>
        </p:spPr>
      </p:pic>
      <p:pic>
        <p:nvPicPr>
          <p:cNvPr id="10" name="Resim 9"/>
          <p:cNvPicPr>
            <a:picLocks noChangeAspect="1"/>
          </p:cNvPicPr>
          <p:nvPr/>
        </p:nvPicPr>
        <p:blipFill>
          <a:blip r:embed="rId5"/>
          <a:stretch>
            <a:fillRect/>
          </a:stretch>
        </p:blipFill>
        <p:spPr>
          <a:xfrm>
            <a:off x="6374623" y="1037012"/>
            <a:ext cx="1545619" cy="862671"/>
          </a:xfrm>
          <a:prstGeom prst="rect">
            <a:avLst/>
          </a:prstGeom>
        </p:spPr>
      </p:pic>
      <p:pic>
        <p:nvPicPr>
          <p:cNvPr id="11" name="Resim 10"/>
          <p:cNvPicPr>
            <a:picLocks noChangeAspect="1"/>
          </p:cNvPicPr>
          <p:nvPr/>
        </p:nvPicPr>
        <p:blipFill>
          <a:blip r:embed="rId6"/>
          <a:stretch>
            <a:fillRect/>
          </a:stretch>
        </p:blipFill>
        <p:spPr>
          <a:xfrm>
            <a:off x="2070672" y="1053143"/>
            <a:ext cx="1819204" cy="1210598"/>
          </a:xfrm>
          <a:prstGeom prst="rect">
            <a:avLst/>
          </a:prstGeom>
        </p:spPr>
      </p:pic>
      <p:pic>
        <p:nvPicPr>
          <p:cNvPr id="12" name="Resim 11"/>
          <p:cNvPicPr>
            <a:picLocks noChangeAspect="1"/>
          </p:cNvPicPr>
          <p:nvPr/>
        </p:nvPicPr>
        <p:blipFill>
          <a:blip r:embed="rId7"/>
          <a:stretch>
            <a:fillRect/>
          </a:stretch>
        </p:blipFill>
        <p:spPr>
          <a:xfrm>
            <a:off x="2203658" y="2385708"/>
            <a:ext cx="1893441" cy="1260000"/>
          </a:xfrm>
          <a:prstGeom prst="rect">
            <a:avLst/>
          </a:prstGeom>
        </p:spPr>
      </p:pic>
      <p:pic>
        <p:nvPicPr>
          <p:cNvPr id="14" name="Resim 13"/>
          <p:cNvPicPr>
            <a:picLocks noChangeAspect="1"/>
          </p:cNvPicPr>
          <p:nvPr/>
        </p:nvPicPr>
        <p:blipFill>
          <a:blip r:embed="rId8"/>
          <a:stretch>
            <a:fillRect/>
          </a:stretch>
        </p:blipFill>
        <p:spPr>
          <a:xfrm>
            <a:off x="2391730" y="5390005"/>
            <a:ext cx="1404068" cy="1404068"/>
          </a:xfrm>
          <a:prstGeom prst="rect">
            <a:avLst/>
          </a:prstGeom>
        </p:spPr>
      </p:pic>
      <p:pic>
        <p:nvPicPr>
          <p:cNvPr id="15" name="Resim 14"/>
          <p:cNvPicPr>
            <a:picLocks noChangeAspect="1"/>
          </p:cNvPicPr>
          <p:nvPr/>
        </p:nvPicPr>
        <p:blipFill>
          <a:blip r:embed="rId9"/>
          <a:stretch>
            <a:fillRect/>
          </a:stretch>
        </p:blipFill>
        <p:spPr>
          <a:xfrm>
            <a:off x="6276030" y="5482320"/>
            <a:ext cx="1751261" cy="1311755"/>
          </a:xfrm>
          <a:prstGeom prst="rect">
            <a:avLst/>
          </a:prstGeom>
        </p:spPr>
      </p:pic>
      <p:pic>
        <p:nvPicPr>
          <p:cNvPr id="16" name="Resim 15"/>
          <p:cNvPicPr>
            <a:picLocks noChangeAspect="1"/>
          </p:cNvPicPr>
          <p:nvPr/>
        </p:nvPicPr>
        <p:blipFill>
          <a:blip r:embed="rId10"/>
          <a:stretch>
            <a:fillRect/>
          </a:stretch>
        </p:blipFill>
        <p:spPr>
          <a:xfrm>
            <a:off x="4445077" y="1054616"/>
            <a:ext cx="1374347" cy="827461"/>
          </a:xfrm>
          <a:prstGeom prst="rect">
            <a:avLst/>
          </a:prstGeom>
        </p:spPr>
      </p:pic>
      <p:pic>
        <p:nvPicPr>
          <p:cNvPr id="17" name="Resim 16"/>
          <p:cNvPicPr>
            <a:picLocks noChangeAspect="1"/>
          </p:cNvPicPr>
          <p:nvPr/>
        </p:nvPicPr>
        <p:blipFill>
          <a:blip r:embed="rId11"/>
          <a:stretch>
            <a:fillRect/>
          </a:stretch>
        </p:blipFill>
        <p:spPr>
          <a:xfrm>
            <a:off x="3889878" y="5347570"/>
            <a:ext cx="2308757" cy="1456246"/>
          </a:xfrm>
          <a:prstGeom prst="rect">
            <a:avLst/>
          </a:prstGeom>
        </p:spPr>
      </p:pic>
      <p:pic>
        <p:nvPicPr>
          <p:cNvPr id="18" name="Resim 17"/>
          <p:cNvPicPr>
            <a:picLocks noChangeAspect="1"/>
          </p:cNvPicPr>
          <p:nvPr/>
        </p:nvPicPr>
        <p:blipFill>
          <a:blip r:embed="rId12"/>
          <a:stretch>
            <a:fillRect/>
          </a:stretch>
        </p:blipFill>
        <p:spPr>
          <a:xfrm>
            <a:off x="2351185" y="3922141"/>
            <a:ext cx="1814400" cy="756000"/>
          </a:xfrm>
          <a:prstGeom prst="rect">
            <a:avLst/>
          </a:prstGeom>
        </p:spPr>
      </p:pic>
      <p:pic>
        <p:nvPicPr>
          <p:cNvPr id="19" name="Resim 18"/>
          <p:cNvPicPr>
            <a:picLocks noChangeAspect="1"/>
          </p:cNvPicPr>
          <p:nvPr/>
        </p:nvPicPr>
        <p:blipFill>
          <a:blip r:embed="rId13"/>
          <a:stretch>
            <a:fillRect/>
          </a:stretch>
        </p:blipFill>
        <p:spPr>
          <a:xfrm>
            <a:off x="184135" y="6174215"/>
            <a:ext cx="2019523" cy="612698"/>
          </a:xfrm>
          <a:prstGeom prst="rect">
            <a:avLst/>
          </a:prstGeom>
        </p:spPr>
      </p:pic>
      <p:pic>
        <p:nvPicPr>
          <p:cNvPr id="21" name="Resim 20"/>
          <p:cNvPicPr>
            <a:picLocks noChangeAspect="1"/>
          </p:cNvPicPr>
          <p:nvPr/>
        </p:nvPicPr>
        <p:blipFill>
          <a:blip r:embed="rId14"/>
          <a:stretch>
            <a:fillRect/>
          </a:stretch>
        </p:blipFill>
        <p:spPr>
          <a:xfrm>
            <a:off x="6596867" y="1983641"/>
            <a:ext cx="1323375" cy="804134"/>
          </a:xfrm>
          <a:prstGeom prst="rect">
            <a:avLst/>
          </a:prstGeom>
        </p:spPr>
      </p:pic>
    </p:spTree>
    <p:extLst>
      <p:ext uri="{BB962C8B-B14F-4D97-AF65-F5344CB8AC3E}">
        <p14:creationId xmlns:p14="http://schemas.microsoft.com/office/powerpoint/2010/main" val="190437700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346" y="29565"/>
            <a:ext cx="12192000" cy="695641"/>
          </a:xfrm>
        </p:spPr>
        <p:txBody>
          <a:bodyPr/>
          <a:lstStyle/>
          <a:p>
            <a:r>
              <a:rPr lang="sv-SE" b="1" u="sng" dirty="0"/>
              <a:t>Bölüm Akadem</a:t>
            </a:r>
            <a:r>
              <a:rPr lang="tr-TR" b="1" u="sng" dirty="0"/>
              <a:t>i</a:t>
            </a:r>
            <a:r>
              <a:rPr lang="sv-SE" b="1" u="sng" dirty="0"/>
              <a:t>k, İdar</a:t>
            </a:r>
            <a:r>
              <a:rPr lang="tr-TR" b="1" u="sng" dirty="0"/>
              <a:t>i</a:t>
            </a:r>
            <a:r>
              <a:rPr lang="sv-SE" b="1" u="sng" dirty="0"/>
              <a:t> ve Tekn</a:t>
            </a:r>
            <a:r>
              <a:rPr lang="tr-TR" b="1" u="sng" dirty="0"/>
              <a:t>i</a:t>
            </a:r>
            <a:r>
              <a:rPr lang="sv-SE" b="1" u="sng" dirty="0"/>
              <a:t>k personel </a:t>
            </a:r>
            <a:r>
              <a:rPr lang="tr-TR" b="1" u="sng" dirty="0"/>
              <a:t>bilgileri</a:t>
            </a:r>
            <a:endParaRPr lang="en-US" b="1" u="sng" dirty="0"/>
          </a:p>
        </p:txBody>
      </p:sp>
      <p:sp>
        <p:nvSpPr>
          <p:cNvPr id="11" name="Dikdörtgen 10"/>
          <p:cNvSpPr/>
          <p:nvPr/>
        </p:nvSpPr>
        <p:spPr>
          <a:xfrm>
            <a:off x="93420" y="768750"/>
            <a:ext cx="11982468" cy="1354217"/>
          </a:xfrm>
          <a:prstGeom prst="rect">
            <a:avLst/>
          </a:prstGeom>
        </p:spPr>
        <p:txBody>
          <a:bodyPr wrap="square">
            <a:spAutoFit/>
          </a:bodyPr>
          <a:lstStyle/>
          <a:p>
            <a:pPr marL="285750" indent="-285750" algn="just">
              <a:spcAft>
                <a:spcPts val="600"/>
              </a:spcAft>
              <a:buFont typeface="Wingdings" panose="05000000000000000000" pitchFamily="2" charset="2"/>
              <a:buChar char="v"/>
            </a:pPr>
            <a:r>
              <a:rPr lang="tr-TR" dirty="0">
                <a:latin typeface="+mj-lt"/>
                <a:ea typeface="Times New Roman" panose="02020603050405020304" pitchFamily="18" charset="0"/>
              </a:rPr>
              <a:t>Mersin Üniversitesi Kimya Mühendisliği Bölümümüz; </a:t>
            </a:r>
            <a:r>
              <a:rPr lang="tr-TR" b="1" dirty="0">
                <a:solidFill>
                  <a:schemeClr val="accent6">
                    <a:lumMod val="75000"/>
                  </a:schemeClr>
                </a:solidFill>
                <a:latin typeface="+mj-lt"/>
                <a:ea typeface="Times New Roman" panose="02020603050405020304" pitchFamily="18" charset="0"/>
              </a:rPr>
              <a:t>4 Profesör, 2 Doçent, 3 Doktor Öğretim Üyesi ve 1 Doktor Araştırma </a:t>
            </a:r>
            <a:r>
              <a:rPr lang="tr-TR" b="1" dirty="0" err="1">
                <a:solidFill>
                  <a:schemeClr val="accent6">
                    <a:lumMod val="75000"/>
                  </a:schemeClr>
                </a:solidFill>
                <a:latin typeface="+mj-lt"/>
                <a:ea typeface="Times New Roman" panose="02020603050405020304" pitchFamily="18" charset="0"/>
              </a:rPr>
              <a:t>Görevlisi</a:t>
            </a:r>
            <a:r>
              <a:rPr lang="tr-TR" dirty="0" err="1">
                <a:latin typeface="+mj-lt"/>
                <a:ea typeface="Times New Roman" panose="02020603050405020304" pitchFamily="18" charset="0"/>
              </a:rPr>
              <a:t>’nden</a:t>
            </a:r>
            <a:r>
              <a:rPr lang="tr-TR" dirty="0">
                <a:latin typeface="+mj-lt"/>
                <a:ea typeface="Times New Roman" panose="02020603050405020304" pitchFamily="18" charset="0"/>
              </a:rPr>
              <a:t> oluşan akademik kadroya sahiptir. </a:t>
            </a:r>
          </a:p>
          <a:p>
            <a:pPr marL="285750" indent="-285750" algn="just">
              <a:spcAft>
                <a:spcPts val="600"/>
              </a:spcAft>
              <a:buFont typeface="Wingdings" panose="05000000000000000000" pitchFamily="2" charset="2"/>
              <a:buChar char="v"/>
            </a:pPr>
            <a:r>
              <a:rPr lang="tr-TR" dirty="0">
                <a:latin typeface="+mj-lt"/>
              </a:rPr>
              <a:t>Bölümün öğrenci laboratuvarlarından sorumlu </a:t>
            </a:r>
            <a:r>
              <a:rPr lang="tr-TR" b="1" dirty="0">
                <a:solidFill>
                  <a:schemeClr val="accent6">
                    <a:lumMod val="75000"/>
                  </a:schemeClr>
                </a:solidFill>
                <a:latin typeface="+mj-lt"/>
              </a:rPr>
              <a:t>1 Kimyager </a:t>
            </a:r>
            <a:r>
              <a:rPr lang="tr-TR" dirty="0">
                <a:latin typeface="+mj-lt"/>
              </a:rPr>
              <a:t>görev yapmaktadır.</a:t>
            </a:r>
          </a:p>
          <a:p>
            <a:pPr marL="285750" indent="-285750" algn="just">
              <a:spcAft>
                <a:spcPts val="600"/>
              </a:spcAft>
              <a:buFont typeface="Wingdings" panose="05000000000000000000" pitchFamily="2" charset="2"/>
              <a:buChar char="v"/>
            </a:pPr>
            <a:r>
              <a:rPr lang="tr-TR" dirty="0">
                <a:latin typeface="+mj-lt"/>
              </a:rPr>
              <a:t>Bölümle ilgili resmi yazışmaları yapmak ve bölümün öğrenci işleri hizmetlerini yürütmek ile görevli </a:t>
            </a:r>
            <a:r>
              <a:rPr lang="tr-TR" b="1" dirty="0">
                <a:solidFill>
                  <a:schemeClr val="accent6">
                    <a:lumMod val="75000"/>
                  </a:schemeClr>
                </a:solidFill>
                <a:latin typeface="+mj-lt"/>
              </a:rPr>
              <a:t>1 Sekreter </a:t>
            </a:r>
            <a:r>
              <a:rPr lang="tr-TR" dirty="0">
                <a:latin typeface="+mj-lt"/>
              </a:rPr>
              <a:t>çalışmaktadır. </a:t>
            </a:r>
          </a:p>
        </p:txBody>
      </p:sp>
      <p:pic>
        <p:nvPicPr>
          <p:cNvPr id="3" name="Resim 2"/>
          <p:cNvPicPr>
            <a:picLocks noChangeAspect="1"/>
          </p:cNvPicPr>
          <p:nvPr/>
        </p:nvPicPr>
        <p:blipFill>
          <a:blip r:embed="rId2"/>
          <a:stretch>
            <a:fillRect/>
          </a:stretch>
        </p:blipFill>
        <p:spPr>
          <a:xfrm>
            <a:off x="2124688" y="2151652"/>
            <a:ext cx="4937615" cy="2410026"/>
          </a:xfrm>
          <a:prstGeom prst="rect">
            <a:avLst/>
          </a:prstGeom>
        </p:spPr>
      </p:pic>
      <p:pic>
        <p:nvPicPr>
          <p:cNvPr id="12" name="Resim 11"/>
          <p:cNvPicPr>
            <a:picLocks noChangeAspect="1"/>
          </p:cNvPicPr>
          <p:nvPr/>
        </p:nvPicPr>
        <p:blipFill>
          <a:blip r:embed="rId3"/>
          <a:stretch>
            <a:fillRect/>
          </a:stretch>
        </p:blipFill>
        <p:spPr>
          <a:xfrm>
            <a:off x="7265930" y="2166432"/>
            <a:ext cx="3063592" cy="2410026"/>
          </a:xfrm>
          <a:prstGeom prst="rect">
            <a:avLst/>
          </a:prstGeom>
        </p:spPr>
      </p:pic>
      <p:pic>
        <p:nvPicPr>
          <p:cNvPr id="13" name="Resim 12"/>
          <p:cNvPicPr>
            <a:picLocks noChangeAspect="1"/>
          </p:cNvPicPr>
          <p:nvPr/>
        </p:nvPicPr>
        <p:blipFill>
          <a:blip r:embed="rId4"/>
          <a:stretch>
            <a:fillRect/>
          </a:stretch>
        </p:blipFill>
        <p:spPr>
          <a:xfrm>
            <a:off x="1794842" y="4660868"/>
            <a:ext cx="3932279" cy="2156188"/>
          </a:xfrm>
          <a:prstGeom prst="rect">
            <a:avLst/>
          </a:prstGeom>
        </p:spPr>
      </p:pic>
      <p:pic>
        <p:nvPicPr>
          <p:cNvPr id="14" name="Resim 13"/>
          <p:cNvPicPr>
            <a:picLocks noChangeAspect="1"/>
          </p:cNvPicPr>
          <p:nvPr/>
        </p:nvPicPr>
        <p:blipFill>
          <a:blip r:embed="rId5"/>
          <a:stretch>
            <a:fillRect/>
          </a:stretch>
        </p:blipFill>
        <p:spPr>
          <a:xfrm>
            <a:off x="5866963" y="4690430"/>
            <a:ext cx="1566903" cy="2124359"/>
          </a:xfrm>
          <a:prstGeom prst="rect">
            <a:avLst/>
          </a:prstGeom>
        </p:spPr>
      </p:pic>
      <p:pic>
        <p:nvPicPr>
          <p:cNvPr id="15" name="Resim 14"/>
          <p:cNvPicPr>
            <a:picLocks noChangeAspect="1"/>
          </p:cNvPicPr>
          <p:nvPr/>
        </p:nvPicPr>
        <p:blipFill>
          <a:blip r:embed="rId6"/>
          <a:stretch>
            <a:fillRect/>
          </a:stretch>
        </p:blipFill>
        <p:spPr>
          <a:xfrm>
            <a:off x="7573708" y="4690430"/>
            <a:ext cx="1523814" cy="2112377"/>
          </a:xfrm>
          <a:prstGeom prst="rect">
            <a:avLst/>
          </a:prstGeom>
        </p:spPr>
      </p:pic>
      <p:pic>
        <p:nvPicPr>
          <p:cNvPr id="16" name="Resim 15"/>
          <p:cNvPicPr>
            <a:picLocks noChangeAspect="1"/>
          </p:cNvPicPr>
          <p:nvPr/>
        </p:nvPicPr>
        <p:blipFill>
          <a:blip r:embed="rId7"/>
          <a:stretch>
            <a:fillRect/>
          </a:stretch>
        </p:blipFill>
        <p:spPr>
          <a:xfrm>
            <a:off x="9258988" y="4690430"/>
            <a:ext cx="1530145" cy="2091741"/>
          </a:xfrm>
          <a:prstGeom prst="rect">
            <a:avLst/>
          </a:prstGeom>
        </p:spPr>
      </p:pic>
    </p:spTree>
    <p:extLst>
      <p:ext uri="{BB962C8B-B14F-4D97-AF65-F5344CB8AC3E}">
        <p14:creationId xmlns:p14="http://schemas.microsoft.com/office/powerpoint/2010/main" val="30542662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descr="Formül">
            <a:extLst>
              <a:ext uri="{FF2B5EF4-FFF2-40B4-BE49-F238E27FC236}">
                <a16:creationId xmlns:a16="http://schemas.microsoft.com/office/drawing/2014/main" id="{29B78601-F415-4A48-AB86-2F6B81FA9136}"/>
              </a:ext>
            </a:extLst>
          </p:cNvPr>
          <p:cNvPicPr>
            <a:picLocks noGrp="1" noChangeAspect="1"/>
          </p:cNvPicPr>
          <p:nvPr>
            <p:ph sz="quarter" idx="13"/>
          </p:nvPr>
        </p:nvPicPr>
        <p:blipFill rotWithShape="1">
          <a:blip r:embed="rId3" cstate="email">
            <a:extLst>
              <a:ext uri="{28A0092B-C50C-407E-A947-70E740481C1C}">
                <a14:useLocalDpi xmlns:a14="http://schemas.microsoft.com/office/drawing/2010/main"/>
              </a:ext>
            </a:extLst>
          </a:blip>
          <a:srcRect b="-2"/>
          <a:stretch/>
        </p:blipFill>
        <p:spPr>
          <a:xfrm>
            <a:off x="22" y="10"/>
            <a:ext cx="4024741" cy="6857990"/>
          </a:xfrm>
          <a:prstGeom prst="rect">
            <a:avLst/>
          </a:prstGeom>
        </p:spPr>
      </p:pic>
      <p:sp>
        <p:nvSpPr>
          <p:cNvPr id="2" name="Başlık 1">
            <a:extLst>
              <a:ext uri="{FF2B5EF4-FFF2-40B4-BE49-F238E27FC236}">
                <a16:creationId xmlns:a16="http://schemas.microsoft.com/office/drawing/2014/main" id="{558B2B72-EB44-4428-96AA-8636E4A4ADFD}"/>
              </a:ext>
            </a:extLst>
          </p:cNvPr>
          <p:cNvSpPr>
            <a:spLocks noGrp="1"/>
          </p:cNvSpPr>
          <p:nvPr>
            <p:ph type="title"/>
          </p:nvPr>
        </p:nvSpPr>
        <p:spPr>
          <a:xfrm>
            <a:off x="4209144" y="61558"/>
            <a:ext cx="7895772" cy="797328"/>
          </a:xfrm>
        </p:spPr>
        <p:txBody>
          <a:bodyPr vert="horz" lIns="91440" tIns="45720" rIns="91440" bIns="45720" rtlCol="0" anchor="ctr">
            <a:noAutofit/>
          </a:bodyPr>
          <a:lstStyle/>
          <a:p>
            <a:r>
              <a:rPr lang="tr-TR" sz="3200" b="1" u="sng" dirty="0">
                <a:solidFill>
                  <a:schemeClr val="tx1">
                    <a:lumMod val="65000"/>
                    <a:lumOff val="35000"/>
                  </a:schemeClr>
                </a:solidFill>
              </a:rPr>
              <a:t>Araştırma ve çalışma konuları</a:t>
            </a:r>
          </a:p>
        </p:txBody>
      </p:sp>
      <p:graphicFrame>
        <p:nvGraphicFramePr>
          <p:cNvPr id="3" name="Tablo 2"/>
          <p:cNvGraphicFramePr>
            <a:graphicFrameLocks noGrp="1"/>
          </p:cNvGraphicFramePr>
          <p:nvPr>
            <p:extLst>
              <p:ext uri="{D42A27DB-BD31-4B8C-83A1-F6EECF244321}">
                <p14:modId xmlns:p14="http://schemas.microsoft.com/office/powerpoint/2010/main" val="2046678400"/>
              </p:ext>
            </p:extLst>
          </p:nvPr>
        </p:nvGraphicFramePr>
        <p:xfrm>
          <a:off x="4209144" y="845266"/>
          <a:ext cx="7895772" cy="5577136"/>
        </p:xfrm>
        <a:graphic>
          <a:graphicData uri="http://schemas.openxmlformats.org/drawingml/2006/table">
            <a:tbl>
              <a:tblPr firstRow="1" firstCol="1" bandRow="1">
                <a:tableStyleId>{10A1B5D5-9B99-4C35-A422-299274C87663}</a:tableStyleId>
              </a:tblPr>
              <a:tblGrid>
                <a:gridCol w="2627085">
                  <a:extLst>
                    <a:ext uri="{9D8B030D-6E8A-4147-A177-3AD203B41FA5}">
                      <a16:colId xmlns:a16="http://schemas.microsoft.com/office/drawing/2014/main" val="1277109963"/>
                    </a:ext>
                  </a:extLst>
                </a:gridCol>
                <a:gridCol w="5268687">
                  <a:extLst>
                    <a:ext uri="{9D8B030D-6E8A-4147-A177-3AD203B41FA5}">
                      <a16:colId xmlns:a16="http://schemas.microsoft.com/office/drawing/2014/main" val="837002085"/>
                    </a:ext>
                  </a:extLst>
                </a:gridCol>
              </a:tblGrid>
              <a:tr h="234103">
                <a:tc>
                  <a:txBody>
                    <a:bodyPr/>
                    <a:lstStyle/>
                    <a:p>
                      <a:pPr algn="just">
                        <a:lnSpc>
                          <a:spcPct val="100000"/>
                        </a:lnSpc>
                      </a:pPr>
                      <a:r>
                        <a:rPr lang="tr-TR" sz="1800" dirty="0">
                          <a:effectLst/>
                        </a:rPr>
                        <a:t>Öğretim Üyesi/Elemanı</a:t>
                      </a:r>
                      <a:endParaRPr lang="en-US" sz="1800" dirty="0">
                        <a:effectLst/>
                        <a:latin typeface="Times New Roman" panose="02020603050405020304" pitchFamily="18" charset="0"/>
                      </a:endParaRPr>
                    </a:p>
                  </a:txBody>
                  <a:tcPr marL="48918" marR="48918" marT="0" marB="0" anchor="ctr"/>
                </a:tc>
                <a:tc>
                  <a:txBody>
                    <a:bodyPr/>
                    <a:lstStyle/>
                    <a:p>
                      <a:pPr algn="just">
                        <a:lnSpc>
                          <a:spcPct val="100000"/>
                        </a:lnSpc>
                      </a:pPr>
                      <a:r>
                        <a:rPr lang="tr-TR" sz="1800">
                          <a:effectLst/>
                        </a:rPr>
                        <a:t>Araştırma ve çalışma konuları</a:t>
                      </a:r>
                      <a:endParaRPr lang="en-US" sz="1800">
                        <a:effectLst/>
                        <a:latin typeface="Times New Roman" panose="02020603050405020304" pitchFamily="18" charset="0"/>
                      </a:endParaRPr>
                    </a:p>
                  </a:txBody>
                  <a:tcPr marL="48918" marR="48918" marT="0" marB="0" anchor="ctr"/>
                </a:tc>
                <a:extLst>
                  <a:ext uri="{0D108BD9-81ED-4DB2-BD59-A6C34878D82A}">
                    <a16:rowId xmlns:a16="http://schemas.microsoft.com/office/drawing/2014/main" val="1584324043"/>
                  </a:ext>
                </a:extLst>
              </a:tr>
              <a:tr h="869762">
                <a:tc>
                  <a:txBody>
                    <a:bodyPr/>
                    <a:lstStyle/>
                    <a:p>
                      <a:pPr algn="l">
                        <a:lnSpc>
                          <a:spcPct val="100000"/>
                        </a:lnSpc>
                      </a:pPr>
                      <a:r>
                        <a:rPr lang="tr-TR" sz="1800" dirty="0">
                          <a:effectLst/>
                        </a:rPr>
                        <a:t>Prof. Dr. Ayla ÖZER</a:t>
                      </a:r>
                      <a:endParaRPr lang="en-US" sz="1800" dirty="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dirty="0">
                          <a:effectLst/>
                        </a:rPr>
                        <a:t>Çeşitli kirleticilerin adsorpsiyonu / </a:t>
                      </a:r>
                      <a:r>
                        <a:rPr lang="tr-TR" sz="1800" dirty="0" err="1">
                          <a:effectLst/>
                        </a:rPr>
                        <a:t>biyosorpsiyonu</a:t>
                      </a:r>
                      <a:r>
                        <a:rPr lang="tr-TR" sz="1800" dirty="0">
                          <a:effectLst/>
                        </a:rPr>
                        <a:t> /</a:t>
                      </a:r>
                      <a:r>
                        <a:rPr lang="tr-TR" sz="1800" dirty="0" err="1">
                          <a:effectLst/>
                        </a:rPr>
                        <a:t>degredasyonu</a:t>
                      </a:r>
                      <a:r>
                        <a:rPr lang="tr-TR" sz="1800" dirty="0">
                          <a:effectLst/>
                        </a:rPr>
                        <a:t>, </a:t>
                      </a:r>
                      <a:r>
                        <a:rPr lang="tr-TR" sz="1800" dirty="0" err="1">
                          <a:effectLst/>
                        </a:rPr>
                        <a:t>nanopartikül</a:t>
                      </a:r>
                      <a:r>
                        <a:rPr lang="tr-TR" sz="1800" dirty="0">
                          <a:effectLst/>
                        </a:rPr>
                        <a:t> sentezi/</a:t>
                      </a:r>
                      <a:r>
                        <a:rPr lang="tr-TR" sz="1800" dirty="0" err="1">
                          <a:effectLst/>
                        </a:rPr>
                        <a:t>karakterizasyonu</a:t>
                      </a:r>
                      <a:r>
                        <a:rPr lang="tr-TR" sz="1800" baseline="0" dirty="0">
                          <a:effectLst/>
                        </a:rPr>
                        <a:t> ve uygulama alanlarının araştırılması</a:t>
                      </a:r>
                      <a:endParaRPr lang="en-US" sz="1800" dirty="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1935043717"/>
                  </a:ext>
                </a:extLst>
              </a:tr>
              <a:tr h="853686">
                <a:tc>
                  <a:txBody>
                    <a:bodyPr/>
                    <a:lstStyle/>
                    <a:p>
                      <a:pPr algn="l">
                        <a:lnSpc>
                          <a:spcPct val="100000"/>
                        </a:lnSpc>
                      </a:pPr>
                      <a:r>
                        <a:rPr lang="tr-TR" sz="1800">
                          <a:effectLst/>
                        </a:rPr>
                        <a:t>Prof. Dr. Bahadır Kürşad KÖRBAHTİ</a:t>
                      </a:r>
                      <a:endParaRPr lang="en-US" sz="180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a:effectLst/>
                        </a:rPr>
                        <a:t>Elektrokimyasal teknolojiler, çevresel ve sürdürülebilir süreçler, kimyasal reaksiyon, proses optimizasyonu, matematiksel modelleme</a:t>
                      </a:r>
                      <a:endParaRPr lang="en-US" sz="180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243239778"/>
                  </a:ext>
                </a:extLst>
              </a:tr>
              <a:tr h="280924">
                <a:tc>
                  <a:txBody>
                    <a:bodyPr/>
                    <a:lstStyle/>
                    <a:p>
                      <a:pPr algn="l">
                        <a:lnSpc>
                          <a:spcPct val="100000"/>
                        </a:lnSpc>
                      </a:pPr>
                      <a:r>
                        <a:rPr lang="tr-TR" sz="1800">
                          <a:effectLst/>
                        </a:rPr>
                        <a:t>Prof. Dr. Tonguç ÖZDEMİR</a:t>
                      </a:r>
                      <a:endParaRPr lang="en-US" sz="1800">
                        <a:effectLst/>
                        <a:latin typeface="Times New Roman" panose="02020603050405020304" pitchFamily="18" charset="0"/>
                      </a:endParaRPr>
                    </a:p>
                  </a:txBody>
                  <a:tcPr marL="48918" marR="48918" marT="0" marB="0" anchor="ctr"/>
                </a:tc>
                <a:tc>
                  <a:txBody>
                    <a:bodyPr/>
                    <a:lstStyle/>
                    <a:p>
                      <a:pPr>
                        <a:lnSpc>
                          <a:spcPct val="100000"/>
                        </a:lnSpc>
                        <a:spcAft>
                          <a:spcPts val="0"/>
                        </a:spcAft>
                        <a:tabLst>
                          <a:tab pos="3527425" algn="r"/>
                        </a:tabLst>
                      </a:pPr>
                      <a:r>
                        <a:rPr lang="tr-TR" sz="1800">
                          <a:effectLst/>
                        </a:rPr>
                        <a:t>Polimerik malzemeler, radyasyon korunması	</a:t>
                      </a:r>
                      <a:endParaRPr lang="en-US" sz="180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1311972741"/>
                  </a:ext>
                </a:extLst>
              </a:tr>
              <a:tr h="280924">
                <a:tc>
                  <a:txBody>
                    <a:bodyPr/>
                    <a:lstStyle/>
                    <a:p>
                      <a:pPr algn="l">
                        <a:lnSpc>
                          <a:spcPct val="100000"/>
                        </a:lnSpc>
                      </a:pPr>
                      <a:r>
                        <a:rPr lang="tr-TR" sz="1800">
                          <a:effectLst/>
                        </a:rPr>
                        <a:t>Prof. Dr. Nimet KARAGÜLLE</a:t>
                      </a:r>
                      <a:endParaRPr lang="en-US" sz="1800" dirty="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a:effectLst/>
                        </a:rPr>
                        <a:t>Doku mühendisliği, biyomalzemeler</a:t>
                      </a:r>
                      <a:endParaRPr lang="en-US" sz="180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834411651"/>
                  </a:ext>
                </a:extLst>
              </a:tr>
              <a:tr h="280924">
                <a:tc>
                  <a:txBody>
                    <a:bodyPr/>
                    <a:lstStyle/>
                    <a:p>
                      <a:pPr algn="l">
                        <a:lnSpc>
                          <a:spcPct val="100000"/>
                        </a:lnSpc>
                      </a:pPr>
                      <a:r>
                        <a:rPr lang="tr-TR" sz="1800">
                          <a:effectLst/>
                        </a:rPr>
                        <a:t>Doç. Dr. Ferda GÖNEN</a:t>
                      </a:r>
                      <a:endParaRPr lang="en-US" sz="180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a:effectLst/>
                        </a:rPr>
                        <a:t>Atıksu arıtımı, adsorpsiyon, fermentasyon, biyoteknoloji</a:t>
                      </a:r>
                      <a:endParaRPr lang="en-US" sz="180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902639383"/>
                  </a:ext>
                </a:extLst>
              </a:tr>
              <a:tr h="280924">
                <a:tc>
                  <a:txBody>
                    <a:bodyPr/>
                    <a:lstStyle/>
                    <a:p>
                      <a:pPr algn="l">
                        <a:lnSpc>
                          <a:spcPct val="100000"/>
                        </a:lnSpc>
                      </a:pPr>
                      <a:r>
                        <a:rPr lang="tr-TR" sz="1800">
                          <a:effectLst/>
                        </a:rPr>
                        <a:t>Doç. Dr. Rükan GENÇ ALTÜRK</a:t>
                      </a:r>
                      <a:endParaRPr lang="en-US" sz="180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a:effectLst/>
                        </a:rPr>
                        <a:t>Nanoteknoloji, lipozomlar, ilaç taşıma, biyosensörler</a:t>
                      </a:r>
                      <a:endParaRPr lang="en-US" sz="180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1292055864"/>
                  </a:ext>
                </a:extLst>
              </a:tr>
              <a:tr h="280924">
                <a:tc>
                  <a:txBody>
                    <a:bodyPr/>
                    <a:lstStyle/>
                    <a:p>
                      <a:pPr algn="l">
                        <a:lnSpc>
                          <a:spcPct val="100000"/>
                        </a:lnSpc>
                      </a:pPr>
                      <a:r>
                        <a:rPr lang="tr-TR" sz="1800" dirty="0">
                          <a:effectLst/>
                        </a:rPr>
                        <a:t>Dr. Öğretim Üyesi İsmail </a:t>
                      </a:r>
                      <a:r>
                        <a:rPr lang="tr-TR" sz="1800" dirty="0" err="1">
                          <a:effectLst/>
                        </a:rPr>
                        <a:t>Kutlugün</a:t>
                      </a:r>
                      <a:r>
                        <a:rPr lang="tr-TR" sz="1800" dirty="0">
                          <a:effectLst/>
                        </a:rPr>
                        <a:t> AKBAY</a:t>
                      </a:r>
                      <a:endParaRPr lang="en-US" sz="1800" dirty="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dirty="0">
                          <a:effectLst/>
                        </a:rPr>
                        <a:t>Akıllı polimerler, </a:t>
                      </a:r>
                      <a:r>
                        <a:rPr lang="tr-TR" sz="1800" dirty="0" err="1">
                          <a:effectLst/>
                        </a:rPr>
                        <a:t>polimerik</a:t>
                      </a:r>
                      <a:r>
                        <a:rPr lang="tr-TR" sz="1800" dirty="0">
                          <a:effectLst/>
                        </a:rPr>
                        <a:t> malzemeler</a:t>
                      </a:r>
                      <a:endParaRPr lang="en-US" sz="1800" dirty="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3067846559"/>
                  </a:ext>
                </a:extLst>
              </a:tr>
              <a:tr h="468207">
                <a:tc>
                  <a:txBody>
                    <a:bodyPr/>
                    <a:lstStyle/>
                    <a:p>
                      <a:pPr algn="l">
                        <a:lnSpc>
                          <a:spcPct val="100000"/>
                        </a:lnSpc>
                      </a:pPr>
                      <a:r>
                        <a:rPr lang="tr-TR" sz="1800" dirty="0">
                          <a:effectLst/>
                        </a:rPr>
                        <a:t>Dr. Öğretim Üyesi Gürbüz ÇOMAK</a:t>
                      </a:r>
                      <a:endParaRPr lang="en-US" sz="1800" dirty="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dirty="0">
                          <a:effectLst/>
                        </a:rPr>
                        <a:t>Yüksek basınç-yüksek sıcaklık proseslerde analitik yöntemler,</a:t>
                      </a:r>
                      <a:r>
                        <a:rPr lang="tr-TR" sz="1800" baseline="0" dirty="0">
                          <a:effectLst/>
                        </a:rPr>
                        <a:t> durum görüntüleme ve sistem entegrasyonu</a:t>
                      </a:r>
                      <a:endParaRPr lang="en-US" sz="1800" dirty="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204499501"/>
                  </a:ext>
                </a:extLst>
              </a:tr>
              <a:tr h="570024">
                <a:tc>
                  <a:txBody>
                    <a:bodyPr/>
                    <a:lstStyle/>
                    <a:p>
                      <a:pPr algn="l">
                        <a:lnSpc>
                          <a:spcPct val="100000"/>
                        </a:lnSpc>
                      </a:pPr>
                      <a:r>
                        <a:rPr lang="tr-TR" sz="1800" dirty="0">
                          <a:effectLst/>
                        </a:rPr>
                        <a:t>Dr. Öğretim Üyesi Deniz UZUNOĞLU DOĞRUYOL</a:t>
                      </a:r>
                      <a:endParaRPr lang="en-US" sz="1800" dirty="0">
                        <a:effectLst/>
                        <a:latin typeface="Times New Roman" panose="02020603050405020304" pitchFamily="18" charset="0"/>
                      </a:endParaRPr>
                    </a:p>
                  </a:txBody>
                  <a:tcPr marL="48918" marR="48918" marT="0" marB="0" anchor="ctr"/>
                </a:tc>
                <a:tc>
                  <a:txBody>
                    <a:bodyPr/>
                    <a:lstStyle/>
                    <a:p>
                      <a:pPr>
                        <a:lnSpc>
                          <a:spcPct val="100000"/>
                        </a:lnSpc>
                        <a:spcAft>
                          <a:spcPts val="0"/>
                        </a:spcAft>
                      </a:pPr>
                      <a:r>
                        <a:rPr lang="tr-TR" sz="1800" dirty="0" err="1">
                          <a:effectLst/>
                        </a:rPr>
                        <a:t>Nanopartikül</a:t>
                      </a:r>
                      <a:r>
                        <a:rPr lang="tr-TR" sz="1800" dirty="0">
                          <a:effectLst/>
                        </a:rPr>
                        <a:t> sentezi/karakterizasyonu, </a:t>
                      </a:r>
                      <a:r>
                        <a:rPr lang="tr-TR" sz="1800" dirty="0" err="1">
                          <a:effectLst/>
                        </a:rPr>
                        <a:t>adsoprsiyon</a:t>
                      </a:r>
                      <a:r>
                        <a:rPr lang="tr-TR" sz="1800" dirty="0">
                          <a:effectLst/>
                        </a:rPr>
                        <a:t> ve kataliz uygulamaları, </a:t>
                      </a:r>
                      <a:r>
                        <a:rPr lang="tr-TR" sz="1800" dirty="0" err="1">
                          <a:effectLst/>
                        </a:rPr>
                        <a:t>kolorimetrik</a:t>
                      </a:r>
                      <a:r>
                        <a:rPr lang="tr-TR" sz="1800" dirty="0">
                          <a:effectLst/>
                        </a:rPr>
                        <a:t> tespit çalışmaları, hidrojen gazı üretimi</a:t>
                      </a:r>
                      <a:endParaRPr lang="en-US" sz="1800" dirty="0">
                        <a:solidFill>
                          <a:srgbClr val="000000"/>
                        </a:solidFill>
                        <a:effectLst/>
                        <a:latin typeface="Times New Roman" panose="02020603050405020304" pitchFamily="18" charset="0"/>
                        <a:ea typeface="Times New Roman" panose="02020603050405020304" pitchFamily="18" charset="0"/>
                      </a:endParaRPr>
                    </a:p>
                  </a:txBody>
                  <a:tcPr marL="48918" marR="48918" marT="0" marB="0" anchor="ctr"/>
                </a:tc>
                <a:extLst>
                  <a:ext uri="{0D108BD9-81ED-4DB2-BD59-A6C34878D82A}">
                    <a16:rowId xmlns:a16="http://schemas.microsoft.com/office/drawing/2014/main" val="2095614176"/>
                  </a:ext>
                </a:extLst>
              </a:tr>
            </a:tbl>
          </a:graphicData>
        </a:graphic>
      </p:graphicFrame>
    </p:spTree>
    <p:extLst>
      <p:ext uri="{BB962C8B-B14F-4D97-AF65-F5344CB8AC3E}">
        <p14:creationId xmlns:p14="http://schemas.microsoft.com/office/powerpoint/2010/main" val="1313215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4513"/>
            <a:ext cx="12192000" cy="682175"/>
          </a:xfrm>
        </p:spPr>
        <p:txBody>
          <a:bodyPr>
            <a:normAutofit/>
          </a:bodyPr>
          <a:lstStyle/>
          <a:p>
            <a:r>
              <a:rPr lang="tr-TR" sz="2400" b="1" u="sng" dirty="0"/>
              <a:t>Anabilim dalları ve programlar (lisans, yüksek lisans, doktora)</a:t>
            </a:r>
            <a:endParaRPr lang="en-US" sz="2400" b="1" u="sng" dirty="0"/>
          </a:p>
        </p:txBody>
      </p:sp>
      <p:sp>
        <p:nvSpPr>
          <p:cNvPr id="3" name="Dikdörtgen 2"/>
          <p:cNvSpPr/>
          <p:nvPr/>
        </p:nvSpPr>
        <p:spPr>
          <a:xfrm>
            <a:off x="191854" y="595099"/>
            <a:ext cx="11785600" cy="2877711"/>
          </a:xfrm>
          <a:prstGeom prst="rect">
            <a:avLst/>
          </a:prstGeom>
        </p:spPr>
        <p:txBody>
          <a:bodyPr wrap="square">
            <a:spAutoFit/>
          </a:bodyPr>
          <a:lstStyle/>
          <a:p>
            <a:pPr algn="ctr">
              <a:spcAft>
                <a:spcPts val="600"/>
              </a:spcAft>
            </a:pPr>
            <a:r>
              <a:rPr lang="tr-TR" sz="1600" b="1" u="sng" dirty="0">
                <a:solidFill>
                  <a:schemeClr val="accent6">
                    <a:lumMod val="75000"/>
                  </a:schemeClr>
                </a:solidFill>
              </a:rPr>
              <a:t>Kimya Mühendisliği Bölümü Lisans Programı</a:t>
            </a:r>
            <a:endParaRPr lang="en-US" sz="1600" b="1" u="sng" dirty="0">
              <a:solidFill>
                <a:schemeClr val="accent6">
                  <a:lumMod val="75000"/>
                </a:schemeClr>
              </a:solidFill>
            </a:endParaRPr>
          </a:p>
          <a:p>
            <a:pPr marL="285750" indent="-285750" algn="just">
              <a:buFont typeface="Wingdings" panose="05000000000000000000" pitchFamily="2" charset="2"/>
              <a:buChar char="v"/>
            </a:pPr>
            <a:r>
              <a:rPr lang="tr-TR" sz="1600" dirty="0"/>
              <a:t>Kimya Mühendisliği Bölümü aldığı eğitimi teorik ve uygulamalı alanlarda başarı ile kullanabilen, yüksek düzeyde özgün ve nitelikli bilimsel çalışma ve araştırma yapabilen, sanayinin ihtiyaçlarına uygun sistemleri modelleyip yönetebilen, bilgi ve birikimlerini tüm insanlık yararına kullanan, topluma yararlı, evrensel değerler ışığında modern, yaratıcı ve pozitif düşünen, katılımcı, etik değerlere bağlı, üretken ve yarattığı değerlerle ülkesini tüm dünyada temsil eden üstün nitelikli ve sorumluluk sahibi Kimya Mühendisleri yetiştirmeye yönelik bir eğitim planı yürütmektedir. </a:t>
            </a:r>
          </a:p>
          <a:p>
            <a:pPr marL="285750" indent="-285750" algn="just">
              <a:buFont typeface="Wingdings" panose="05000000000000000000" pitchFamily="2" charset="2"/>
              <a:buChar char="v"/>
            </a:pPr>
            <a:r>
              <a:rPr lang="tr-TR" sz="1600" dirty="0"/>
              <a:t>Program, temel kimya mühendisliği ile ilgili zorunlu dersler içermektedir. Eğitim planında zorunlu derslere ilave olarak öğrencilere kendi tercihlerine göre seçebilme şansı sunulan seçmeli dersler bulunmaktadır. Böylece, Matematik ve Fen bilgilerinin yanı sıra, alanındaki bilgileri izleyebilecek, bilişim ve iletişim teknolojilerini kullanabilen, mühendislik problemlerini ekonomi, iş güvenliği, kalite, çevre, etik değerler gibi yönlerden evrensel ve toplumsal boyutlarıyla çözümleyebilen, yaşam boyu öğrenmenin önemini kavramış, takım çalışmasına yatkın mezunlar yetiştirmektedir. ( </a:t>
            </a:r>
            <a:r>
              <a:rPr lang="tr-TR" sz="1600" dirty="0">
                <a:hlinkClick r:id="rId2"/>
              </a:rPr>
              <a:t>https://obs.mersin.edu.tr/oibs/bologna/index.aspx?lang=tr&amp;curOp=showPac&amp;curUnit=22&amp;curSunit=320#</a:t>
            </a:r>
            <a:r>
              <a:rPr lang="tr-TR" sz="1600" dirty="0"/>
              <a:t> </a:t>
            </a:r>
            <a:r>
              <a:rPr lang="tr-TR" sz="1600" dirty="0">
                <a:solidFill>
                  <a:srgbClr val="000000"/>
                </a:solidFill>
              </a:rPr>
              <a:t>)</a:t>
            </a:r>
            <a:endParaRPr lang="en-US" sz="1600" dirty="0"/>
          </a:p>
        </p:txBody>
      </p:sp>
      <p:sp>
        <p:nvSpPr>
          <p:cNvPr id="4" name="Dikdörtgen 3"/>
          <p:cNvSpPr/>
          <p:nvPr/>
        </p:nvSpPr>
        <p:spPr>
          <a:xfrm>
            <a:off x="87084" y="3569515"/>
            <a:ext cx="12060000" cy="3200876"/>
          </a:xfrm>
          <a:prstGeom prst="rect">
            <a:avLst/>
          </a:prstGeom>
        </p:spPr>
        <p:txBody>
          <a:bodyPr wrap="square">
            <a:spAutoFit/>
          </a:bodyPr>
          <a:lstStyle/>
          <a:p>
            <a:pPr algn="ctr">
              <a:spcAft>
                <a:spcPts val="600"/>
              </a:spcAft>
            </a:pPr>
            <a:r>
              <a:rPr lang="tr-TR" sz="1600" b="1" u="sng" dirty="0">
                <a:solidFill>
                  <a:schemeClr val="accent6">
                    <a:lumMod val="75000"/>
                  </a:schemeClr>
                </a:solidFill>
              </a:rPr>
              <a:t>Kimya Mühendisliği Bölümü Lisansüstü Programı</a:t>
            </a:r>
            <a:endParaRPr lang="en-US" sz="1600" b="1" u="sng" dirty="0">
              <a:solidFill>
                <a:schemeClr val="accent6">
                  <a:lumMod val="75000"/>
                </a:schemeClr>
              </a:solidFill>
            </a:endParaRPr>
          </a:p>
          <a:p>
            <a:pPr marL="285750" indent="-285750" algn="just">
              <a:spcAft>
                <a:spcPts val="600"/>
              </a:spcAft>
              <a:buFont typeface="Wingdings" panose="05000000000000000000" pitchFamily="2" charset="2"/>
              <a:buChar char="v"/>
            </a:pPr>
            <a:r>
              <a:rPr lang="tr-TR" sz="1600" dirty="0"/>
              <a:t>Mersin Üniversitesi Fen Bilimleri Enstitüsü Kimya Mühendisliği Anabilim Dalı 27/05/2002 tarihinde açılmış olup, 2002-2003 Eğitim-Öğretim döneminde Yüksek Lisans eğitimine başlamıştır. Kimya Mühendisliği Anabilim Dalı, aldığı eğitimi teorik ve uygulamalı alanlarda başarı ile kullanabilen, yüksek düzeyde özgün ve nitelikli bilimsel çalışma ve araştırma yapabilen, sanayinin ihtiyaçlarına uygun sistemleri modelleyip yönetebilen, bilgi ve birikimlerini tüm insanlık yararına kullanan, topluma yararlı, evrensel değerler ışığında modern, yaratıcı ve pozitif düşünen, katılımcı, etik değerlere bağlı, üretken ve yarattığı değerlerle ülkesini tüm dünyada temsil eden üstün nitelikli ve sorumluluk sahibi Kimya Yüksek Mühendisleri yetiştirmeye yönelik bir eğitim planı yürütmektedir. Program, lisansüstü düzeyde dersler içermektedir. Böylece, alanındaki bilgileri izleyebilecek, bilişim ve iletişim teknolojilerini kullanabilen, mühendislik problemlerini ekonomi, iş güvenliği, kalite, çevre, etik değerler gibi yönlerden evrensel ve toplumsal boyutlarıyla çözümleyebilen, yaşam boyu öğrenmenin önemini kavramış, takım çalışmasına yatkın mezunlar yetiştirmektedir. (</a:t>
            </a:r>
            <a:r>
              <a:rPr lang="tr-TR" sz="1600" u="sng" dirty="0">
                <a:solidFill>
                  <a:srgbClr val="0000FF"/>
                </a:solidFill>
                <a:hlinkClick r:id="rId3"/>
              </a:rPr>
              <a:t>https://obs.mersin.edu.tr/oibs/bologna/index.aspx?lang=tr&amp;curOp=showPac&amp;curUnit=2&amp;curSunit=815#</a:t>
            </a:r>
            <a:r>
              <a:rPr lang="tr-TR" sz="1600" u="sng" dirty="0">
                <a:solidFill>
                  <a:srgbClr val="0000FF"/>
                </a:solidFill>
              </a:rPr>
              <a:t> </a:t>
            </a:r>
            <a:r>
              <a:rPr lang="tr-TR" sz="1600" dirty="0">
                <a:solidFill>
                  <a:srgbClr val="000000"/>
                </a:solidFill>
              </a:rPr>
              <a:t>). </a:t>
            </a:r>
          </a:p>
          <a:p>
            <a:pPr marL="285750" indent="-285750" algn="just">
              <a:buFont typeface="Wingdings" panose="05000000000000000000" pitchFamily="2" charset="2"/>
              <a:buChar char="v"/>
            </a:pPr>
            <a:r>
              <a:rPr lang="tr-TR" sz="1600" dirty="0"/>
              <a:t>Mersin Üniversitesi Fen Bilimleri Enstitüsü Kimya Mühendisliği Anabilim Dalı Doktora programına 2013-2014 Eğitim-Öğretim yılından bu yana öğrenci kontenjanı ilanı verilmeye başlanmıştır </a:t>
            </a:r>
            <a:r>
              <a:rPr lang="tr-TR" sz="1400" dirty="0"/>
              <a:t>( </a:t>
            </a:r>
            <a:r>
              <a:rPr lang="tr-TR" sz="1400" dirty="0">
                <a:hlinkClick r:id="rId4"/>
              </a:rPr>
              <a:t>https://obs.mersin.edu.tr/oibs/bologna/index.aspx?lang=tr&amp;curOp=showPac&amp;curUnit=2&amp;curSunit=1204#</a:t>
            </a:r>
            <a:r>
              <a:rPr lang="tr-TR" sz="1400" dirty="0"/>
              <a:t> )</a:t>
            </a:r>
            <a:r>
              <a:rPr lang="tr-TR" sz="1600" dirty="0"/>
              <a:t>.</a:t>
            </a:r>
            <a:endParaRPr lang="en-US" sz="1600" dirty="0"/>
          </a:p>
        </p:txBody>
      </p:sp>
      <p:pic>
        <p:nvPicPr>
          <p:cNvPr id="5" name="Resim 4"/>
          <p:cNvPicPr>
            <a:picLocks noChangeAspect="1"/>
          </p:cNvPicPr>
          <p:nvPr/>
        </p:nvPicPr>
        <p:blipFill>
          <a:blip r:embed="rId5"/>
          <a:stretch>
            <a:fillRect/>
          </a:stretch>
        </p:blipFill>
        <p:spPr>
          <a:xfrm>
            <a:off x="11024967" y="9079"/>
            <a:ext cx="1167035" cy="740777"/>
          </a:xfrm>
          <a:prstGeom prst="rect">
            <a:avLst/>
          </a:prstGeom>
        </p:spPr>
      </p:pic>
      <p:pic>
        <p:nvPicPr>
          <p:cNvPr id="7" name="Resim 6"/>
          <p:cNvPicPr>
            <a:picLocks noChangeAspect="1"/>
          </p:cNvPicPr>
          <p:nvPr/>
        </p:nvPicPr>
        <p:blipFill>
          <a:blip r:embed="rId5"/>
          <a:stretch>
            <a:fillRect/>
          </a:stretch>
        </p:blipFill>
        <p:spPr>
          <a:xfrm>
            <a:off x="14515" y="2"/>
            <a:ext cx="1051846" cy="667661"/>
          </a:xfrm>
          <a:prstGeom prst="rect">
            <a:avLst/>
          </a:prstGeom>
        </p:spPr>
      </p:pic>
    </p:spTree>
    <p:extLst>
      <p:ext uri="{BB962C8B-B14F-4D97-AF65-F5344CB8AC3E}">
        <p14:creationId xmlns:p14="http://schemas.microsoft.com/office/powerpoint/2010/main" val="1273095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pic>
        <p:nvPicPr>
          <p:cNvPr id="6" name="Resim 5"/>
          <p:cNvPicPr>
            <a:picLocks noChangeAspect="1"/>
          </p:cNvPicPr>
          <p:nvPr/>
        </p:nvPicPr>
        <p:blipFill>
          <a:blip r:embed="rId4"/>
          <a:stretch>
            <a:fillRect/>
          </a:stretch>
        </p:blipFill>
        <p:spPr>
          <a:xfrm>
            <a:off x="8338379" y="2204357"/>
            <a:ext cx="3647306" cy="2449286"/>
          </a:xfrm>
          <a:prstGeom prst="rect">
            <a:avLst/>
          </a:prstGeom>
        </p:spPr>
      </p:pic>
      <p:sp>
        <p:nvSpPr>
          <p:cNvPr id="8" name="Dolu Çerçeve 7"/>
          <p:cNvSpPr/>
          <p:nvPr/>
        </p:nvSpPr>
        <p:spPr>
          <a:xfrm>
            <a:off x="290286" y="217715"/>
            <a:ext cx="7532914" cy="6357256"/>
          </a:xfrm>
          <a:prstGeom prst="bevel">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spcAft>
                <a:spcPts val="1200"/>
              </a:spcAft>
            </a:pPr>
            <a:r>
              <a:rPr lang="tr-TR" sz="1900" b="1" dirty="0"/>
              <a:t>Bölümümüz öğrencilerinin başka programlarda çift </a:t>
            </a:r>
            <a:r>
              <a:rPr lang="tr-TR" sz="1900" b="1" dirty="0" err="1"/>
              <a:t>anadal</a:t>
            </a:r>
            <a:r>
              <a:rPr lang="tr-TR" sz="1900" b="1" dirty="0"/>
              <a:t> ve </a:t>
            </a:r>
            <a:r>
              <a:rPr lang="tr-TR" sz="1900" b="1" dirty="0" err="1"/>
              <a:t>yandal</a:t>
            </a:r>
            <a:r>
              <a:rPr lang="tr-TR" sz="1900" b="1" dirty="0"/>
              <a:t> programlarından yararlanmaları yanı sıra, başka ana dal öğrencilerinin bölümümüzde çift </a:t>
            </a:r>
            <a:r>
              <a:rPr lang="tr-TR" sz="1900" b="1" dirty="0" err="1"/>
              <a:t>anadal</a:t>
            </a:r>
            <a:r>
              <a:rPr lang="tr-TR" sz="1900" b="1" dirty="0"/>
              <a:t> ve </a:t>
            </a:r>
            <a:r>
              <a:rPr lang="tr-TR" sz="1900" b="1" dirty="0" err="1"/>
              <a:t>yandal</a:t>
            </a:r>
            <a:r>
              <a:rPr lang="tr-TR" sz="1900" b="1" dirty="0"/>
              <a:t> programlarımızdan yaralanmaları mümkündür. </a:t>
            </a:r>
          </a:p>
          <a:p>
            <a:pPr algn="just">
              <a:spcAft>
                <a:spcPts val="1200"/>
              </a:spcAft>
            </a:pPr>
            <a:r>
              <a:rPr lang="tr-TR" sz="1900" dirty="0"/>
              <a:t>Bölümümüzde çift </a:t>
            </a:r>
            <a:r>
              <a:rPr lang="tr-TR" sz="1900" dirty="0" err="1"/>
              <a:t>anadal</a:t>
            </a:r>
            <a:r>
              <a:rPr lang="tr-TR" sz="1900" dirty="0"/>
              <a:t> ve </a:t>
            </a:r>
            <a:r>
              <a:rPr lang="tr-TR" sz="1900" dirty="0" err="1"/>
              <a:t>yandal</a:t>
            </a:r>
            <a:r>
              <a:rPr lang="tr-TR" sz="1900" dirty="0"/>
              <a:t> uygulamaları ile başka kurumlar/programlardan alınmış dersler ve kazanılmış kredilerin değerlendirilmesi, “Mersin Üniversitesi Ön Lisans ve Lisans Öğretim ve Sınav Yönetmeliği” (</a:t>
            </a:r>
            <a:r>
              <a:rPr lang="tr-TR" sz="1900" u="sng" dirty="0">
                <a:solidFill>
                  <a:schemeClr val="accent1"/>
                </a:solidFill>
                <a:hlinkClick r:id="rId5"/>
              </a:rPr>
              <a:t>http://www.resmigazete.gov.tr/eskiler/2016/09/20160910-14.htm</a:t>
            </a:r>
            <a:r>
              <a:rPr lang="tr-TR" sz="1900" dirty="0"/>
              <a:t>) ile “Mersin Üniversitesi Ön Lisans ve Lisans Düzeyindeki Programlar Arasında Geçiş, Çift </a:t>
            </a:r>
            <a:r>
              <a:rPr lang="tr-TR" sz="1900" dirty="0" err="1"/>
              <a:t>Anadal</a:t>
            </a:r>
            <a:r>
              <a:rPr lang="tr-TR" sz="1900" dirty="0"/>
              <a:t>, Yan Dal ile Kurumlar Arası Kredi Transferi Yapılmasına İlişkin Esaslar” (</a:t>
            </a:r>
            <a:r>
              <a:rPr lang="tr-TR" sz="1900" u="sng" dirty="0">
                <a:solidFill>
                  <a:srgbClr val="0000FF"/>
                </a:solidFill>
                <a:hlinkClick r:id="rId6"/>
              </a:rPr>
              <a:t>https://kms.kaysis.gov.tr/Home/Goster/67393</a:t>
            </a:r>
            <a:r>
              <a:rPr lang="tr-TR" sz="1900" dirty="0"/>
              <a:t>) yönergesi çerçevesinde yapılmaktadır. </a:t>
            </a:r>
            <a:endParaRPr lang="en-US" sz="1900" dirty="0"/>
          </a:p>
        </p:txBody>
      </p:sp>
    </p:spTree>
    <p:extLst>
      <p:ext uri="{BB962C8B-B14F-4D97-AF65-F5344CB8AC3E}">
        <p14:creationId xmlns:p14="http://schemas.microsoft.com/office/powerpoint/2010/main" val="22926991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2" name="Dikdörtgen 1"/>
          <p:cNvSpPr/>
          <p:nvPr/>
        </p:nvSpPr>
        <p:spPr>
          <a:xfrm>
            <a:off x="159658" y="0"/>
            <a:ext cx="7794841" cy="6878806"/>
          </a:xfrm>
          <a:prstGeom prst="rect">
            <a:avLst/>
          </a:prstGeom>
        </p:spPr>
        <p:txBody>
          <a:bodyPr wrap="square">
            <a:spAutoFit/>
          </a:bodyPr>
          <a:lstStyle/>
          <a:p>
            <a:pPr algn="ctr">
              <a:lnSpc>
                <a:spcPct val="150000"/>
              </a:lnSpc>
            </a:pPr>
            <a:r>
              <a:rPr lang="tr-TR" sz="2400" b="1" u="sng" dirty="0">
                <a:solidFill>
                  <a:schemeClr val="accent6">
                    <a:lumMod val="75000"/>
                  </a:schemeClr>
                </a:solidFill>
                <a:latin typeface="+mj-lt"/>
                <a:ea typeface="Times New Roman" panose="02020603050405020304" pitchFamily="18" charset="0"/>
              </a:rPr>
              <a:t>Yatay Geçiş</a:t>
            </a:r>
            <a:endParaRPr lang="en-US" sz="2400" b="1" u="sng" dirty="0">
              <a:solidFill>
                <a:schemeClr val="accent6">
                  <a:lumMod val="75000"/>
                </a:schemeClr>
              </a:solidFill>
              <a:latin typeface="+mj-lt"/>
              <a:ea typeface="Times New Roman" panose="02020603050405020304" pitchFamily="18" charset="0"/>
            </a:endParaRPr>
          </a:p>
          <a:p>
            <a:pPr marL="285750" indent="-285750" algn="just">
              <a:lnSpc>
                <a:spcPct val="150000"/>
              </a:lnSpc>
              <a:buFont typeface="Wingdings" panose="05000000000000000000" pitchFamily="2" charset="2"/>
              <a:buChar char="v"/>
            </a:pPr>
            <a:r>
              <a:rPr lang="tr-TR" dirty="0">
                <a:latin typeface="+mj-lt"/>
              </a:rPr>
              <a:t>Üniversitemize yatay geçişler “Mersin Üniversitesi Ön Lisans ve Lisans Öğretim ve Sınav Yönetmeliği” çerçevesinde değerlendirilmektedir. Bölümümüz yatay geçiş kontenjanları YÖK’ün web sitesinde ilan edildikten sonra belirlenen takvime uygun olarak başvurular alınmaktadır. </a:t>
            </a:r>
            <a:endParaRPr lang="en-US" dirty="0">
              <a:latin typeface="+mj-lt"/>
            </a:endParaRPr>
          </a:p>
          <a:p>
            <a:pPr marL="285750" indent="-285750" algn="just">
              <a:lnSpc>
                <a:spcPct val="150000"/>
              </a:lnSpc>
              <a:buFont typeface="Wingdings" panose="05000000000000000000" pitchFamily="2" charset="2"/>
              <a:buChar char="v"/>
            </a:pPr>
            <a:r>
              <a:rPr lang="tr-TR" dirty="0">
                <a:latin typeface="+mj-lt"/>
              </a:rPr>
              <a:t>Yapılan başvurular bölümümüz yatay, dikey geçiş komisyonunca değerlendirildikten sonra uygun bulunan başvuruların ders ve kredi denklikleri yapılarak asıl ve yedek olarak ilan edilmek üzere Mühendislik Fakültesi Dekanlığına gönderilmektedir. </a:t>
            </a:r>
            <a:r>
              <a:rPr lang="tr-TR" b="1" dirty="0">
                <a:latin typeface="+mj-lt"/>
              </a:rPr>
              <a:t> </a:t>
            </a:r>
            <a:endParaRPr lang="en-US" dirty="0">
              <a:latin typeface="+mj-lt"/>
            </a:endParaRPr>
          </a:p>
          <a:p>
            <a:pPr algn="just"/>
            <a:endParaRPr lang="tr-TR" b="1" dirty="0">
              <a:latin typeface="+mj-lt"/>
            </a:endParaRPr>
          </a:p>
          <a:p>
            <a:pPr algn="ctr">
              <a:lnSpc>
                <a:spcPct val="150000"/>
              </a:lnSpc>
            </a:pPr>
            <a:r>
              <a:rPr lang="tr-TR" sz="2400" b="1" u="sng" dirty="0">
                <a:solidFill>
                  <a:schemeClr val="accent6">
                    <a:lumMod val="75000"/>
                  </a:schemeClr>
                </a:solidFill>
                <a:latin typeface="+mj-lt"/>
              </a:rPr>
              <a:t>Dikey Geçiş</a:t>
            </a:r>
            <a:endParaRPr lang="en-US" sz="2400" b="1" u="sng" dirty="0">
              <a:solidFill>
                <a:schemeClr val="accent6">
                  <a:lumMod val="75000"/>
                </a:schemeClr>
              </a:solidFill>
              <a:latin typeface="+mj-lt"/>
            </a:endParaRPr>
          </a:p>
          <a:p>
            <a:pPr marL="285750" indent="-285750" algn="just">
              <a:lnSpc>
                <a:spcPct val="150000"/>
              </a:lnSpc>
              <a:buFont typeface="Wingdings" panose="05000000000000000000" pitchFamily="2" charset="2"/>
              <a:buChar char="v"/>
            </a:pPr>
            <a:r>
              <a:rPr lang="tr-TR" dirty="0">
                <a:latin typeface="+mj-lt"/>
                <a:ea typeface="TimesNewRomanPSMT"/>
              </a:rPr>
              <a:t>Dikey geçişler; YÖK’ün onayı ile belirlenen kontenjanlarla sınırlı olup, merkezi sınavı kazanan adayların intibak işlemleri, ders ve kredi denklikleri “</a:t>
            </a:r>
            <a:r>
              <a:rPr lang="tr-TR" dirty="0">
                <a:solidFill>
                  <a:srgbClr val="000000"/>
                </a:solidFill>
                <a:latin typeface="+mj-lt"/>
                <a:ea typeface="Times New Roman" panose="02020603050405020304" pitchFamily="18" charset="0"/>
              </a:rPr>
              <a:t>Mersin Üniversitesi Ders Eşdeğerlilik ve İntibak Esasları”</a:t>
            </a:r>
            <a:r>
              <a:rPr lang="tr-TR" dirty="0">
                <a:latin typeface="+mj-lt"/>
                <a:ea typeface="TimesNewRomanPSMT"/>
              </a:rPr>
              <a:t> (</a:t>
            </a:r>
            <a:r>
              <a:rPr lang="tr-TR" u="sng" dirty="0">
                <a:solidFill>
                  <a:srgbClr val="0000FF"/>
                </a:solidFill>
                <a:latin typeface="+mj-lt"/>
                <a:ea typeface="TimesNewRomanPSMT"/>
                <a:hlinkClick r:id="rId4"/>
              </a:rPr>
              <a:t>https://kms.kaysis.gov.tr/Home/Goster/67382</a:t>
            </a:r>
            <a:r>
              <a:rPr lang="tr-TR" dirty="0">
                <a:latin typeface="+mj-lt"/>
                <a:ea typeface="TimesNewRomanPSMT"/>
              </a:rPr>
              <a:t>) çerçevesinde Bölüm İntibak Komisyonu tarafından yapılmaktadır. </a:t>
            </a:r>
            <a:endParaRPr lang="en-US" dirty="0">
              <a:latin typeface="+mj-lt"/>
            </a:endParaRPr>
          </a:p>
        </p:txBody>
      </p:sp>
      <p:sp>
        <p:nvSpPr>
          <p:cNvPr id="9" name="Başlık 1">
            <a:extLst>
              <a:ext uri="{FF2B5EF4-FFF2-40B4-BE49-F238E27FC236}">
                <a16:creationId xmlns:a16="http://schemas.microsoft.com/office/drawing/2014/main" id="{5F3F6C66-D6D7-4A72-9928-967AEA400766}"/>
              </a:ext>
            </a:extLst>
          </p:cNvPr>
          <p:cNvSpPr>
            <a:spLocks noGrp="1"/>
          </p:cNvSpPr>
          <p:nvPr>
            <p:ph type="title"/>
          </p:nvPr>
        </p:nvSpPr>
        <p:spPr>
          <a:xfrm>
            <a:off x="8353173" y="1351130"/>
            <a:ext cx="3617721" cy="1583141"/>
          </a:xfrm>
          <a:noFill/>
        </p:spPr>
        <p:txBody>
          <a:bodyPr rtlCol="0">
            <a:normAutofit/>
          </a:bodyPr>
          <a:lstStyle/>
          <a:p>
            <a:pPr rtl="0"/>
            <a:r>
              <a:rPr lang="tr-TR" sz="4800" b="1" dirty="0">
                <a:solidFill>
                  <a:schemeClr val="bg1">
                    <a:lumMod val="50000"/>
                  </a:schemeClr>
                </a:solidFill>
              </a:rPr>
              <a:t>Yatay geçiş</a:t>
            </a:r>
            <a:br>
              <a:rPr lang="tr-TR" sz="4800" b="1" dirty="0">
                <a:solidFill>
                  <a:schemeClr val="bg1">
                    <a:lumMod val="50000"/>
                  </a:schemeClr>
                </a:solidFill>
              </a:rPr>
            </a:br>
            <a:r>
              <a:rPr lang="tr-TR" sz="4800" b="1" dirty="0">
                <a:solidFill>
                  <a:schemeClr val="bg1">
                    <a:lumMod val="50000"/>
                  </a:schemeClr>
                </a:solidFill>
              </a:rPr>
              <a:t>dikey geçiş</a:t>
            </a:r>
          </a:p>
        </p:txBody>
      </p:sp>
      <p:pic>
        <p:nvPicPr>
          <p:cNvPr id="4" name="Resim 3"/>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8780906" y="3064782"/>
            <a:ext cx="2762250" cy="1657350"/>
          </a:xfrm>
          <a:prstGeom prst="rect">
            <a:avLst/>
          </a:prstGeom>
        </p:spPr>
      </p:pic>
    </p:spTree>
    <p:extLst>
      <p:ext uri="{BB962C8B-B14F-4D97-AF65-F5344CB8AC3E}">
        <p14:creationId xmlns:p14="http://schemas.microsoft.com/office/powerpoint/2010/main" val="357771637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descr="Formül">
            <a:extLst>
              <a:ext uri="{FF2B5EF4-FFF2-40B4-BE49-F238E27FC236}">
                <a16:creationId xmlns:a16="http://schemas.microsoft.com/office/drawing/2014/main" id="{29B78601-F415-4A48-AB86-2F6B81FA9136}"/>
              </a:ext>
            </a:extLst>
          </p:cNvPr>
          <p:cNvPicPr>
            <a:picLocks noGrp="1" noChangeAspect="1"/>
          </p:cNvPicPr>
          <p:nvPr>
            <p:ph sz="quarter" idx="13"/>
          </p:nvPr>
        </p:nvPicPr>
        <p:blipFill rotWithShape="1">
          <a:blip r:embed="rId3" cstate="email">
            <a:extLst>
              <a:ext uri="{28A0092B-C50C-407E-A947-70E740481C1C}">
                <a14:useLocalDpi xmlns:a14="http://schemas.microsoft.com/office/drawing/2010/main"/>
              </a:ext>
            </a:extLst>
          </a:blip>
          <a:srcRect b="-2"/>
          <a:stretch/>
        </p:blipFill>
        <p:spPr>
          <a:xfrm>
            <a:off x="22" y="10"/>
            <a:ext cx="4024741" cy="6857990"/>
          </a:xfrm>
          <a:prstGeom prst="rect">
            <a:avLst/>
          </a:prstGeom>
        </p:spPr>
      </p:pic>
      <p:sp>
        <p:nvSpPr>
          <p:cNvPr id="8" name="Dikdörtgen 7">
            <a:extLst>
              <a:ext uri="{FF2B5EF4-FFF2-40B4-BE49-F238E27FC236}">
                <a16:creationId xmlns:a16="http://schemas.microsoft.com/office/drawing/2014/main" id="{993362DF-B12E-4411-8BD1-C040B564929E}"/>
              </a:ext>
            </a:extLst>
          </p:cNvPr>
          <p:cNvSpPr/>
          <p:nvPr/>
        </p:nvSpPr>
        <p:spPr>
          <a:xfrm>
            <a:off x="4212106" y="2577444"/>
            <a:ext cx="8063999" cy="338554"/>
          </a:xfrm>
          <a:prstGeom prst="rect">
            <a:avLst/>
          </a:prstGeom>
        </p:spPr>
        <p:txBody>
          <a:bodyPr wrap="square">
            <a:spAutoFit/>
          </a:bodyPr>
          <a:lstStyle/>
          <a:p>
            <a:pPr algn="ctr">
              <a:spcAft>
                <a:spcPts val="0"/>
              </a:spcAft>
            </a:pPr>
            <a:r>
              <a:rPr lang="tr-TR" sz="1600" b="1" dirty="0">
                <a:solidFill>
                  <a:schemeClr val="tx2"/>
                </a:solidFill>
                <a:latin typeface="+mj-lt"/>
                <a:ea typeface="Times New Roman" panose="02020603050405020304" pitchFamily="18" charset="0"/>
              </a:rPr>
              <a:t>Tablo. Yatay Geçiş, Dikey Geçiş, Çift </a:t>
            </a:r>
            <a:r>
              <a:rPr lang="tr-TR" sz="1600" b="1" dirty="0" err="1">
                <a:solidFill>
                  <a:schemeClr val="tx2"/>
                </a:solidFill>
                <a:latin typeface="+mj-lt"/>
                <a:ea typeface="Times New Roman" panose="02020603050405020304" pitchFamily="18" charset="0"/>
              </a:rPr>
              <a:t>Anadal</a:t>
            </a:r>
            <a:r>
              <a:rPr lang="tr-TR" sz="1600" b="1" dirty="0">
                <a:solidFill>
                  <a:schemeClr val="tx2"/>
                </a:solidFill>
                <a:latin typeface="+mj-lt"/>
                <a:ea typeface="Times New Roman" panose="02020603050405020304" pitchFamily="18" charset="0"/>
              </a:rPr>
              <a:t>, </a:t>
            </a:r>
            <a:r>
              <a:rPr lang="tr-TR" sz="1600" b="1" dirty="0" err="1">
                <a:solidFill>
                  <a:schemeClr val="tx2"/>
                </a:solidFill>
                <a:latin typeface="+mj-lt"/>
                <a:ea typeface="Times New Roman" panose="02020603050405020304" pitchFamily="18" charset="0"/>
              </a:rPr>
              <a:t>Erasmus</a:t>
            </a:r>
            <a:r>
              <a:rPr lang="tr-TR" sz="1600" b="1" dirty="0">
                <a:solidFill>
                  <a:schemeClr val="tx2"/>
                </a:solidFill>
                <a:latin typeface="+mj-lt"/>
                <a:ea typeface="Times New Roman" panose="02020603050405020304" pitchFamily="18" charset="0"/>
              </a:rPr>
              <a:t>, Farabi Değişim Programları Bilgileri</a:t>
            </a:r>
            <a:endParaRPr lang="tr-TR" b="1" dirty="0">
              <a:solidFill>
                <a:schemeClr val="tx2"/>
              </a:solidFill>
              <a:latin typeface="+mj-lt"/>
              <a:ea typeface="Times New Roman" panose="02020603050405020304" pitchFamily="18" charset="0"/>
            </a:endParaRPr>
          </a:p>
        </p:txBody>
      </p:sp>
      <p:sp>
        <p:nvSpPr>
          <p:cNvPr id="9" name="Dikdörtgen 8">
            <a:extLst>
              <a:ext uri="{FF2B5EF4-FFF2-40B4-BE49-F238E27FC236}">
                <a16:creationId xmlns:a16="http://schemas.microsoft.com/office/drawing/2014/main" id="{AB885377-33EA-4681-98D3-5FF2BD8CDE71}"/>
              </a:ext>
            </a:extLst>
          </p:cNvPr>
          <p:cNvSpPr/>
          <p:nvPr/>
        </p:nvSpPr>
        <p:spPr>
          <a:xfrm>
            <a:off x="4229687" y="49952"/>
            <a:ext cx="7900816" cy="2492990"/>
          </a:xfrm>
          <a:prstGeom prst="rect">
            <a:avLst/>
          </a:prstGeom>
        </p:spPr>
        <p:txBody>
          <a:bodyPr wrap="square">
            <a:spAutoFit/>
          </a:bodyPr>
          <a:lstStyle/>
          <a:p>
            <a:pPr algn="just">
              <a:spcAft>
                <a:spcPts val="0"/>
              </a:spcAft>
            </a:pPr>
            <a:r>
              <a:rPr lang="tr-TR" b="1" dirty="0">
                <a:latin typeface="+mj-lt"/>
                <a:ea typeface="Times New Roman" panose="02020603050405020304" pitchFamily="18" charset="0"/>
              </a:rPr>
              <a:t>İşbirliği yapılan üniversite ve bölümlerin bilgileri:</a:t>
            </a:r>
            <a:endParaRPr lang="tr-TR" dirty="0">
              <a:latin typeface="+mj-lt"/>
              <a:ea typeface="Times New Roman" panose="02020603050405020304" pitchFamily="18" charset="0"/>
            </a:endParaRPr>
          </a:p>
          <a:p>
            <a:pPr marL="342900" lvl="0" indent="-342900" algn="just">
              <a:spcBef>
                <a:spcPts val="600"/>
              </a:spcBef>
              <a:spcAft>
                <a:spcPts val="0"/>
              </a:spcAft>
              <a:buFont typeface="+mj-lt"/>
              <a:buAutoNum type="arabicPeriod"/>
            </a:pPr>
            <a:r>
              <a:rPr lang="tr-TR" b="1" dirty="0" err="1">
                <a:solidFill>
                  <a:schemeClr val="accent6">
                    <a:lumMod val="75000"/>
                  </a:schemeClr>
                </a:solidFill>
                <a:latin typeface="+mj-lt"/>
                <a:ea typeface="Calibri" panose="020F0502020204030204" pitchFamily="34" charset="0"/>
              </a:rPr>
              <a:t>Erasmus</a:t>
            </a:r>
            <a:r>
              <a:rPr lang="tr-TR" b="1" dirty="0">
                <a:solidFill>
                  <a:schemeClr val="accent6">
                    <a:lumMod val="75000"/>
                  </a:schemeClr>
                </a:solidFill>
                <a:latin typeface="+mj-lt"/>
                <a:ea typeface="Calibri" panose="020F0502020204030204" pitchFamily="34" charset="0"/>
              </a:rPr>
              <a:t> işbirlikleri</a:t>
            </a:r>
            <a:endParaRPr lang="tr-TR" b="1" dirty="0">
              <a:solidFill>
                <a:schemeClr val="accent6">
                  <a:lumMod val="75000"/>
                </a:schemeClr>
              </a:solidFill>
              <a:latin typeface="+mj-lt"/>
              <a:ea typeface="Times New Roman" panose="02020603050405020304" pitchFamily="18" charset="0"/>
            </a:endParaRPr>
          </a:p>
          <a:p>
            <a:pPr algn="just">
              <a:spcBef>
                <a:spcPts val="600"/>
              </a:spcBef>
              <a:spcAft>
                <a:spcPts val="0"/>
              </a:spcAft>
            </a:pPr>
            <a:r>
              <a:rPr lang="tr-TR" dirty="0">
                <a:latin typeface="+mj-lt"/>
                <a:ea typeface="Calibri" panose="020F0502020204030204" pitchFamily="34" charset="0"/>
              </a:rPr>
              <a:t>	</a:t>
            </a:r>
            <a:r>
              <a:rPr lang="tr-TR" dirty="0" err="1">
                <a:latin typeface="+mj-lt"/>
                <a:ea typeface="Calibri" panose="020F0502020204030204" pitchFamily="34" charset="0"/>
              </a:rPr>
              <a:t>Castilla</a:t>
            </a:r>
            <a:r>
              <a:rPr lang="tr-TR" dirty="0">
                <a:latin typeface="+mj-lt"/>
                <a:ea typeface="Calibri" panose="020F0502020204030204" pitchFamily="34" charset="0"/>
              </a:rPr>
              <a:t> La </a:t>
            </a:r>
            <a:r>
              <a:rPr lang="tr-TR" dirty="0" err="1">
                <a:latin typeface="+mj-lt"/>
                <a:ea typeface="Calibri" panose="020F0502020204030204" pitchFamily="34" charset="0"/>
              </a:rPr>
              <a:t>Mancha</a:t>
            </a:r>
            <a:r>
              <a:rPr lang="tr-TR" dirty="0">
                <a:latin typeface="+mj-lt"/>
                <a:ea typeface="Calibri" panose="020F0502020204030204" pitchFamily="34" charset="0"/>
              </a:rPr>
              <a:t> Üniversitesi, İspanya</a:t>
            </a:r>
            <a:endParaRPr lang="tr-TR" dirty="0">
              <a:latin typeface="+mj-lt"/>
              <a:ea typeface="Times New Roman" panose="02020603050405020304" pitchFamily="18" charset="0"/>
            </a:endParaRPr>
          </a:p>
          <a:p>
            <a:pPr algn="just">
              <a:spcBef>
                <a:spcPts val="600"/>
              </a:spcBef>
              <a:spcAft>
                <a:spcPts val="0"/>
              </a:spcAft>
            </a:pPr>
            <a:r>
              <a:rPr lang="tr-TR" dirty="0">
                <a:latin typeface="+mj-lt"/>
                <a:ea typeface="Calibri" panose="020F0502020204030204" pitchFamily="34" charset="0"/>
              </a:rPr>
              <a:t>	</a:t>
            </a:r>
            <a:r>
              <a:rPr lang="tr-TR" dirty="0" err="1">
                <a:latin typeface="+mj-lt"/>
                <a:ea typeface="Calibri" panose="020F0502020204030204" pitchFamily="34" charset="0"/>
              </a:rPr>
              <a:t>Rovira</a:t>
            </a:r>
            <a:r>
              <a:rPr lang="tr-TR" dirty="0">
                <a:latin typeface="+mj-lt"/>
                <a:ea typeface="Calibri" panose="020F0502020204030204" pitchFamily="34" charset="0"/>
              </a:rPr>
              <a:t> i </a:t>
            </a:r>
            <a:r>
              <a:rPr lang="tr-TR" dirty="0" err="1">
                <a:latin typeface="+mj-lt"/>
                <a:ea typeface="Calibri" panose="020F0502020204030204" pitchFamily="34" charset="0"/>
              </a:rPr>
              <a:t>Virgili</a:t>
            </a:r>
            <a:r>
              <a:rPr lang="tr-TR" dirty="0">
                <a:latin typeface="+mj-lt"/>
                <a:ea typeface="Calibri" panose="020F0502020204030204" pitchFamily="34" charset="0"/>
              </a:rPr>
              <a:t> Üniversitesi, İspanya</a:t>
            </a:r>
          </a:p>
          <a:p>
            <a:pPr algn="just">
              <a:spcBef>
                <a:spcPts val="600"/>
              </a:spcBef>
              <a:spcAft>
                <a:spcPts val="0"/>
              </a:spcAft>
            </a:pPr>
            <a:r>
              <a:rPr lang="tr-TR" dirty="0"/>
              <a:t>	</a:t>
            </a:r>
            <a:r>
              <a:rPr lang="en-US" dirty="0" err="1"/>
              <a:t>Complutense</a:t>
            </a:r>
            <a:r>
              <a:rPr lang="en-US" dirty="0"/>
              <a:t> de Madrid </a:t>
            </a:r>
            <a:r>
              <a:rPr lang="en-US" dirty="0" err="1"/>
              <a:t>Üniversitesi</a:t>
            </a:r>
            <a:r>
              <a:rPr lang="tr-TR" dirty="0"/>
              <a:t>, İspanya</a:t>
            </a:r>
            <a:endParaRPr lang="tr-TR" dirty="0">
              <a:latin typeface="+mj-lt"/>
              <a:ea typeface="Times New Roman" panose="02020603050405020304" pitchFamily="18" charset="0"/>
            </a:endParaRPr>
          </a:p>
          <a:p>
            <a:pPr marL="342900" lvl="0" indent="-342900" algn="just">
              <a:spcBef>
                <a:spcPts val="600"/>
              </a:spcBef>
              <a:spcAft>
                <a:spcPts val="0"/>
              </a:spcAft>
              <a:buFont typeface="+mj-lt"/>
              <a:buAutoNum type="arabicPeriod" startAt="2"/>
            </a:pPr>
            <a:r>
              <a:rPr lang="tr-TR" b="1" dirty="0">
                <a:solidFill>
                  <a:schemeClr val="accent6">
                    <a:lumMod val="75000"/>
                  </a:schemeClr>
                </a:solidFill>
                <a:latin typeface="+mj-lt"/>
                <a:ea typeface="Calibri" panose="020F0502020204030204" pitchFamily="34" charset="0"/>
              </a:rPr>
              <a:t>Çift </a:t>
            </a:r>
            <a:r>
              <a:rPr lang="tr-TR" b="1" dirty="0" err="1">
                <a:solidFill>
                  <a:schemeClr val="accent6">
                    <a:lumMod val="75000"/>
                  </a:schemeClr>
                </a:solidFill>
                <a:latin typeface="+mj-lt"/>
                <a:ea typeface="Calibri" panose="020F0502020204030204" pitchFamily="34" charset="0"/>
              </a:rPr>
              <a:t>anadal</a:t>
            </a:r>
            <a:r>
              <a:rPr lang="tr-TR" b="1" dirty="0">
                <a:solidFill>
                  <a:schemeClr val="accent6">
                    <a:lumMod val="75000"/>
                  </a:schemeClr>
                </a:solidFill>
                <a:latin typeface="+mj-lt"/>
                <a:ea typeface="Calibri" panose="020F0502020204030204" pitchFamily="34" charset="0"/>
              </a:rPr>
              <a:t> / </a:t>
            </a:r>
            <a:r>
              <a:rPr lang="tr-TR" b="1" dirty="0" err="1">
                <a:solidFill>
                  <a:schemeClr val="accent6">
                    <a:lumMod val="75000"/>
                  </a:schemeClr>
                </a:solidFill>
                <a:latin typeface="+mj-lt"/>
                <a:ea typeface="Calibri" panose="020F0502020204030204" pitchFamily="34" charset="0"/>
              </a:rPr>
              <a:t>Yandal</a:t>
            </a:r>
            <a:r>
              <a:rPr lang="tr-TR" b="1" dirty="0">
                <a:solidFill>
                  <a:schemeClr val="accent6">
                    <a:lumMod val="75000"/>
                  </a:schemeClr>
                </a:solidFill>
                <a:latin typeface="+mj-lt"/>
                <a:ea typeface="Calibri" panose="020F0502020204030204" pitchFamily="34" charset="0"/>
              </a:rPr>
              <a:t> bilgileri</a:t>
            </a:r>
            <a:endParaRPr lang="tr-TR" b="1" dirty="0">
              <a:solidFill>
                <a:schemeClr val="accent6">
                  <a:lumMod val="75000"/>
                </a:schemeClr>
              </a:solidFill>
              <a:latin typeface="+mj-lt"/>
              <a:ea typeface="Times New Roman" panose="02020603050405020304" pitchFamily="18" charset="0"/>
            </a:endParaRPr>
          </a:p>
          <a:p>
            <a:pPr algn="just">
              <a:spcBef>
                <a:spcPts val="600"/>
              </a:spcBef>
              <a:spcAft>
                <a:spcPts val="0"/>
              </a:spcAft>
            </a:pPr>
            <a:r>
              <a:rPr lang="tr-TR" dirty="0">
                <a:latin typeface="+mj-lt"/>
                <a:ea typeface="Times New Roman" panose="02020603050405020304" pitchFamily="18" charset="0"/>
              </a:rPr>
              <a:t>	Mersin Üniversitesi: Çevre Mühendisliği, Gıda Mühendisliği, Makine Mühendisliği</a:t>
            </a:r>
          </a:p>
        </p:txBody>
      </p:sp>
      <p:graphicFrame>
        <p:nvGraphicFramePr>
          <p:cNvPr id="2" name="Tablo 1"/>
          <p:cNvGraphicFramePr>
            <a:graphicFrameLocks noGrp="1"/>
          </p:cNvGraphicFramePr>
          <p:nvPr>
            <p:extLst>
              <p:ext uri="{D42A27DB-BD31-4B8C-83A1-F6EECF244321}">
                <p14:modId xmlns:p14="http://schemas.microsoft.com/office/powerpoint/2010/main" val="4125578030"/>
              </p:ext>
            </p:extLst>
          </p:nvPr>
        </p:nvGraphicFramePr>
        <p:xfrm>
          <a:off x="4346197" y="2941594"/>
          <a:ext cx="7784306" cy="3879899"/>
        </p:xfrm>
        <a:graphic>
          <a:graphicData uri="http://schemas.openxmlformats.org/drawingml/2006/table">
            <a:tbl>
              <a:tblPr>
                <a:tableStyleId>{5C22544A-7EE6-4342-B048-85BDC9FD1C3A}</a:tableStyleId>
              </a:tblPr>
              <a:tblGrid>
                <a:gridCol w="1299979">
                  <a:extLst>
                    <a:ext uri="{9D8B030D-6E8A-4147-A177-3AD203B41FA5}">
                      <a16:colId xmlns:a16="http://schemas.microsoft.com/office/drawing/2014/main" val="3396005262"/>
                    </a:ext>
                  </a:extLst>
                </a:gridCol>
                <a:gridCol w="1029085">
                  <a:extLst>
                    <a:ext uri="{9D8B030D-6E8A-4147-A177-3AD203B41FA5}">
                      <a16:colId xmlns:a16="http://schemas.microsoft.com/office/drawing/2014/main" val="405262274"/>
                    </a:ext>
                  </a:extLst>
                </a:gridCol>
                <a:gridCol w="1139622">
                  <a:extLst>
                    <a:ext uri="{9D8B030D-6E8A-4147-A177-3AD203B41FA5}">
                      <a16:colId xmlns:a16="http://schemas.microsoft.com/office/drawing/2014/main" val="2250734698"/>
                    </a:ext>
                  </a:extLst>
                </a:gridCol>
                <a:gridCol w="1299979">
                  <a:extLst>
                    <a:ext uri="{9D8B030D-6E8A-4147-A177-3AD203B41FA5}">
                      <a16:colId xmlns:a16="http://schemas.microsoft.com/office/drawing/2014/main" val="3580757821"/>
                    </a:ext>
                  </a:extLst>
                </a:gridCol>
                <a:gridCol w="1398062">
                  <a:extLst>
                    <a:ext uri="{9D8B030D-6E8A-4147-A177-3AD203B41FA5}">
                      <a16:colId xmlns:a16="http://schemas.microsoft.com/office/drawing/2014/main" val="1269355363"/>
                    </a:ext>
                  </a:extLst>
                </a:gridCol>
                <a:gridCol w="1617579">
                  <a:extLst>
                    <a:ext uri="{9D8B030D-6E8A-4147-A177-3AD203B41FA5}">
                      <a16:colId xmlns:a16="http://schemas.microsoft.com/office/drawing/2014/main" val="1574023739"/>
                    </a:ext>
                  </a:extLst>
                </a:gridCol>
              </a:tblGrid>
              <a:tr h="1294580">
                <a:tc>
                  <a:txBody>
                    <a:bodyPr/>
                    <a:lstStyle/>
                    <a:p>
                      <a:pPr>
                        <a:lnSpc>
                          <a:spcPct val="107000"/>
                        </a:lnSpc>
                        <a:spcAft>
                          <a:spcPts val="800"/>
                        </a:spcAft>
                      </a:pPr>
                      <a:r>
                        <a:rPr lang="tr-TR" sz="1400" b="1" dirty="0">
                          <a:solidFill>
                            <a:schemeClr val="accent6"/>
                          </a:solidFill>
                          <a:effectLst/>
                        </a:rPr>
                        <a:t>Akademik Yıl</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nSpc>
                          <a:spcPct val="107000"/>
                        </a:lnSpc>
                        <a:spcAft>
                          <a:spcPts val="800"/>
                        </a:spcAft>
                      </a:pPr>
                      <a:r>
                        <a:rPr lang="tr-TR" sz="1400" b="1" dirty="0">
                          <a:solidFill>
                            <a:schemeClr val="accent6"/>
                          </a:solidFill>
                          <a:effectLst/>
                        </a:rPr>
                        <a:t>Programa Yatay Geçiş Yapan</a:t>
                      </a:r>
                      <a:endParaRPr lang="en-US" sz="1400" b="1" dirty="0">
                        <a:solidFill>
                          <a:schemeClr val="accent6"/>
                        </a:solidFill>
                        <a:effectLst/>
                      </a:endParaRPr>
                    </a:p>
                    <a:p>
                      <a:pPr>
                        <a:lnSpc>
                          <a:spcPct val="107000"/>
                        </a:lnSpc>
                        <a:spcAft>
                          <a:spcPts val="800"/>
                        </a:spcAft>
                      </a:pPr>
                      <a:r>
                        <a:rPr lang="tr-TR" sz="1400" b="1" dirty="0">
                          <a:solidFill>
                            <a:schemeClr val="accent6"/>
                          </a:solidFill>
                          <a:effectLst/>
                        </a:rPr>
                        <a:t>Öğrenci Sayısı</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nSpc>
                          <a:spcPct val="107000"/>
                        </a:lnSpc>
                        <a:spcAft>
                          <a:spcPts val="800"/>
                        </a:spcAft>
                      </a:pPr>
                      <a:r>
                        <a:rPr lang="tr-TR" sz="1400" b="1" dirty="0">
                          <a:solidFill>
                            <a:schemeClr val="accent6"/>
                          </a:solidFill>
                          <a:effectLst/>
                        </a:rPr>
                        <a:t>Programa Dikey Geçiş Yapan</a:t>
                      </a:r>
                      <a:endParaRPr lang="en-US" sz="1400" b="1" dirty="0">
                        <a:solidFill>
                          <a:schemeClr val="accent6"/>
                        </a:solidFill>
                        <a:effectLst/>
                      </a:endParaRPr>
                    </a:p>
                    <a:p>
                      <a:pPr>
                        <a:lnSpc>
                          <a:spcPct val="107000"/>
                        </a:lnSpc>
                        <a:spcAft>
                          <a:spcPts val="800"/>
                        </a:spcAft>
                      </a:pPr>
                      <a:r>
                        <a:rPr lang="tr-TR" sz="1400" b="1" dirty="0">
                          <a:solidFill>
                            <a:schemeClr val="accent6"/>
                          </a:solidFill>
                          <a:effectLst/>
                        </a:rPr>
                        <a:t>Öğrenci Sayısı</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nSpc>
                          <a:spcPct val="107000"/>
                        </a:lnSpc>
                        <a:spcAft>
                          <a:spcPts val="800"/>
                        </a:spcAft>
                      </a:pPr>
                      <a:r>
                        <a:rPr lang="tr-TR" sz="1400" b="1" dirty="0">
                          <a:solidFill>
                            <a:schemeClr val="accent6"/>
                          </a:solidFill>
                          <a:effectLst/>
                        </a:rPr>
                        <a:t>Programda Çift </a:t>
                      </a:r>
                      <a:r>
                        <a:rPr lang="tr-TR" sz="1400" b="1" dirty="0" err="1">
                          <a:solidFill>
                            <a:schemeClr val="accent6"/>
                          </a:solidFill>
                          <a:effectLst/>
                        </a:rPr>
                        <a:t>Anadala</a:t>
                      </a:r>
                      <a:r>
                        <a:rPr lang="tr-TR" sz="1400" b="1" dirty="0">
                          <a:solidFill>
                            <a:schemeClr val="accent6"/>
                          </a:solidFill>
                          <a:effectLst/>
                        </a:rPr>
                        <a:t> Başlamış Olan Öğrenci Sayısı</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nSpc>
                          <a:spcPct val="107000"/>
                        </a:lnSpc>
                        <a:spcAft>
                          <a:spcPts val="800"/>
                        </a:spcAft>
                      </a:pPr>
                      <a:r>
                        <a:rPr lang="tr-TR" sz="1400" b="1" dirty="0" err="1">
                          <a:solidFill>
                            <a:schemeClr val="accent6"/>
                          </a:solidFill>
                          <a:effectLst/>
                        </a:rPr>
                        <a:t>Erasmus</a:t>
                      </a:r>
                      <a:r>
                        <a:rPr lang="tr-TR" sz="1400" b="1" dirty="0">
                          <a:solidFill>
                            <a:schemeClr val="accent6"/>
                          </a:solidFill>
                          <a:effectLst/>
                        </a:rPr>
                        <a:t>+ Değişim Programından Yararlanan Öğrenci Sayısı</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nSpc>
                          <a:spcPct val="107000"/>
                        </a:lnSpc>
                        <a:spcAft>
                          <a:spcPts val="800"/>
                        </a:spcAft>
                      </a:pPr>
                      <a:r>
                        <a:rPr lang="tr-TR" sz="1400" b="1" dirty="0">
                          <a:solidFill>
                            <a:schemeClr val="accent6"/>
                          </a:solidFill>
                          <a:effectLst/>
                        </a:rPr>
                        <a:t>Farabi Değişim Programından Yararlanan Öğrenci Sayısı</a:t>
                      </a:r>
                      <a:endParaRPr lang="en-US" sz="1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308794412"/>
                  </a:ext>
                </a:extLst>
              </a:tr>
              <a:tr h="235029">
                <a:tc>
                  <a:txBody>
                    <a:bodyPr/>
                    <a:lstStyle/>
                    <a:p>
                      <a:pPr>
                        <a:lnSpc>
                          <a:spcPct val="107000"/>
                        </a:lnSpc>
                        <a:spcAft>
                          <a:spcPts val="800"/>
                        </a:spcAft>
                      </a:pPr>
                      <a:r>
                        <a:rPr lang="en-US" sz="1400" b="1" dirty="0">
                          <a:effectLst/>
                        </a:rPr>
                        <a:t>2024-2025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en-US" sz="1400" dirty="0">
                          <a:effectLst/>
                        </a:rPr>
                        <a:t>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en-US"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extLst>
                  <a:ext uri="{0D108BD9-81ED-4DB2-BD59-A6C34878D82A}">
                    <a16:rowId xmlns:a16="http://schemas.microsoft.com/office/drawing/2014/main" val="2507453840"/>
                  </a:ext>
                </a:extLst>
              </a:tr>
              <a:tr h="235029">
                <a:tc>
                  <a:txBody>
                    <a:bodyPr/>
                    <a:lstStyle/>
                    <a:p>
                      <a:pPr>
                        <a:lnSpc>
                          <a:spcPct val="107000"/>
                        </a:lnSpc>
                        <a:spcAft>
                          <a:spcPts val="800"/>
                        </a:spcAft>
                      </a:pPr>
                      <a:r>
                        <a:rPr lang="tr-TR" sz="1400" b="1" dirty="0">
                          <a:effectLst/>
                        </a:rPr>
                        <a:t>2023-2024</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extLst>
                  <a:ext uri="{0D108BD9-81ED-4DB2-BD59-A6C34878D82A}">
                    <a16:rowId xmlns:a16="http://schemas.microsoft.com/office/drawing/2014/main" val="235117798"/>
                  </a:ext>
                </a:extLst>
              </a:tr>
              <a:tr h="235029">
                <a:tc>
                  <a:txBody>
                    <a:bodyPr/>
                    <a:lstStyle/>
                    <a:p>
                      <a:pPr>
                        <a:lnSpc>
                          <a:spcPct val="107000"/>
                        </a:lnSpc>
                        <a:spcAft>
                          <a:spcPts val="800"/>
                        </a:spcAft>
                      </a:pPr>
                      <a:r>
                        <a:rPr lang="tr-TR" sz="1400" b="1" dirty="0">
                          <a:effectLst/>
                        </a:rPr>
                        <a:t>2022-2023</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3860211136"/>
                  </a:ext>
                </a:extLst>
              </a:tr>
              <a:tr h="235029">
                <a:tc>
                  <a:txBody>
                    <a:bodyPr/>
                    <a:lstStyle/>
                    <a:p>
                      <a:pPr>
                        <a:lnSpc>
                          <a:spcPct val="107000"/>
                        </a:lnSpc>
                        <a:spcAft>
                          <a:spcPts val="800"/>
                        </a:spcAft>
                      </a:pPr>
                      <a:r>
                        <a:rPr lang="tr-TR" sz="1400" b="1" dirty="0">
                          <a:effectLst/>
                        </a:rPr>
                        <a:t>2021-2022</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975798427"/>
                  </a:ext>
                </a:extLst>
              </a:tr>
              <a:tr h="235029">
                <a:tc>
                  <a:txBody>
                    <a:bodyPr/>
                    <a:lstStyle/>
                    <a:p>
                      <a:pPr>
                        <a:lnSpc>
                          <a:spcPct val="107000"/>
                        </a:lnSpc>
                        <a:spcAft>
                          <a:spcPts val="800"/>
                        </a:spcAft>
                      </a:pPr>
                      <a:r>
                        <a:rPr lang="tr-TR" sz="1400" b="1" dirty="0">
                          <a:effectLst/>
                        </a:rPr>
                        <a:t>2020-2021</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65323709"/>
                  </a:ext>
                </a:extLst>
              </a:tr>
              <a:tr h="235029">
                <a:tc>
                  <a:txBody>
                    <a:bodyPr/>
                    <a:lstStyle/>
                    <a:p>
                      <a:pPr>
                        <a:lnSpc>
                          <a:spcPct val="107000"/>
                        </a:lnSpc>
                        <a:spcAft>
                          <a:spcPts val="800"/>
                        </a:spcAft>
                      </a:pPr>
                      <a:r>
                        <a:rPr lang="tr-TR" sz="1400" b="1" dirty="0">
                          <a:effectLst/>
                        </a:rPr>
                        <a:t>2019-2020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928741392"/>
                  </a:ext>
                </a:extLst>
              </a:tr>
              <a:tr h="235029">
                <a:tc>
                  <a:txBody>
                    <a:bodyPr/>
                    <a:lstStyle/>
                    <a:p>
                      <a:pPr>
                        <a:lnSpc>
                          <a:spcPct val="107000"/>
                        </a:lnSpc>
                        <a:spcAft>
                          <a:spcPts val="800"/>
                        </a:spcAft>
                      </a:pPr>
                      <a:r>
                        <a:rPr lang="tr-TR" sz="1400" b="1" dirty="0">
                          <a:effectLst/>
                        </a:rPr>
                        <a:t>2018-2019</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786470773"/>
                  </a:ext>
                </a:extLst>
              </a:tr>
              <a:tr h="235029">
                <a:tc>
                  <a:txBody>
                    <a:bodyPr/>
                    <a:lstStyle/>
                    <a:p>
                      <a:pPr>
                        <a:lnSpc>
                          <a:spcPct val="107000"/>
                        </a:lnSpc>
                        <a:spcAft>
                          <a:spcPts val="800"/>
                        </a:spcAft>
                      </a:pPr>
                      <a:r>
                        <a:rPr lang="tr-TR" sz="1400" b="1" dirty="0">
                          <a:effectLst/>
                        </a:rPr>
                        <a:t>2017-2018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dirty="0">
                          <a:effectLst/>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667468756"/>
                  </a:ext>
                </a:extLst>
              </a:tr>
              <a:tr h="235029">
                <a:tc>
                  <a:txBody>
                    <a:bodyPr/>
                    <a:lstStyle/>
                    <a:p>
                      <a:pPr>
                        <a:lnSpc>
                          <a:spcPct val="107000"/>
                        </a:lnSpc>
                        <a:spcAft>
                          <a:spcPts val="800"/>
                        </a:spcAft>
                      </a:pPr>
                      <a:r>
                        <a:rPr lang="tr-TR" sz="1400" b="1" dirty="0">
                          <a:effectLst/>
                        </a:rPr>
                        <a:t>2016-2017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477726994"/>
                  </a:ext>
                </a:extLst>
              </a:tr>
              <a:tr h="235029">
                <a:tc>
                  <a:txBody>
                    <a:bodyPr/>
                    <a:lstStyle/>
                    <a:p>
                      <a:pPr>
                        <a:lnSpc>
                          <a:spcPct val="107000"/>
                        </a:lnSpc>
                        <a:spcAft>
                          <a:spcPts val="800"/>
                        </a:spcAft>
                      </a:pPr>
                      <a:r>
                        <a:rPr lang="tr-TR" sz="1400" b="1" dirty="0">
                          <a:effectLst/>
                        </a:rPr>
                        <a:t>2015-2016</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dirty="0">
                          <a:effectLst/>
                        </a:rPr>
                        <a:t>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503435823"/>
                  </a:ext>
                </a:extLst>
              </a:tr>
              <a:tr h="235029">
                <a:tc>
                  <a:txBody>
                    <a:bodyPr/>
                    <a:lstStyle/>
                    <a:p>
                      <a:pPr>
                        <a:lnSpc>
                          <a:spcPct val="107000"/>
                        </a:lnSpc>
                        <a:spcAft>
                          <a:spcPts val="800"/>
                        </a:spcAft>
                      </a:pPr>
                      <a:r>
                        <a:rPr lang="tr-TR" sz="1400" b="1" dirty="0">
                          <a:effectLst/>
                        </a:rPr>
                        <a:t>2014-2015</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a:effectLst/>
                        </a:rPr>
                        <a:t>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tc>
                  <a:txBody>
                    <a:bodyPr/>
                    <a:lstStyle/>
                    <a:p>
                      <a:pPr algn="ctr">
                        <a:lnSpc>
                          <a:spcPct val="107000"/>
                        </a:lnSpc>
                        <a:spcAft>
                          <a:spcPts val="800"/>
                        </a:spcAft>
                      </a:pPr>
                      <a:r>
                        <a:rPr lang="tr-TR"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tc>
                <a:tc>
                  <a:txBody>
                    <a:bodyPr/>
                    <a:lstStyle/>
                    <a:p>
                      <a:pPr algn="ctr">
                        <a:lnSpc>
                          <a:spcPct val="107000"/>
                        </a:lnSpc>
                        <a:spcAft>
                          <a:spcPts val="800"/>
                        </a:spcAft>
                      </a:pPr>
                      <a:r>
                        <a:rPr lang="tr-TR" sz="1400" dirty="0">
                          <a:effectLst/>
                        </a:rPr>
                        <a:t>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468" marR="52468" marT="7155" marB="0" anchor="ctr"/>
                </a:tc>
                <a:extLst>
                  <a:ext uri="{0D108BD9-81ED-4DB2-BD59-A6C34878D82A}">
                    <a16:rowId xmlns:a16="http://schemas.microsoft.com/office/drawing/2014/main" val="1551670625"/>
                  </a:ext>
                </a:extLst>
              </a:tr>
            </a:tbl>
          </a:graphicData>
        </a:graphic>
      </p:graphicFrame>
    </p:spTree>
    <p:extLst>
      <p:ext uri="{BB962C8B-B14F-4D97-AF65-F5344CB8AC3E}">
        <p14:creationId xmlns:p14="http://schemas.microsoft.com/office/powerpoint/2010/main" val="1172141948"/>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1"/>
          <p:cNvSpPr>
            <a:spLocks noGrp="1"/>
          </p:cNvSpPr>
          <p:nvPr>
            <p:ph type="title"/>
          </p:nvPr>
        </p:nvSpPr>
        <p:spPr>
          <a:xfrm>
            <a:off x="-11346" y="15051"/>
            <a:ext cx="12192000" cy="695641"/>
          </a:xfrm>
        </p:spPr>
        <p:txBody>
          <a:bodyPr/>
          <a:lstStyle/>
          <a:p>
            <a:r>
              <a:rPr lang="tr-TR" b="1" u="sng" dirty="0"/>
              <a:t>laboratuvar olanakları</a:t>
            </a:r>
          </a:p>
        </p:txBody>
      </p:sp>
      <p:sp>
        <p:nvSpPr>
          <p:cNvPr id="11" name="Akış Çizelgesi: Delikli Teyp 10"/>
          <p:cNvSpPr/>
          <p:nvPr/>
        </p:nvSpPr>
        <p:spPr>
          <a:xfrm>
            <a:off x="232229" y="693788"/>
            <a:ext cx="11800115" cy="1410785"/>
          </a:xfrm>
          <a:prstGeom prst="flowChartPunchedTape">
            <a:avLst/>
          </a:prstGeom>
        </p:spPr>
        <p:style>
          <a:lnRef idx="1">
            <a:schemeClr val="accent1"/>
          </a:lnRef>
          <a:fillRef idx="2">
            <a:schemeClr val="accent1"/>
          </a:fillRef>
          <a:effectRef idx="1">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just"/>
            <a:r>
              <a:rPr lang="tr-TR" dirty="0">
                <a:ea typeface="Times New Roman" panose="02020603050405020304" pitchFamily="18" charset="0"/>
              </a:rPr>
              <a:t>Bölümde 2 adet öğrenciler için, 12 adet araştırma faaliyetleri için tahsis edilmiş toplam 14 adet laboratuvar, arşiv, cam ve kimyasal odaları bulunmaktadır. Yapılan </a:t>
            </a:r>
            <a:r>
              <a:rPr lang="tr-TR" b="1" dirty="0">
                <a:solidFill>
                  <a:srgbClr val="C00000"/>
                </a:solidFill>
                <a:ea typeface="Times New Roman" panose="02020603050405020304" pitchFamily="18" charset="0"/>
              </a:rPr>
              <a:t>bitirme tezleri ve araştırmalarla </a:t>
            </a:r>
            <a:r>
              <a:rPr lang="tr-TR" u="sng" dirty="0">
                <a:ea typeface="Times New Roman" panose="02020603050405020304" pitchFamily="18" charset="0"/>
              </a:rPr>
              <a:t>öğrenciler deney planlama, veri çözümleme gibi yetenekler kazanmakta ve takım çalışmasına yatkınlıkları artmaktadır.</a:t>
            </a:r>
            <a:endParaRPr lang="en-US" u="sng" dirty="0">
              <a:ea typeface="Times New Roman" panose="02020603050405020304" pitchFamily="18" charset="0"/>
            </a:endParaRPr>
          </a:p>
        </p:txBody>
      </p:sp>
      <p:pic>
        <p:nvPicPr>
          <p:cNvPr id="14" name="Resim 13"/>
          <p:cNvPicPr/>
          <p:nvPr/>
        </p:nvPicPr>
        <p:blipFill rotWithShape="1">
          <a:blip r:embed="rId2"/>
          <a:srcRect t="6133" r="2250" b="2193"/>
          <a:stretch/>
        </p:blipFill>
        <p:spPr bwMode="auto">
          <a:xfrm>
            <a:off x="43547" y="2249716"/>
            <a:ext cx="6048000" cy="4211141"/>
          </a:xfrm>
          <a:prstGeom prst="rect">
            <a:avLst/>
          </a:prstGeom>
          <a:ln>
            <a:noFill/>
          </a:ln>
          <a:extLst>
            <a:ext uri="{53640926-AAD7-44D8-BBD7-CCE9431645EC}">
              <a14:shadowObscured xmlns:a14="http://schemas.microsoft.com/office/drawing/2010/main"/>
            </a:ext>
          </a:extLst>
        </p:spPr>
      </p:pic>
      <p:pic>
        <p:nvPicPr>
          <p:cNvPr id="15" name="Resim 14"/>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400000"/>
                    </a14:imgEffect>
                  </a14:imgLayer>
                </a14:imgProps>
              </a:ext>
              <a:ext uri="{28A0092B-C50C-407E-A947-70E740481C1C}">
                <a14:useLocalDpi xmlns:a14="http://schemas.microsoft.com/office/drawing/2010/main" val="0"/>
              </a:ext>
            </a:extLst>
          </a:blip>
          <a:srcRect b="7389"/>
          <a:stretch/>
        </p:blipFill>
        <p:spPr bwMode="auto">
          <a:xfrm>
            <a:off x="6132285" y="2249716"/>
            <a:ext cx="6084000" cy="4211141"/>
          </a:xfrm>
          <a:prstGeom prst="rect">
            <a:avLst/>
          </a:prstGeom>
          <a:noFill/>
          <a:ln>
            <a:noFill/>
          </a:ln>
          <a:extLst>
            <a:ext uri="{53640926-AAD7-44D8-BBD7-CCE9431645EC}">
              <a14:shadowObscured xmlns:a14="http://schemas.microsoft.com/office/drawing/2010/main"/>
            </a:ext>
          </a:extLst>
        </p:spPr>
      </p:pic>
      <p:sp>
        <p:nvSpPr>
          <p:cNvPr id="16" name="Dikdörtgen 15"/>
          <p:cNvSpPr/>
          <p:nvPr/>
        </p:nvSpPr>
        <p:spPr>
          <a:xfrm>
            <a:off x="43546" y="6417315"/>
            <a:ext cx="5979883" cy="336107"/>
          </a:xfrm>
          <a:prstGeom prst="rect">
            <a:avLst/>
          </a:prstGeom>
        </p:spPr>
        <p:txBody>
          <a:bodyPr wrap="square">
            <a:spAutoFit/>
          </a:bodyPr>
          <a:lstStyle/>
          <a:p>
            <a:pPr algn="ctr"/>
            <a:r>
              <a:rPr lang="tr-TR" sz="1600" b="1" dirty="0">
                <a:solidFill>
                  <a:schemeClr val="tx1">
                    <a:lumMod val="75000"/>
                    <a:lumOff val="25000"/>
                  </a:schemeClr>
                </a:solidFill>
                <a:latin typeface="+mj-lt"/>
                <a:ea typeface="Times New Roman" panose="02020603050405020304" pitchFamily="18" charset="0"/>
              </a:rPr>
              <a:t>Kimya Mühendisliği Bölümü 2. Kat Laboratuvar Yerleşim Planı</a:t>
            </a:r>
            <a:endParaRPr lang="en-US" sz="1600" b="1" dirty="0">
              <a:solidFill>
                <a:schemeClr val="tx1">
                  <a:lumMod val="75000"/>
                  <a:lumOff val="25000"/>
                </a:schemeClr>
              </a:solidFill>
              <a:latin typeface="+mj-lt"/>
            </a:endParaRPr>
          </a:p>
        </p:txBody>
      </p:sp>
      <p:sp>
        <p:nvSpPr>
          <p:cNvPr id="19" name="Dikdörtgen 18"/>
          <p:cNvSpPr/>
          <p:nvPr/>
        </p:nvSpPr>
        <p:spPr>
          <a:xfrm>
            <a:off x="6132285" y="6412586"/>
            <a:ext cx="6048369" cy="338554"/>
          </a:xfrm>
          <a:prstGeom prst="rect">
            <a:avLst/>
          </a:prstGeom>
        </p:spPr>
        <p:txBody>
          <a:bodyPr wrap="square">
            <a:spAutoFit/>
          </a:bodyPr>
          <a:lstStyle/>
          <a:p>
            <a:pPr algn="ctr"/>
            <a:r>
              <a:rPr lang="tr-TR" sz="1600" b="1" dirty="0">
                <a:solidFill>
                  <a:schemeClr val="tx1">
                    <a:lumMod val="75000"/>
                    <a:lumOff val="25000"/>
                  </a:schemeClr>
                </a:solidFill>
                <a:latin typeface="+mj-lt"/>
                <a:ea typeface="Times New Roman" panose="02020603050405020304" pitchFamily="18" charset="0"/>
              </a:rPr>
              <a:t>Kimya Mühendisliği Bölümü 3. Kat Laboratuvar Yerleşim Planı</a:t>
            </a:r>
            <a:endParaRPr lang="en-US" sz="1600" b="1" dirty="0">
              <a:solidFill>
                <a:schemeClr val="tx1">
                  <a:lumMod val="75000"/>
                  <a:lumOff val="25000"/>
                </a:schemeClr>
              </a:solidFill>
              <a:latin typeface="+mj-lt"/>
              <a:ea typeface="Times New Roman" panose="02020603050405020304" pitchFamily="18" charset="0"/>
            </a:endParaRPr>
          </a:p>
        </p:txBody>
      </p:sp>
    </p:spTree>
    <p:extLst>
      <p:ext uri="{BB962C8B-B14F-4D97-AF65-F5344CB8AC3E}">
        <p14:creationId xmlns:p14="http://schemas.microsoft.com/office/powerpoint/2010/main" val="14126159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6251256" y="815018"/>
            <a:ext cx="5262976" cy="2532516"/>
          </a:xfrm>
          <a:prstGeom prst="rect">
            <a:avLst/>
          </a:prstGeom>
        </p:spPr>
      </p:pic>
      <p:pic>
        <p:nvPicPr>
          <p:cNvPr id="5" name="Resim 4"/>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20296" y="815019"/>
            <a:ext cx="5312843" cy="3984632"/>
          </a:xfrm>
          <a:prstGeom prst="rect">
            <a:avLst/>
          </a:prstGeom>
        </p:spPr>
      </p:pic>
      <p:pic>
        <p:nvPicPr>
          <p:cNvPr id="6" name="Resim 5"/>
          <p:cNvPicPr>
            <a:picLocks noChangeAspect="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915308" y="3567915"/>
            <a:ext cx="4231663" cy="3173748"/>
          </a:xfrm>
          <a:prstGeom prst="rect">
            <a:avLst/>
          </a:prstGeom>
        </p:spPr>
      </p:pic>
      <p:sp>
        <p:nvSpPr>
          <p:cNvPr id="7" name="Unvan 1"/>
          <p:cNvSpPr>
            <a:spLocks noGrp="1"/>
          </p:cNvSpPr>
          <p:nvPr>
            <p:ph type="title"/>
          </p:nvPr>
        </p:nvSpPr>
        <p:spPr>
          <a:xfrm>
            <a:off x="-11346" y="15051"/>
            <a:ext cx="12192000" cy="695641"/>
          </a:xfrm>
        </p:spPr>
        <p:txBody>
          <a:bodyPr/>
          <a:lstStyle/>
          <a:p>
            <a:r>
              <a:rPr lang="tr-TR" b="1" u="sng" dirty="0" err="1"/>
              <a:t>LaboratuvarlarIMIZdan</a:t>
            </a:r>
            <a:r>
              <a:rPr lang="tr-TR" b="1" u="sng" dirty="0"/>
              <a:t> fotoğraflar</a:t>
            </a:r>
          </a:p>
        </p:txBody>
      </p:sp>
      <p:sp>
        <p:nvSpPr>
          <p:cNvPr id="8" name="Metin kutusu 7"/>
          <p:cNvSpPr txBox="1"/>
          <p:nvPr/>
        </p:nvSpPr>
        <p:spPr>
          <a:xfrm>
            <a:off x="9031139" y="3567915"/>
            <a:ext cx="2090057" cy="584775"/>
          </a:xfrm>
          <a:prstGeom prst="rect">
            <a:avLst/>
          </a:prstGeom>
          <a:solidFill>
            <a:schemeClr val="bg1"/>
          </a:solidFill>
          <a:ln>
            <a:solidFill>
              <a:schemeClr val="tx1"/>
            </a:solidFill>
          </a:ln>
        </p:spPr>
        <p:txBody>
          <a:bodyPr wrap="square" rtlCol="0">
            <a:spAutoFit/>
          </a:bodyPr>
          <a:lstStyle/>
          <a:p>
            <a:pPr algn="ctr"/>
            <a:r>
              <a:rPr lang="tr-TR" sz="1600" b="1" dirty="0"/>
              <a:t>Kimya Temel Bilimler Laboratuvarı</a:t>
            </a:r>
            <a:endParaRPr lang="en-US" sz="1600" b="1" dirty="0"/>
          </a:p>
        </p:txBody>
      </p:sp>
      <p:sp>
        <p:nvSpPr>
          <p:cNvPr id="9" name="Metin kutusu 8"/>
          <p:cNvSpPr txBox="1"/>
          <p:nvPr/>
        </p:nvSpPr>
        <p:spPr>
          <a:xfrm>
            <a:off x="2039847" y="815018"/>
            <a:ext cx="1966685" cy="584775"/>
          </a:xfrm>
          <a:prstGeom prst="rect">
            <a:avLst/>
          </a:prstGeom>
          <a:solidFill>
            <a:schemeClr val="bg1"/>
          </a:solidFill>
          <a:ln>
            <a:solidFill>
              <a:schemeClr val="tx1"/>
            </a:solidFill>
          </a:ln>
        </p:spPr>
        <p:txBody>
          <a:bodyPr wrap="square" rtlCol="0">
            <a:spAutoFit/>
          </a:bodyPr>
          <a:lstStyle/>
          <a:p>
            <a:pPr algn="ctr"/>
            <a:r>
              <a:rPr lang="tr-TR" sz="1600" b="1" dirty="0"/>
              <a:t>Kimya Mühendisliği Laboratuvarı</a:t>
            </a:r>
            <a:endParaRPr lang="en-US" sz="1600" b="1" dirty="0"/>
          </a:p>
        </p:txBody>
      </p:sp>
      <p:sp>
        <p:nvSpPr>
          <p:cNvPr id="10" name="Metin kutusu 9"/>
          <p:cNvSpPr txBox="1"/>
          <p:nvPr/>
        </p:nvSpPr>
        <p:spPr>
          <a:xfrm>
            <a:off x="6285280" y="2837873"/>
            <a:ext cx="1728000" cy="504000"/>
          </a:xfrm>
          <a:prstGeom prst="rect">
            <a:avLst/>
          </a:prstGeom>
          <a:solidFill>
            <a:schemeClr val="bg1"/>
          </a:solidFill>
          <a:ln>
            <a:solidFill>
              <a:schemeClr val="tx1"/>
            </a:solidFill>
          </a:ln>
        </p:spPr>
        <p:txBody>
          <a:bodyPr wrap="square" rtlCol="0">
            <a:spAutoFit/>
          </a:bodyPr>
          <a:lstStyle/>
          <a:p>
            <a:pPr algn="ctr"/>
            <a:r>
              <a:rPr lang="tr-TR" sz="1400" b="1" dirty="0"/>
              <a:t>Kimya Mühendisliği Laboratuvarı</a:t>
            </a:r>
            <a:endParaRPr lang="en-US" sz="1400" b="1" dirty="0"/>
          </a:p>
        </p:txBody>
      </p:sp>
      <p:sp>
        <p:nvSpPr>
          <p:cNvPr id="11" name="Dikdörtgen 10"/>
          <p:cNvSpPr/>
          <p:nvPr/>
        </p:nvSpPr>
        <p:spPr>
          <a:xfrm>
            <a:off x="32196" y="4875466"/>
            <a:ext cx="6760052" cy="1938992"/>
          </a:xfrm>
          <a:prstGeom prst="rect">
            <a:avLst/>
          </a:prstGeom>
        </p:spPr>
        <p:txBody>
          <a:bodyPr wrap="square">
            <a:spAutoFit/>
          </a:bodyPr>
          <a:lstStyle/>
          <a:p>
            <a:pPr algn="just">
              <a:spcAft>
                <a:spcPts val="0"/>
              </a:spcAft>
            </a:pPr>
            <a:r>
              <a:rPr lang="tr-TR" sz="1200" dirty="0">
                <a:latin typeface="+mj-lt"/>
                <a:ea typeface="Times New Roman" panose="02020603050405020304" pitchFamily="18" charset="0"/>
              </a:rPr>
              <a:t>Kimya Mühendisliği Bölümü öğrencilerinin mühendislik derslerini uygulamalı olarak da görebilmesi ve öğrenebilmesi amacı ile birinci sınıftan itibaren uygulamalı laboratuvar dersleri </a:t>
            </a:r>
            <a:r>
              <a:rPr lang="tr-TR" sz="1200" b="1" dirty="0">
                <a:solidFill>
                  <a:schemeClr val="accent6">
                    <a:lumMod val="75000"/>
                  </a:schemeClr>
                </a:solidFill>
                <a:latin typeface="+mj-lt"/>
                <a:ea typeface="Times New Roman" panose="02020603050405020304" pitchFamily="18" charset="0"/>
              </a:rPr>
              <a:t>(Genel Kimya </a:t>
            </a:r>
            <a:r>
              <a:rPr lang="tr-TR" sz="1200" b="1" dirty="0" err="1">
                <a:solidFill>
                  <a:schemeClr val="accent6">
                    <a:lumMod val="75000"/>
                  </a:schemeClr>
                </a:solidFill>
                <a:latin typeface="+mj-lt"/>
                <a:ea typeface="Times New Roman" panose="02020603050405020304" pitchFamily="18" charset="0"/>
              </a:rPr>
              <a:t>Lab</a:t>
            </a:r>
            <a:r>
              <a:rPr lang="tr-TR" sz="1200" b="1" dirty="0">
                <a:solidFill>
                  <a:schemeClr val="accent6">
                    <a:lumMod val="75000"/>
                  </a:schemeClr>
                </a:solidFill>
                <a:latin typeface="+mj-lt"/>
                <a:ea typeface="Times New Roman" panose="02020603050405020304" pitchFamily="18" charset="0"/>
              </a:rPr>
              <a:t>., </a:t>
            </a:r>
            <a:r>
              <a:rPr lang="tr-TR" sz="1200" b="1" dirty="0" err="1">
                <a:solidFill>
                  <a:schemeClr val="accent6">
                    <a:lumMod val="75000"/>
                  </a:schemeClr>
                </a:solidFill>
                <a:latin typeface="+mj-lt"/>
                <a:ea typeface="Times New Roman" panose="02020603050405020304" pitchFamily="18" charset="0"/>
              </a:rPr>
              <a:t>Fizikokimyasal</a:t>
            </a:r>
            <a:r>
              <a:rPr lang="tr-TR" sz="1200" b="1" dirty="0">
                <a:solidFill>
                  <a:schemeClr val="accent6">
                    <a:lumMod val="75000"/>
                  </a:schemeClr>
                </a:solidFill>
                <a:latin typeface="+mj-lt"/>
                <a:ea typeface="Times New Roman" panose="02020603050405020304" pitchFamily="18" charset="0"/>
              </a:rPr>
              <a:t> Sistemler </a:t>
            </a:r>
            <a:r>
              <a:rPr lang="tr-TR" sz="1200" b="1" dirty="0" err="1">
                <a:solidFill>
                  <a:schemeClr val="accent6">
                    <a:lumMod val="75000"/>
                  </a:schemeClr>
                </a:solidFill>
                <a:latin typeface="+mj-lt"/>
                <a:ea typeface="Times New Roman" panose="02020603050405020304" pitchFamily="18" charset="0"/>
              </a:rPr>
              <a:t>Lab</a:t>
            </a:r>
            <a:r>
              <a:rPr lang="tr-TR" sz="1200" b="1" dirty="0">
                <a:solidFill>
                  <a:schemeClr val="accent6">
                    <a:lumMod val="75000"/>
                  </a:schemeClr>
                </a:solidFill>
                <a:latin typeface="+mj-lt"/>
                <a:ea typeface="Times New Roman" panose="02020603050405020304" pitchFamily="18" charset="0"/>
              </a:rPr>
              <a:t>., Enstrümantal Analiz </a:t>
            </a:r>
            <a:r>
              <a:rPr lang="tr-TR" sz="1200" b="1" dirty="0" err="1">
                <a:solidFill>
                  <a:schemeClr val="accent6">
                    <a:lumMod val="75000"/>
                  </a:schemeClr>
                </a:solidFill>
                <a:latin typeface="+mj-lt"/>
                <a:ea typeface="Times New Roman" panose="02020603050405020304" pitchFamily="18" charset="0"/>
              </a:rPr>
              <a:t>Lab</a:t>
            </a:r>
            <a:r>
              <a:rPr lang="tr-TR" sz="1200" b="1" dirty="0">
                <a:solidFill>
                  <a:schemeClr val="accent6">
                    <a:lumMod val="75000"/>
                  </a:schemeClr>
                </a:solidFill>
                <a:latin typeface="+mj-lt"/>
                <a:ea typeface="Times New Roman" panose="02020603050405020304" pitchFamily="18" charset="0"/>
              </a:rPr>
              <a:t>., Kimya Mühendisliği </a:t>
            </a:r>
            <a:r>
              <a:rPr lang="tr-TR" sz="1200" b="1" dirty="0" err="1">
                <a:solidFill>
                  <a:schemeClr val="accent6">
                    <a:lumMod val="75000"/>
                  </a:schemeClr>
                </a:solidFill>
                <a:latin typeface="+mj-lt"/>
                <a:ea typeface="Times New Roman" panose="02020603050405020304" pitchFamily="18" charset="0"/>
              </a:rPr>
              <a:t>Lab</a:t>
            </a:r>
            <a:r>
              <a:rPr lang="tr-TR" sz="1200" b="1" dirty="0">
                <a:solidFill>
                  <a:schemeClr val="accent6">
                    <a:lumMod val="75000"/>
                  </a:schemeClr>
                </a:solidFill>
                <a:latin typeface="+mj-lt"/>
                <a:ea typeface="Times New Roman" panose="02020603050405020304" pitchFamily="18" charset="0"/>
              </a:rPr>
              <a:t>. I ve II) </a:t>
            </a:r>
            <a:r>
              <a:rPr lang="tr-TR" sz="1200" dirty="0">
                <a:latin typeface="+mj-lt"/>
                <a:ea typeface="Times New Roman" panose="02020603050405020304" pitchFamily="18" charset="0"/>
              </a:rPr>
              <a:t>yapılmaktadır. Bölümümüzde bunun için tahsis edilmiş 2 adet öğrenci laboratuvarı bulunmaktadır. Bunların haricinde ihtiyaca göre Üniversitemiz bünyesinde bulunan Teknik Bilimler </a:t>
            </a:r>
            <a:r>
              <a:rPr lang="tr-TR" sz="1200" u="sng" dirty="0">
                <a:latin typeface="+mj-lt"/>
                <a:ea typeface="Times New Roman" panose="02020603050405020304" pitchFamily="18" charset="0"/>
              </a:rPr>
              <a:t>Meslek Yüksekokulunun Kimya Laboratuvarından ve yine Üniversitemiz bünyesindeki İleri Teknoloji, Eğitim, Araştırma ve Uygulama Merkezinden </a:t>
            </a:r>
            <a:r>
              <a:rPr lang="tr-TR" sz="1200" dirty="0">
                <a:latin typeface="+mj-lt"/>
                <a:ea typeface="Times New Roman" panose="02020603050405020304" pitchFamily="18" charset="0"/>
              </a:rPr>
              <a:t>yararlanılmaktadır. Bu laboratuvarlarda Kimya Mühendisliğinin Temelini oluşturan temel ölçümler, analiz yöntemleri (UV-VIS, FTIR, AA, GC, HPLC vb.) ve bir kimya mühendisinin mezun olduktan sonra iş hayatında karşılaşabileceği temel işlemler (absorpsiyon, </a:t>
            </a:r>
            <a:r>
              <a:rPr lang="tr-TR" sz="1200" dirty="0" err="1">
                <a:latin typeface="+mj-lt"/>
                <a:ea typeface="Times New Roman" panose="02020603050405020304" pitchFamily="18" charset="0"/>
              </a:rPr>
              <a:t>ekstraksiyon</a:t>
            </a:r>
            <a:r>
              <a:rPr lang="tr-TR" sz="1200" dirty="0">
                <a:latin typeface="+mj-lt"/>
                <a:ea typeface="Times New Roman" panose="02020603050405020304" pitchFamily="18" charset="0"/>
              </a:rPr>
              <a:t>, </a:t>
            </a:r>
            <a:r>
              <a:rPr lang="tr-TR" sz="1200" dirty="0" err="1">
                <a:latin typeface="+mj-lt"/>
                <a:ea typeface="Times New Roman" panose="02020603050405020304" pitchFamily="18" charset="0"/>
              </a:rPr>
              <a:t>destilasyon</a:t>
            </a:r>
            <a:r>
              <a:rPr lang="tr-TR" sz="1200" dirty="0">
                <a:latin typeface="+mj-lt"/>
                <a:ea typeface="Times New Roman" panose="02020603050405020304" pitchFamily="18" charset="0"/>
              </a:rPr>
              <a:t>, ısı değiştirici, tepkime kapları vb.) uygulamaları olarak öğrencilere gösterilmektedir.</a:t>
            </a:r>
            <a:endParaRPr lang="en-US" sz="1200" dirty="0">
              <a:latin typeface="+mj-lt"/>
              <a:ea typeface="Times New Roman" panose="02020603050405020304" pitchFamily="18" charset="0"/>
            </a:endParaRPr>
          </a:p>
        </p:txBody>
      </p:sp>
    </p:spTree>
    <p:extLst>
      <p:ext uri="{BB962C8B-B14F-4D97-AF65-F5344CB8AC3E}">
        <p14:creationId xmlns:p14="http://schemas.microsoft.com/office/powerpoint/2010/main" val="2296467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a:extLst>
              <a:ext uri="{FF2B5EF4-FFF2-40B4-BE49-F238E27FC236}">
                <a16:creationId xmlns:a16="http://schemas.microsoft.com/office/drawing/2014/main" id="{F1159FD0-3B7A-4FE1-AE32-9130CDC970C4}"/>
              </a:ext>
            </a:extLst>
          </p:cNvPr>
          <p:cNvSpPr>
            <a:spLocks noGrp="1"/>
          </p:cNvSpPr>
          <p:nvPr>
            <p:ph type="title"/>
          </p:nvPr>
        </p:nvSpPr>
        <p:spPr>
          <a:xfrm>
            <a:off x="-11346" y="11037"/>
            <a:ext cx="12192000" cy="695641"/>
          </a:xfrm>
        </p:spPr>
        <p:txBody>
          <a:bodyPr/>
          <a:lstStyle/>
          <a:p>
            <a:r>
              <a:rPr lang="tr-TR" b="1" dirty="0">
                <a:solidFill>
                  <a:schemeClr val="tx2"/>
                </a:solidFill>
              </a:rPr>
              <a:t>ÖNLÜK GİYDİRME TÖRENLERİMİZDEN fotoğraflar</a:t>
            </a:r>
          </a:p>
        </p:txBody>
      </p:sp>
      <p:pic>
        <p:nvPicPr>
          <p:cNvPr id="5" name="Resim 4">
            <a:extLst>
              <a:ext uri="{FF2B5EF4-FFF2-40B4-BE49-F238E27FC236}">
                <a16:creationId xmlns:a16="http://schemas.microsoft.com/office/drawing/2014/main" id="{B49CA85F-619A-4241-BC76-3B9090F04635}"/>
              </a:ext>
            </a:extLst>
          </p:cNvPr>
          <p:cNvPicPr>
            <a:picLocks noChangeAspect="1"/>
          </p:cNvPicPr>
          <p:nvPr/>
        </p:nvPicPr>
        <p:blipFill>
          <a:blip r:embed="rId2"/>
          <a:stretch>
            <a:fillRect/>
          </a:stretch>
        </p:blipFill>
        <p:spPr>
          <a:xfrm>
            <a:off x="203196" y="2079470"/>
            <a:ext cx="3529470" cy="4705960"/>
          </a:xfrm>
          <a:prstGeom prst="rect">
            <a:avLst/>
          </a:prstGeom>
        </p:spPr>
      </p:pic>
      <p:sp>
        <p:nvSpPr>
          <p:cNvPr id="6" name="Metin kutusu 5">
            <a:extLst>
              <a:ext uri="{FF2B5EF4-FFF2-40B4-BE49-F238E27FC236}">
                <a16:creationId xmlns:a16="http://schemas.microsoft.com/office/drawing/2014/main" id="{18D3B3EE-A50C-4CCC-9375-C6CFB3F01C1E}"/>
              </a:ext>
            </a:extLst>
          </p:cNvPr>
          <p:cNvSpPr txBox="1"/>
          <p:nvPr/>
        </p:nvSpPr>
        <p:spPr>
          <a:xfrm>
            <a:off x="740123" y="2098211"/>
            <a:ext cx="2455616" cy="307777"/>
          </a:xfrm>
          <a:prstGeom prst="rect">
            <a:avLst/>
          </a:prstGeom>
          <a:solidFill>
            <a:schemeClr val="bg1"/>
          </a:solidFill>
          <a:ln>
            <a:solidFill>
              <a:schemeClr val="tx1"/>
            </a:solidFill>
          </a:ln>
        </p:spPr>
        <p:txBody>
          <a:bodyPr wrap="square" rtlCol="0">
            <a:spAutoFit/>
          </a:bodyPr>
          <a:lstStyle/>
          <a:p>
            <a:pPr algn="ctr"/>
            <a:r>
              <a:rPr lang="tr-TR" sz="1400" b="1" dirty="0"/>
              <a:t>2017 Önlük Giydirme Töreni</a:t>
            </a:r>
            <a:endParaRPr lang="en-US" sz="1400" b="1" dirty="0"/>
          </a:p>
        </p:txBody>
      </p:sp>
      <p:pic>
        <p:nvPicPr>
          <p:cNvPr id="7" name="Resim 6">
            <a:extLst>
              <a:ext uri="{FF2B5EF4-FFF2-40B4-BE49-F238E27FC236}">
                <a16:creationId xmlns:a16="http://schemas.microsoft.com/office/drawing/2014/main" id="{7A39E160-F330-4913-8D84-781EFFA36F31}"/>
              </a:ext>
            </a:extLst>
          </p:cNvPr>
          <p:cNvPicPr>
            <a:picLocks noChangeAspect="1"/>
          </p:cNvPicPr>
          <p:nvPr/>
        </p:nvPicPr>
        <p:blipFill rotWithShape="1">
          <a:blip r:embed="rId3"/>
          <a:srcRect b="41922"/>
          <a:stretch/>
        </p:blipFill>
        <p:spPr>
          <a:xfrm>
            <a:off x="5497846" y="2051380"/>
            <a:ext cx="5416895" cy="2139293"/>
          </a:xfrm>
          <a:prstGeom prst="rect">
            <a:avLst/>
          </a:prstGeom>
        </p:spPr>
      </p:pic>
      <p:sp>
        <p:nvSpPr>
          <p:cNvPr id="8" name="Metin kutusu 7">
            <a:extLst>
              <a:ext uri="{FF2B5EF4-FFF2-40B4-BE49-F238E27FC236}">
                <a16:creationId xmlns:a16="http://schemas.microsoft.com/office/drawing/2014/main" id="{23C7E7DA-A93B-482A-93BC-F8F8E2B22D8C}"/>
              </a:ext>
            </a:extLst>
          </p:cNvPr>
          <p:cNvSpPr txBox="1"/>
          <p:nvPr/>
        </p:nvSpPr>
        <p:spPr>
          <a:xfrm>
            <a:off x="6573650" y="2150193"/>
            <a:ext cx="2825957" cy="338554"/>
          </a:xfrm>
          <a:prstGeom prst="rect">
            <a:avLst/>
          </a:prstGeom>
          <a:solidFill>
            <a:schemeClr val="bg1"/>
          </a:solidFill>
          <a:ln>
            <a:solidFill>
              <a:schemeClr val="tx1"/>
            </a:solidFill>
          </a:ln>
        </p:spPr>
        <p:txBody>
          <a:bodyPr wrap="square" rtlCol="0">
            <a:spAutoFit/>
          </a:bodyPr>
          <a:lstStyle/>
          <a:p>
            <a:pPr algn="ctr"/>
            <a:r>
              <a:rPr lang="tr-TR" sz="1600" b="1" dirty="0"/>
              <a:t>2021 Önlük Giydirme Töreni</a:t>
            </a:r>
            <a:endParaRPr lang="en-US" sz="1600" b="1" dirty="0"/>
          </a:p>
        </p:txBody>
      </p:sp>
      <p:sp>
        <p:nvSpPr>
          <p:cNvPr id="2" name="Dikdörtgen 1"/>
          <p:cNvSpPr/>
          <p:nvPr/>
        </p:nvSpPr>
        <p:spPr>
          <a:xfrm>
            <a:off x="234147" y="635152"/>
            <a:ext cx="11701013" cy="1354217"/>
          </a:xfrm>
          <a:prstGeom prst="rect">
            <a:avLst/>
          </a:prstGeom>
        </p:spPr>
        <p:txBody>
          <a:bodyPr wrap="square">
            <a:spAutoFit/>
          </a:bodyPr>
          <a:lstStyle/>
          <a:p>
            <a:pPr marL="285750" indent="-285750" algn="just">
              <a:spcAft>
                <a:spcPts val="1200"/>
              </a:spcAft>
              <a:buFont typeface="Wingdings" panose="05000000000000000000" pitchFamily="2" charset="2"/>
              <a:buChar char="v"/>
            </a:pPr>
            <a:r>
              <a:rPr lang="en-US" dirty="0" err="1"/>
              <a:t>Bölümümüze</a:t>
            </a:r>
            <a:r>
              <a:rPr lang="en-US" dirty="0"/>
              <a:t> </a:t>
            </a:r>
            <a:r>
              <a:rPr lang="en-US" dirty="0" err="1"/>
              <a:t>yerleşen</a:t>
            </a:r>
            <a:r>
              <a:rPr lang="en-US" dirty="0"/>
              <a:t> 1. </a:t>
            </a:r>
            <a:r>
              <a:rPr lang="en-US" dirty="0" err="1"/>
              <a:t>Sınıf</a:t>
            </a:r>
            <a:r>
              <a:rPr lang="en-US" dirty="0"/>
              <a:t> </a:t>
            </a:r>
            <a:r>
              <a:rPr lang="en-US" dirty="0" err="1"/>
              <a:t>öğrencilerimiz</a:t>
            </a:r>
            <a:r>
              <a:rPr lang="en-US" dirty="0"/>
              <a:t> </a:t>
            </a:r>
            <a:r>
              <a:rPr lang="en-US" dirty="0" err="1"/>
              <a:t>için</a:t>
            </a:r>
            <a:r>
              <a:rPr lang="tr-TR" dirty="0"/>
              <a:t>; Bölümümüz ve TMMOB Kimya Mühendisleri Odası Güney Bölge Şube ortaklığında Beyaz Önlük Giyme Törenleri gerçekleştirilmektedir. </a:t>
            </a:r>
          </a:p>
          <a:p>
            <a:pPr marL="285750" indent="-285750" algn="just">
              <a:buFont typeface="Wingdings" panose="05000000000000000000" pitchFamily="2" charset="2"/>
              <a:buChar char="v"/>
            </a:pPr>
            <a:r>
              <a:rPr lang="tr-TR" dirty="0"/>
              <a:t>Aynı zamanda bu törenlerde, bölümümüzden mezun meslektaşlarımız iş hayatlarındaki tecrübelerini paylaşmak üzere tüm öğrencilerimizle bir araya gelmektedirler.</a:t>
            </a:r>
          </a:p>
        </p:txBody>
      </p:sp>
      <p:pic>
        <p:nvPicPr>
          <p:cNvPr id="8194" name="Picture 2" descr="Lightbox Image"/>
          <p:cNvPicPr>
            <a:picLocks noChangeAspect="1" noChangeArrowheads="1"/>
          </p:cNvPicPr>
          <p:nvPr/>
        </p:nvPicPr>
        <p:blipFill rotWithShape="1">
          <a:blip r:embed="rId4">
            <a:extLst>
              <a:ext uri="{28A0092B-C50C-407E-A947-70E740481C1C}">
                <a14:useLocalDpi xmlns:a14="http://schemas.microsoft.com/office/drawing/2010/main" val="0"/>
              </a:ext>
            </a:extLst>
          </a:blip>
          <a:srcRect t="47880" b="10504"/>
          <a:stretch/>
        </p:blipFill>
        <p:spPr bwMode="auto">
          <a:xfrm>
            <a:off x="3843218" y="4252685"/>
            <a:ext cx="8262812" cy="2579055"/>
          </a:xfrm>
          <a:prstGeom prst="rect">
            <a:avLst/>
          </a:prstGeom>
          <a:noFill/>
          <a:extLst>
            <a:ext uri="{909E8E84-426E-40DD-AFC4-6F175D3DCCD1}">
              <a14:hiddenFill xmlns:a14="http://schemas.microsoft.com/office/drawing/2010/main">
                <a:solidFill>
                  <a:srgbClr val="FFFFFF"/>
                </a:solidFill>
              </a14:hiddenFill>
            </a:ext>
          </a:extLst>
        </p:spPr>
      </p:pic>
      <p:sp>
        <p:nvSpPr>
          <p:cNvPr id="9" name="Metin kutusu 8">
            <a:extLst>
              <a:ext uri="{FF2B5EF4-FFF2-40B4-BE49-F238E27FC236}">
                <a16:creationId xmlns:a16="http://schemas.microsoft.com/office/drawing/2014/main" id="{23C7E7DA-A93B-482A-93BC-F8F8E2B22D8C}"/>
              </a:ext>
            </a:extLst>
          </p:cNvPr>
          <p:cNvSpPr txBox="1"/>
          <p:nvPr/>
        </p:nvSpPr>
        <p:spPr>
          <a:xfrm>
            <a:off x="3953822" y="4351498"/>
            <a:ext cx="2825957" cy="338554"/>
          </a:xfrm>
          <a:prstGeom prst="rect">
            <a:avLst/>
          </a:prstGeom>
          <a:solidFill>
            <a:schemeClr val="bg1"/>
          </a:solidFill>
          <a:ln>
            <a:solidFill>
              <a:schemeClr val="tx1"/>
            </a:solidFill>
          </a:ln>
        </p:spPr>
        <p:txBody>
          <a:bodyPr wrap="square" rtlCol="0">
            <a:spAutoFit/>
          </a:bodyPr>
          <a:lstStyle/>
          <a:p>
            <a:pPr algn="ctr"/>
            <a:r>
              <a:rPr lang="tr-TR" sz="1600" b="1" dirty="0"/>
              <a:t>2025 Önlük Giydirme Töreni</a:t>
            </a:r>
            <a:endParaRPr lang="en-US" sz="1600" b="1" dirty="0"/>
          </a:p>
        </p:txBody>
      </p:sp>
    </p:spTree>
    <p:extLst>
      <p:ext uri="{BB962C8B-B14F-4D97-AF65-F5344CB8AC3E}">
        <p14:creationId xmlns:p14="http://schemas.microsoft.com/office/powerpoint/2010/main" val="96392338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9" name="Başlık 1">
            <a:extLst>
              <a:ext uri="{FF2B5EF4-FFF2-40B4-BE49-F238E27FC236}">
                <a16:creationId xmlns:a16="http://schemas.microsoft.com/office/drawing/2014/main" id="{5F3F6C66-D6D7-4A72-9928-967AEA400766}"/>
              </a:ext>
            </a:extLst>
          </p:cNvPr>
          <p:cNvSpPr>
            <a:spLocks noGrp="1"/>
          </p:cNvSpPr>
          <p:nvPr>
            <p:ph type="title"/>
          </p:nvPr>
        </p:nvSpPr>
        <p:spPr>
          <a:xfrm>
            <a:off x="8396716" y="596388"/>
            <a:ext cx="3617721" cy="1583141"/>
          </a:xfrm>
          <a:noFill/>
        </p:spPr>
        <p:txBody>
          <a:bodyPr rtlCol="0">
            <a:normAutofit/>
          </a:bodyPr>
          <a:lstStyle/>
          <a:p>
            <a:pPr rtl="0"/>
            <a:r>
              <a:rPr lang="tr-TR" sz="4800" b="1" dirty="0">
                <a:solidFill>
                  <a:schemeClr val="bg1">
                    <a:lumMod val="50000"/>
                  </a:schemeClr>
                </a:solidFill>
              </a:rPr>
              <a:t>Fiziki altyapı</a:t>
            </a:r>
          </a:p>
        </p:txBody>
      </p:sp>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2602" y="3622503"/>
            <a:ext cx="3744689" cy="2808517"/>
          </a:xfrm>
          <a:prstGeom prst="rect">
            <a:avLst/>
          </a:prstGeom>
        </p:spPr>
      </p:pic>
      <p:sp>
        <p:nvSpPr>
          <p:cNvPr id="6" name="Dikdörtgen 5"/>
          <p:cNvSpPr/>
          <p:nvPr/>
        </p:nvSpPr>
        <p:spPr>
          <a:xfrm>
            <a:off x="129955" y="108251"/>
            <a:ext cx="7533587" cy="3139321"/>
          </a:xfrm>
          <a:prstGeom prst="rect">
            <a:avLst/>
          </a:prstGeom>
        </p:spPr>
        <p:txBody>
          <a:bodyPr wrap="square">
            <a:spAutoFit/>
          </a:bodyPr>
          <a:lstStyle/>
          <a:p>
            <a:pPr marL="285750" indent="-285750" algn="just">
              <a:buFont typeface="Wingdings" panose="05000000000000000000" pitchFamily="2" charset="2"/>
              <a:buChar char="v"/>
            </a:pPr>
            <a:r>
              <a:rPr lang="tr-TR" dirty="0"/>
              <a:t>Kimya mühendisliği uygulamalarında ihtiyaç duyulan bilgisayar kullanma becerisi </a:t>
            </a:r>
            <a:r>
              <a:rPr lang="tr-TR" u="sng" dirty="0"/>
              <a:t>Bilgisayar Mühendisliği Bölümünden (Bilgisayar Programlama) destek alınmakta ve fakülte ortak kullanımına tahsis edilen bilgisayar laboratuvarından yararlanılmaktadır.</a:t>
            </a:r>
            <a:r>
              <a:rPr lang="tr-TR" dirty="0"/>
              <a:t> Bunun haricinde yine </a:t>
            </a:r>
            <a:r>
              <a:rPr lang="tr-TR" b="1" dirty="0">
                <a:solidFill>
                  <a:schemeClr val="accent6">
                    <a:lumMod val="75000"/>
                  </a:schemeClr>
                </a:solidFill>
              </a:rPr>
              <a:t>bölümümüzde bulunan bünyesinde 15 adet bilgisayar bulunan bilgisayar laboratuvarından </a:t>
            </a:r>
            <a:r>
              <a:rPr lang="tr-TR" dirty="0"/>
              <a:t>da öğrenciler istedikleri zaman yararlanabilmektedirler. </a:t>
            </a:r>
          </a:p>
          <a:p>
            <a:pPr marL="285750" indent="-285750" algn="just">
              <a:buFont typeface="Wingdings" panose="05000000000000000000" pitchFamily="2" charset="2"/>
              <a:buChar char="v"/>
            </a:pPr>
            <a:r>
              <a:rPr lang="tr-TR" dirty="0"/>
              <a:t>Ayrıca gerek bölüm içerisinde gerekse de sınıfların bulunduğu bina içerisinde rektörlüğümüz tarafından sağlanan kablosuz internet erişimi sayesinde öğrencilerimiz kişisel bilgisayarları ile de internete girebilmekte, bu sayede gerek kütüphane gerekse de Kütüphane ve Dokümantasyon Daire Başkanlığı tarafından abone olunan veri tabanlarına ücretsiz olarak ulaşabilmektedirler.</a:t>
            </a:r>
          </a:p>
        </p:txBody>
      </p:sp>
      <p:pic>
        <p:nvPicPr>
          <p:cNvPr id="7" name="Resim 6"/>
          <p:cNvPicPr>
            <a:picLocks noChangeAspect="1"/>
          </p:cNvPicPr>
          <p:nvPr/>
        </p:nvPicPr>
        <p:blipFill>
          <a:blip r:embed="rId5"/>
          <a:stretch>
            <a:fillRect/>
          </a:stretch>
        </p:blipFill>
        <p:spPr>
          <a:xfrm>
            <a:off x="501360" y="3248110"/>
            <a:ext cx="7129347" cy="3564751"/>
          </a:xfrm>
          <a:prstGeom prst="rect">
            <a:avLst/>
          </a:prstGeom>
        </p:spPr>
      </p:pic>
      <p:sp>
        <p:nvSpPr>
          <p:cNvPr id="8" name="Dikdörtgen 7"/>
          <p:cNvSpPr/>
          <p:nvPr/>
        </p:nvSpPr>
        <p:spPr>
          <a:xfrm>
            <a:off x="8552306" y="2179529"/>
            <a:ext cx="3462131" cy="830997"/>
          </a:xfrm>
          <a:prstGeom prst="rect">
            <a:avLst/>
          </a:prstGeom>
          <a:ln>
            <a:solidFill>
              <a:schemeClr val="bg1">
                <a:lumMod val="65000"/>
              </a:schemeClr>
            </a:solidFill>
          </a:ln>
        </p:spPr>
        <p:txBody>
          <a:bodyPr wrap="square">
            <a:spAutoFit/>
          </a:bodyPr>
          <a:lstStyle/>
          <a:p>
            <a:pPr algn="ctr"/>
            <a:r>
              <a:rPr lang="tr-TR" sz="2400" b="1" dirty="0">
                <a:solidFill>
                  <a:schemeClr val="accent6">
                    <a:lumMod val="75000"/>
                  </a:schemeClr>
                </a:solidFill>
                <a:latin typeface="+mj-lt"/>
                <a:ea typeface="Times New Roman" panose="02020603050405020304" pitchFamily="18" charset="0"/>
              </a:rPr>
              <a:t>Bilgisayar ve Enformatik Altyapısı</a:t>
            </a:r>
            <a:endParaRPr lang="en-US" sz="2400" b="1" dirty="0">
              <a:solidFill>
                <a:schemeClr val="accent6">
                  <a:lumMod val="75000"/>
                </a:schemeClr>
              </a:solidFill>
              <a:latin typeface="+mj-lt"/>
            </a:endParaRPr>
          </a:p>
        </p:txBody>
      </p:sp>
      <p:sp>
        <p:nvSpPr>
          <p:cNvPr id="10" name="Metin kutusu 9">
            <a:extLst>
              <a:ext uri="{FF2B5EF4-FFF2-40B4-BE49-F238E27FC236}">
                <a16:creationId xmlns:a16="http://schemas.microsoft.com/office/drawing/2014/main" id="{B08A5BBF-C46D-456C-AC5A-ABE085E41C62}"/>
              </a:ext>
            </a:extLst>
          </p:cNvPr>
          <p:cNvSpPr txBox="1"/>
          <p:nvPr/>
        </p:nvSpPr>
        <p:spPr>
          <a:xfrm>
            <a:off x="4939948" y="3259329"/>
            <a:ext cx="2641043" cy="584775"/>
          </a:xfrm>
          <a:prstGeom prst="rect">
            <a:avLst/>
          </a:prstGeom>
          <a:solidFill>
            <a:schemeClr val="bg1"/>
          </a:solidFill>
          <a:ln>
            <a:solidFill>
              <a:schemeClr val="tx1"/>
            </a:solidFill>
          </a:ln>
        </p:spPr>
        <p:txBody>
          <a:bodyPr wrap="square" rtlCol="0">
            <a:spAutoFit/>
          </a:bodyPr>
          <a:lstStyle/>
          <a:p>
            <a:pPr algn="ctr"/>
            <a:r>
              <a:rPr lang="tr-TR" sz="1600" b="1" dirty="0"/>
              <a:t>Bilgisayar Mühendisliği  Bilgisayar Laboratuvarı</a:t>
            </a:r>
            <a:endParaRPr lang="en-US" sz="1600" b="1" dirty="0"/>
          </a:p>
        </p:txBody>
      </p:sp>
      <p:sp>
        <p:nvSpPr>
          <p:cNvPr id="11" name="Metin kutusu 10">
            <a:extLst>
              <a:ext uri="{FF2B5EF4-FFF2-40B4-BE49-F238E27FC236}">
                <a16:creationId xmlns:a16="http://schemas.microsoft.com/office/drawing/2014/main" id="{A4D7FFBD-8C3B-4BF7-864E-EF35293D7C0C}"/>
              </a:ext>
            </a:extLst>
          </p:cNvPr>
          <p:cNvSpPr txBox="1"/>
          <p:nvPr/>
        </p:nvSpPr>
        <p:spPr>
          <a:xfrm>
            <a:off x="7800736" y="3650639"/>
            <a:ext cx="2054485" cy="523220"/>
          </a:xfrm>
          <a:prstGeom prst="rect">
            <a:avLst/>
          </a:prstGeom>
          <a:solidFill>
            <a:schemeClr val="bg1"/>
          </a:solidFill>
          <a:ln>
            <a:solidFill>
              <a:schemeClr val="tx1"/>
            </a:solidFill>
          </a:ln>
        </p:spPr>
        <p:txBody>
          <a:bodyPr wrap="square" rtlCol="0">
            <a:spAutoFit/>
          </a:bodyPr>
          <a:lstStyle/>
          <a:p>
            <a:pPr algn="ctr"/>
            <a:r>
              <a:rPr lang="tr-TR" sz="1400" b="1" dirty="0"/>
              <a:t>Kimya Mühendisliği  Bilgisayar Laboratuvarı</a:t>
            </a:r>
            <a:endParaRPr lang="en-US" sz="1400" b="1" dirty="0"/>
          </a:p>
        </p:txBody>
      </p:sp>
    </p:spTree>
    <p:extLst>
      <p:ext uri="{BB962C8B-B14F-4D97-AF65-F5344CB8AC3E}">
        <p14:creationId xmlns:p14="http://schemas.microsoft.com/office/powerpoint/2010/main" val="2889316126"/>
      </p:ext>
    </p:extLst>
  </p:cSld>
  <p:clrMapOvr>
    <a:masterClrMapping/>
  </p:clrMapOvr>
  <p:transition spd="slow">
    <p:wheel spokes="1"/>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5E630259-2E99-42C6-925A-ED71BD9ED2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sp useBgFill="1">
        <p:nvSpPr>
          <p:cNvPr id="22" name="Dikdörtgen 21">
            <a:extLst>
              <a:ext uri="{FF2B5EF4-FFF2-40B4-BE49-F238E27FC236}">
                <a16:creationId xmlns:a16="http://schemas.microsoft.com/office/drawing/2014/main" id="{CD7ECD05-B4E0-4A46-AE36-17B3B1B20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067" y="0"/>
            <a:ext cx="4059935" cy="6858000"/>
          </a:xfrm>
          <a:prstGeom prst="rect">
            <a:avLst/>
          </a:prstGeom>
          <a:ln>
            <a:noFill/>
          </a:ln>
          <a:effectLst>
            <a:outerShdw blurRad="50800" dist="12700" dir="10800000" algn="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tr-TR" dirty="0"/>
          </a:p>
        </p:txBody>
      </p:sp>
      <p:pic>
        <p:nvPicPr>
          <p:cNvPr id="24" name="Resim 23">
            <a:extLst>
              <a:ext uri="{FF2B5EF4-FFF2-40B4-BE49-F238E27FC236}">
                <a16:creationId xmlns:a16="http://schemas.microsoft.com/office/drawing/2014/main" id="{210643E1-7ABA-4C1E-A734-A26C5D7041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cstate="email">
            <a:extLst>
              <a:ext uri="{28A0092B-C50C-407E-A947-70E740481C1C}">
                <a14:useLocalDpi xmlns:a14="http://schemas.microsoft.com/office/drawing/2010/main"/>
              </a:ext>
            </a:extLst>
          </a:blip>
          <a:srcRect/>
          <a:stretch/>
        </p:blipFill>
        <p:spPr>
          <a:xfrm>
            <a:off x="8132064" y="0"/>
            <a:ext cx="4059936" cy="6858000"/>
          </a:xfrm>
          <a:prstGeom prst="rect">
            <a:avLst/>
          </a:prstGeom>
        </p:spPr>
      </p:pic>
      <p:sp>
        <p:nvSpPr>
          <p:cNvPr id="9" name="Başlık 1">
            <a:extLst>
              <a:ext uri="{FF2B5EF4-FFF2-40B4-BE49-F238E27FC236}">
                <a16:creationId xmlns:a16="http://schemas.microsoft.com/office/drawing/2014/main" id="{5F3F6C66-D6D7-4A72-9928-967AEA400766}"/>
              </a:ext>
            </a:extLst>
          </p:cNvPr>
          <p:cNvSpPr>
            <a:spLocks noGrp="1"/>
          </p:cNvSpPr>
          <p:nvPr>
            <p:ph type="title"/>
          </p:nvPr>
        </p:nvSpPr>
        <p:spPr>
          <a:xfrm>
            <a:off x="8396716" y="596388"/>
            <a:ext cx="3617721" cy="1583141"/>
          </a:xfrm>
          <a:noFill/>
        </p:spPr>
        <p:txBody>
          <a:bodyPr rtlCol="0">
            <a:normAutofit/>
          </a:bodyPr>
          <a:lstStyle/>
          <a:p>
            <a:pPr rtl="0"/>
            <a:r>
              <a:rPr lang="tr-TR" sz="4800" b="1" dirty="0">
                <a:solidFill>
                  <a:schemeClr val="bg1">
                    <a:lumMod val="50000"/>
                  </a:schemeClr>
                </a:solidFill>
              </a:rPr>
              <a:t>Fiziki altyapı</a:t>
            </a:r>
          </a:p>
        </p:txBody>
      </p:sp>
      <p:sp>
        <p:nvSpPr>
          <p:cNvPr id="8" name="Dikdörtgen 7"/>
          <p:cNvSpPr/>
          <p:nvPr/>
        </p:nvSpPr>
        <p:spPr>
          <a:xfrm>
            <a:off x="8552306" y="2179529"/>
            <a:ext cx="3462131" cy="461665"/>
          </a:xfrm>
          <a:prstGeom prst="rect">
            <a:avLst/>
          </a:prstGeom>
          <a:ln>
            <a:solidFill>
              <a:schemeClr val="bg1">
                <a:lumMod val="65000"/>
              </a:schemeClr>
            </a:solidFill>
          </a:ln>
        </p:spPr>
        <p:txBody>
          <a:bodyPr wrap="square">
            <a:spAutoFit/>
          </a:bodyPr>
          <a:lstStyle/>
          <a:p>
            <a:pPr algn="ctr"/>
            <a:r>
              <a:rPr lang="tr-TR" sz="2400" b="1" dirty="0">
                <a:solidFill>
                  <a:schemeClr val="accent6">
                    <a:lumMod val="75000"/>
                  </a:schemeClr>
                </a:solidFill>
                <a:latin typeface="+mj-lt"/>
                <a:ea typeface="Times New Roman" panose="02020603050405020304" pitchFamily="18" charset="0"/>
              </a:rPr>
              <a:t>Kütüphane</a:t>
            </a:r>
            <a:endParaRPr lang="en-US" sz="2400" b="1" dirty="0">
              <a:solidFill>
                <a:schemeClr val="accent6">
                  <a:lumMod val="75000"/>
                </a:schemeClr>
              </a:solidFill>
              <a:latin typeface="+mj-lt"/>
            </a:endParaRPr>
          </a:p>
        </p:txBody>
      </p:sp>
      <p:sp>
        <p:nvSpPr>
          <p:cNvPr id="2" name="Dikdörtgen 1"/>
          <p:cNvSpPr/>
          <p:nvPr/>
        </p:nvSpPr>
        <p:spPr>
          <a:xfrm>
            <a:off x="43543" y="71715"/>
            <a:ext cx="7910958" cy="3400931"/>
          </a:xfrm>
          <a:prstGeom prst="rect">
            <a:avLst/>
          </a:prstGeom>
        </p:spPr>
        <p:txBody>
          <a:bodyPr wrap="square">
            <a:spAutoFit/>
          </a:bodyPr>
          <a:lstStyle/>
          <a:p>
            <a:pPr marL="285750" indent="-285750" algn="just">
              <a:spcAft>
                <a:spcPts val="600"/>
              </a:spcAft>
              <a:buFont typeface="Wingdings" panose="05000000000000000000" pitchFamily="2" charset="2"/>
              <a:buChar char="v"/>
            </a:pPr>
            <a:r>
              <a:rPr lang="tr-TR" sz="1500" dirty="0">
                <a:latin typeface="+mj-lt"/>
                <a:ea typeface="Times New Roman" panose="02020603050405020304" pitchFamily="18" charset="0"/>
              </a:rPr>
              <a:t>Üniversitemizin eğitim-öğretim ve araştırma faaliyetleri için gerekli olan materyallerin sağlanması, düzenlenmesi, en verimli ve hızlı şekilde erişime sunulması amacıyla kütüphanemiz etkin bir şekilde hizmet vermektedir.</a:t>
            </a:r>
            <a:endParaRPr lang="en-US" sz="1500" dirty="0">
              <a:latin typeface="+mj-lt"/>
              <a:ea typeface="Times New Roman" panose="02020603050405020304" pitchFamily="18" charset="0"/>
            </a:endParaRPr>
          </a:p>
          <a:p>
            <a:pPr marL="285750" indent="-285750" algn="just">
              <a:spcAft>
                <a:spcPts val="600"/>
              </a:spcAft>
              <a:buFont typeface="Wingdings" panose="05000000000000000000" pitchFamily="2" charset="2"/>
              <a:buChar char="v"/>
            </a:pPr>
            <a:r>
              <a:rPr lang="tr-TR" sz="1500" dirty="0">
                <a:latin typeface="+mj-lt"/>
                <a:ea typeface="Times New Roman" panose="02020603050405020304" pitchFamily="18" charset="0"/>
              </a:rPr>
              <a:t>Kütüphanemize gelen tüm yayınlar, </a:t>
            </a:r>
            <a:r>
              <a:rPr lang="tr-TR" sz="1500" dirty="0" err="1">
                <a:latin typeface="+mj-lt"/>
                <a:ea typeface="Times New Roman" panose="02020603050405020304" pitchFamily="18" charset="0"/>
              </a:rPr>
              <a:t>Anglo</a:t>
            </a:r>
            <a:r>
              <a:rPr lang="tr-TR" sz="1500" dirty="0">
                <a:latin typeface="+mj-lt"/>
                <a:ea typeface="Times New Roman" panose="02020603050405020304" pitchFamily="18" charset="0"/>
              </a:rPr>
              <a:t> </a:t>
            </a:r>
            <a:r>
              <a:rPr lang="tr-TR" sz="1500" dirty="0" err="1">
                <a:latin typeface="+mj-lt"/>
                <a:ea typeface="Times New Roman" panose="02020603050405020304" pitchFamily="18" charset="0"/>
              </a:rPr>
              <a:t>American</a:t>
            </a:r>
            <a:r>
              <a:rPr lang="tr-TR" sz="1500" dirty="0">
                <a:latin typeface="+mj-lt"/>
                <a:ea typeface="Times New Roman" panose="02020603050405020304" pitchFamily="18" charset="0"/>
              </a:rPr>
              <a:t> Kataloglama Kuralları </a:t>
            </a:r>
            <a:r>
              <a:rPr lang="tr-TR" sz="1500" dirty="0" err="1">
                <a:latin typeface="+mj-lt"/>
                <a:ea typeface="Times New Roman" panose="02020603050405020304" pitchFamily="18" charset="0"/>
              </a:rPr>
              <a:t>II’ye</a:t>
            </a:r>
            <a:r>
              <a:rPr lang="tr-TR" sz="1500" dirty="0">
                <a:latin typeface="+mj-lt"/>
                <a:ea typeface="Times New Roman" panose="02020603050405020304" pitchFamily="18" charset="0"/>
              </a:rPr>
              <a:t> göre </a:t>
            </a:r>
            <a:r>
              <a:rPr lang="tr-TR" sz="1500" dirty="0" err="1">
                <a:latin typeface="+mj-lt"/>
                <a:ea typeface="Times New Roman" panose="02020603050405020304" pitchFamily="18" charset="0"/>
              </a:rPr>
              <a:t>kataloglanmakta</a:t>
            </a:r>
            <a:r>
              <a:rPr lang="tr-TR" sz="1500" dirty="0">
                <a:latin typeface="+mj-lt"/>
                <a:ea typeface="Times New Roman" panose="02020603050405020304" pitchFamily="18" charset="0"/>
              </a:rPr>
              <a:t> ve Kongre Sistemine (Library of </a:t>
            </a:r>
            <a:r>
              <a:rPr lang="tr-TR" sz="1500" dirty="0" err="1">
                <a:latin typeface="+mj-lt"/>
                <a:ea typeface="Times New Roman" panose="02020603050405020304" pitchFamily="18" charset="0"/>
              </a:rPr>
              <a:t>Congress</a:t>
            </a:r>
            <a:r>
              <a:rPr lang="tr-TR" sz="1500" dirty="0">
                <a:latin typeface="+mj-lt"/>
                <a:ea typeface="Times New Roman" panose="02020603050405020304" pitchFamily="18" charset="0"/>
              </a:rPr>
              <a:t>) göre de sınıflandırılarak, açık raf anlayışına uygun olarak kitap salonlarımızda okuyucunun kullanımına sunulmaktadır.</a:t>
            </a:r>
            <a:endParaRPr lang="en-US" sz="1500" dirty="0">
              <a:latin typeface="+mj-lt"/>
              <a:ea typeface="Times New Roman" panose="02020603050405020304" pitchFamily="18" charset="0"/>
            </a:endParaRPr>
          </a:p>
          <a:p>
            <a:pPr marL="285750" indent="-285750" algn="just">
              <a:spcAft>
                <a:spcPts val="600"/>
              </a:spcAft>
              <a:buFont typeface="Wingdings" panose="05000000000000000000" pitchFamily="2" charset="2"/>
              <a:buChar char="v"/>
            </a:pPr>
            <a:r>
              <a:rPr lang="tr-TR" sz="1500" dirty="0">
                <a:latin typeface="+mj-lt"/>
                <a:ea typeface="Times New Roman" panose="02020603050405020304" pitchFamily="18" charset="0"/>
              </a:rPr>
              <a:t>Kütüphanemizde 1994 yılında BLISS Kütüphane Otomasyon Programı kullanılmaya başlanmış olup, 2000 yılında da YORDAM Kütüphane Otomasyon Sistemine geçilmiştir. Böylelikle tüm kitap ve dokümanlar otomasyon sistemine aktarılmıştır. Bu sistemin kullanıldığı katalog tarama bağlantısı aşağıda verilmektedir.</a:t>
            </a:r>
            <a:endParaRPr lang="en-US" sz="1500" dirty="0">
              <a:latin typeface="+mj-lt"/>
              <a:ea typeface="Times New Roman" panose="02020603050405020304" pitchFamily="18" charset="0"/>
            </a:endParaRPr>
          </a:p>
          <a:p>
            <a:pPr marL="285750" indent="-285750" algn="just">
              <a:spcAft>
                <a:spcPts val="600"/>
              </a:spcAft>
              <a:buFont typeface="Wingdings" panose="05000000000000000000" pitchFamily="2" charset="2"/>
              <a:buChar char="v"/>
            </a:pPr>
            <a:r>
              <a:rPr lang="tr-TR" sz="1500" u="sng" dirty="0">
                <a:solidFill>
                  <a:srgbClr val="0563C1"/>
                </a:solidFill>
                <a:latin typeface="+mj-lt"/>
                <a:ea typeface="Times New Roman" panose="02020603050405020304" pitchFamily="18" charset="0"/>
                <a:hlinkClick r:id="rId4"/>
              </a:rPr>
              <a:t>http://yordam.mersin.edu.tr/yordambt/yordam.php?aTumu</a:t>
            </a:r>
            <a:r>
              <a:rPr lang="tr-TR" sz="1500" dirty="0">
                <a:latin typeface="+mj-lt"/>
                <a:ea typeface="Times New Roman" panose="02020603050405020304" pitchFamily="18" charset="0"/>
              </a:rPr>
              <a:t>= </a:t>
            </a:r>
            <a:endParaRPr lang="en-US" sz="1500" dirty="0">
              <a:latin typeface="+mj-lt"/>
              <a:ea typeface="Times New Roman" panose="02020603050405020304" pitchFamily="18" charset="0"/>
            </a:endParaRPr>
          </a:p>
          <a:p>
            <a:pPr marL="285750" indent="-285750" algn="just">
              <a:spcAft>
                <a:spcPts val="600"/>
              </a:spcAft>
              <a:buFont typeface="Wingdings" panose="05000000000000000000" pitchFamily="2" charset="2"/>
              <a:buChar char="v"/>
            </a:pPr>
            <a:r>
              <a:rPr lang="tr-TR" sz="1500" dirty="0">
                <a:latin typeface="+mj-lt"/>
                <a:ea typeface="Times New Roman" panose="02020603050405020304" pitchFamily="18" charset="0"/>
              </a:rPr>
              <a:t>Bu bağlantı kullanılarak kütüphanemiz bünyesinde </a:t>
            </a:r>
            <a:r>
              <a:rPr lang="tr-TR" sz="1500" b="1" dirty="0">
                <a:solidFill>
                  <a:schemeClr val="accent6">
                    <a:lumMod val="75000"/>
                  </a:schemeClr>
                </a:solidFill>
                <a:latin typeface="+mj-lt"/>
                <a:ea typeface="Times New Roman" panose="02020603050405020304" pitchFamily="18" charset="0"/>
              </a:rPr>
              <a:t>“Kimya Mühendisliği” </a:t>
            </a:r>
            <a:r>
              <a:rPr lang="tr-TR" sz="1500" dirty="0">
                <a:latin typeface="+mj-lt"/>
                <a:ea typeface="Times New Roman" panose="02020603050405020304" pitchFamily="18" charset="0"/>
              </a:rPr>
              <a:t>alanında mevcut olan kitaplara erişim sağlanabilmektedir.</a:t>
            </a:r>
            <a:endParaRPr lang="en-US" sz="1500" dirty="0">
              <a:latin typeface="+mj-lt"/>
            </a:endParaRPr>
          </a:p>
        </p:txBody>
      </p:sp>
      <p:sp>
        <p:nvSpPr>
          <p:cNvPr id="4" name="Akış Çizelgesi: Gecikme 3"/>
          <p:cNvSpPr/>
          <p:nvPr/>
        </p:nvSpPr>
        <p:spPr>
          <a:xfrm>
            <a:off x="159657" y="3613731"/>
            <a:ext cx="3876614" cy="3103183"/>
          </a:xfrm>
          <a:prstGeom prst="flowChartDelay">
            <a:avLst/>
          </a:prstGeom>
        </p:spPr>
        <p:style>
          <a:lnRef idx="1">
            <a:schemeClr val="accent1"/>
          </a:lnRef>
          <a:fillRef idx="2">
            <a:schemeClr val="accent1"/>
          </a:fillRef>
          <a:effectRef idx="1">
            <a:schemeClr val="accent1"/>
          </a:effectRef>
          <a:fontRef idx="minor">
            <a:schemeClr val="dk1"/>
          </a:fontRef>
        </p:style>
        <p:txBody>
          <a:bodyPr rtlCol="0" anchor="ctr"/>
          <a:lstStyle/>
          <a:p>
            <a:r>
              <a:rPr lang="tr-TR" sz="1400" dirty="0"/>
              <a:t>Katalog tarama sisteminde temel bilimlerden QA kodu altında “Matematik” alanında 2377, QC kodu altında “Fizik” alanında 869 ve QD kodu altında “Kimya” alanında 823 adet kitap bulunmaktadır. </a:t>
            </a:r>
          </a:p>
          <a:p>
            <a:r>
              <a:rPr lang="tr-TR" sz="1400" b="1" dirty="0"/>
              <a:t>Kimya Mühendisliği alanında </a:t>
            </a:r>
            <a:r>
              <a:rPr lang="tr-TR" sz="1400" dirty="0"/>
              <a:t>ise TP 155 kodu altında 55, TP 156 kodu altında 48, TP 157 kodu altında 7, TP 168 kodu altında 3, QA 371 ve 297 kodu altında 3, QC 145 kodu altında 2 ve TA 345 kodu altında 1 adet olmak üzere </a:t>
            </a:r>
            <a:r>
              <a:rPr lang="tr-TR" sz="1400" b="1" dirty="0"/>
              <a:t>toplamda 119 adet Kimya Mühendisliği ile ilgili kitap bulunmaktadır. </a:t>
            </a:r>
            <a:endParaRPr lang="en-US" sz="1400" b="1" dirty="0"/>
          </a:p>
        </p:txBody>
      </p:sp>
      <p:pic>
        <p:nvPicPr>
          <p:cNvPr id="6" name="Resim 5"/>
          <p:cNvPicPr>
            <a:picLocks noChangeAspect="1"/>
          </p:cNvPicPr>
          <p:nvPr/>
        </p:nvPicPr>
        <p:blipFill>
          <a:blip r:embed="rId5"/>
          <a:stretch>
            <a:fillRect/>
          </a:stretch>
        </p:blipFill>
        <p:spPr>
          <a:xfrm>
            <a:off x="8396716" y="3006167"/>
            <a:ext cx="3674474" cy="2436336"/>
          </a:xfrm>
          <a:prstGeom prst="rect">
            <a:avLst/>
          </a:prstGeom>
        </p:spPr>
      </p:pic>
      <p:pic>
        <p:nvPicPr>
          <p:cNvPr id="14" name="Resim 13"/>
          <p:cNvPicPr>
            <a:picLocks noChangeAspect="1"/>
          </p:cNvPicPr>
          <p:nvPr/>
        </p:nvPicPr>
        <p:blipFill>
          <a:blip r:embed="rId6"/>
          <a:stretch>
            <a:fillRect/>
          </a:stretch>
        </p:blipFill>
        <p:spPr>
          <a:xfrm>
            <a:off x="4036273" y="3613731"/>
            <a:ext cx="3918228" cy="2689393"/>
          </a:xfrm>
          <a:prstGeom prst="rect">
            <a:avLst/>
          </a:prstGeom>
        </p:spPr>
      </p:pic>
    </p:spTree>
    <p:extLst>
      <p:ext uri="{BB962C8B-B14F-4D97-AF65-F5344CB8AC3E}">
        <p14:creationId xmlns:p14="http://schemas.microsoft.com/office/powerpoint/2010/main" val="225680685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pic>
        <p:nvPicPr>
          <p:cNvPr id="5" name="Resim 4" descr="Petri Kabı">
            <a:extLst>
              <a:ext uri="{FF2B5EF4-FFF2-40B4-BE49-F238E27FC236}">
                <a16:creationId xmlns:a16="http://schemas.microsoft.com/office/drawing/2014/main" id="{D16B27C4-A9C2-4AC4-9DD3-88F63F48E8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357274" y="10"/>
            <a:ext cx="4834726" cy="6857990"/>
          </a:xfrm>
          <a:prstGeom prst="rect">
            <a:avLst/>
          </a:prstGeom>
        </p:spPr>
      </p:pic>
      <p:sp>
        <p:nvSpPr>
          <p:cNvPr id="11" name="Dikdörtgen 10">
            <a:extLst>
              <a:ext uri="{FF2B5EF4-FFF2-40B4-BE49-F238E27FC236}">
                <a16:creationId xmlns:a16="http://schemas.microsoft.com/office/drawing/2014/main" id="{33912E9B-9DB3-4DA2-9BBA-EC83B537E614}"/>
              </a:ext>
            </a:extLst>
          </p:cNvPr>
          <p:cNvSpPr/>
          <p:nvPr/>
        </p:nvSpPr>
        <p:spPr>
          <a:xfrm>
            <a:off x="-482992" y="1133271"/>
            <a:ext cx="7798063" cy="3647152"/>
          </a:xfrm>
          <a:prstGeom prst="rect">
            <a:avLst/>
          </a:prstGeom>
        </p:spPr>
        <p:txBody>
          <a:bodyPr wrap="square">
            <a:spAutoFit/>
          </a:bodyPr>
          <a:lstStyle/>
          <a:p>
            <a:pPr marL="833120" indent="-285750" algn="just">
              <a:lnSpc>
                <a:spcPct val="150000"/>
              </a:lnSpc>
              <a:spcAft>
                <a:spcPts val="1800"/>
              </a:spcAft>
              <a:buFont typeface="Wingdings" panose="05000000000000000000" pitchFamily="2" charset="2"/>
              <a:buChar char="v"/>
            </a:pPr>
            <a:r>
              <a:rPr lang="tr-TR" b="1" dirty="0">
                <a:solidFill>
                  <a:schemeClr val="accent6"/>
                </a:solidFill>
                <a:latin typeface="+mj-lt"/>
                <a:ea typeface="Times New Roman" panose="02020603050405020304" pitchFamily="18" charset="0"/>
              </a:rPr>
              <a:t>Dördüncü yarıyılını tamamlayan Kimya Mühendisliği Bölümü öğrencileri mezun oluncaya kadar, </a:t>
            </a:r>
            <a:r>
              <a:rPr lang="tr-TR" b="1" u="sng" dirty="0">
                <a:solidFill>
                  <a:schemeClr val="accent6"/>
                </a:solidFill>
                <a:latin typeface="+mj-lt"/>
                <a:ea typeface="Times New Roman" panose="02020603050405020304" pitchFamily="18" charset="0"/>
              </a:rPr>
              <a:t>her biri 20 iş günü olacak şekilde kimya mühendisliği uygulamalarının bulunduğu farklı sektörlerde toplam iki staj yapmaktadırlar. </a:t>
            </a:r>
          </a:p>
          <a:p>
            <a:pPr marL="833120" indent="-285750" algn="just">
              <a:lnSpc>
                <a:spcPct val="150000"/>
              </a:lnSpc>
              <a:spcAft>
                <a:spcPts val="0"/>
              </a:spcAft>
              <a:buFont typeface="Wingdings" panose="05000000000000000000" pitchFamily="2" charset="2"/>
              <a:buChar char="v"/>
            </a:pPr>
            <a:r>
              <a:rPr lang="tr-TR" b="1" dirty="0">
                <a:solidFill>
                  <a:schemeClr val="accent1"/>
                </a:solidFill>
                <a:latin typeface="+mj-lt"/>
                <a:ea typeface="Times New Roman" panose="02020603050405020304" pitchFamily="18" charset="0"/>
              </a:rPr>
              <a:t>Staj yapılacak işletme, üniversitelerin 4 yıllık bölümlerinden mezun en az bir kişinin üretimden/işletmeden sorumlu olarak çalıştığı kimya/kimyasa1 teknolojiler alanında faaliyet gösteren kuruluş/işletme olmaktadır. </a:t>
            </a:r>
          </a:p>
        </p:txBody>
      </p:sp>
      <p:sp>
        <p:nvSpPr>
          <p:cNvPr id="15" name="Başlık 1">
            <a:extLst>
              <a:ext uri="{FF2B5EF4-FFF2-40B4-BE49-F238E27FC236}">
                <a16:creationId xmlns:a16="http://schemas.microsoft.com/office/drawing/2014/main" id="{8D63FE77-9BF0-4251-B10A-884C805F5636}"/>
              </a:ext>
            </a:extLst>
          </p:cNvPr>
          <p:cNvSpPr txBox="1">
            <a:spLocks/>
          </p:cNvSpPr>
          <p:nvPr/>
        </p:nvSpPr>
        <p:spPr>
          <a:xfrm>
            <a:off x="8256039" y="3916364"/>
            <a:ext cx="3617721" cy="1583141"/>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r>
              <a:rPr lang="tr-TR" sz="5400" b="1" dirty="0">
                <a:solidFill>
                  <a:schemeClr val="accent6">
                    <a:lumMod val="75000"/>
                  </a:schemeClr>
                </a:solidFill>
              </a:rPr>
              <a:t>Yaz stajı</a:t>
            </a:r>
          </a:p>
        </p:txBody>
      </p:sp>
      <p:sp>
        <p:nvSpPr>
          <p:cNvPr id="17" name="Dikdörtgen 16">
            <a:extLst>
              <a:ext uri="{FF2B5EF4-FFF2-40B4-BE49-F238E27FC236}">
                <a16:creationId xmlns:a16="http://schemas.microsoft.com/office/drawing/2014/main" id="{D78C722D-02B2-472C-B386-4532AF320F97}"/>
              </a:ext>
            </a:extLst>
          </p:cNvPr>
          <p:cNvSpPr/>
          <p:nvPr/>
        </p:nvSpPr>
        <p:spPr>
          <a:xfrm>
            <a:off x="727484" y="4901438"/>
            <a:ext cx="6096000" cy="1815882"/>
          </a:xfrm>
          <a:prstGeom prst="rect">
            <a:avLst/>
          </a:prstGeom>
          <a:solidFill>
            <a:schemeClr val="bg2">
              <a:lumMod val="20000"/>
              <a:lumOff val="80000"/>
            </a:schemeClr>
          </a:solidFill>
        </p:spPr>
        <p:txBody>
          <a:bodyPr>
            <a:spAutoFit/>
          </a:bodyPr>
          <a:lstStyle/>
          <a:p>
            <a:pPr marL="285750" indent="-285750" algn="just">
              <a:buFont typeface="Arial" panose="020B0604020202020204" pitchFamily="34" charset="0"/>
              <a:buChar char="•"/>
            </a:pPr>
            <a:r>
              <a:rPr lang="tr-TR" sz="1600" dirty="0"/>
              <a:t>Stajı tamamlayan öğrenci hazırladığı staj raporunu (fakülteden verilen staj defterini doldurarak ve staj yaptığı işyerinden onaylatarak) izleyen güz yarıyılı başında Bölüm Sekreterliğine teslim etmektedir. </a:t>
            </a:r>
          </a:p>
          <a:p>
            <a:pPr marL="285750" indent="-285750" algn="just">
              <a:buFont typeface="Arial" panose="020B0604020202020204" pitchFamily="34" charset="0"/>
              <a:buChar char="•"/>
            </a:pPr>
            <a:r>
              <a:rPr lang="tr-TR" sz="1600" dirty="0"/>
              <a:t>Bölüm öğretim üyelerinden oluşan staj komisyonu, öğrencinin hazırladığı staj raporunu da göz önüne alarak öğrenciyi sözlü sınav ile başarılı veya başarısız olarak değerlendirilir.</a:t>
            </a:r>
          </a:p>
        </p:txBody>
      </p:sp>
    </p:spTree>
    <p:extLst>
      <p:ext uri="{BB962C8B-B14F-4D97-AF65-F5344CB8AC3E}">
        <p14:creationId xmlns:p14="http://schemas.microsoft.com/office/powerpoint/2010/main" val="27595650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descr="Formül">
            <a:extLst>
              <a:ext uri="{FF2B5EF4-FFF2-40B4-BE49-F238E27FC236}">
                <a16:creationId xmlns:a16="http://schemas.microsoft.com/office/drawing/2014/main" id="{29B78601-F415-4A48-AB86-2F6B81FA9136}"/>
              </a:ext>
            </a:extLst>
          </p:cNvPr>
          <p:cNvPicPr>
            <a:picLocks noGrp="1" noChangeAspect="1"/>
          </p:cNvPicPr>
          <p:nvPr>
            <p:ph sz="quarter" idx="13"/>
          </p:nvPr>
        </p:nvPicPr>
        <p:blipFill rotWithShape="1">
          <a:blip r:embed="rId3" cstate="email">
            <a:extLst>
              <a:ext uri="{28A0092B-C50C-407E-A947-70E740481C1C}">
                <a14:useLocalDpi xmlns:a14="http://schemas.microsoft.com/office/drawing/2010/main"/>
              </a:ext>
            </a:extLst>
          </a:blip>
          <a:srcRect b="-2"/>
          <a:stretch/>
        </p:blipFill>
        <p:spPr>
          <a:xfrm>
            <a:off x="22" y="10"/>
            <a:ext cx="4024741" cy="6857990"/>
          </a:xfrm>
          <a:prstGeom prst="rect">
            <a:avLst/>
          </a:prstGeom>
        </p:spPr>
      </p:pic>
      <p:sp>
        <p:nvSpPr>
          <p:cNvPr id="10" name="Başlık 1">
            <a:extLst>
              <a:ext uri="{FF2B5EF4-FFF2-40B4-BE49-F238E27FC236}">
                <a16:creationId xmlns:a16="http://schemas.microsoft.com/office/drawing/2014/main" id="{79DB89DE-966A-427B-90AD-0354D6469289}"/>
              </a:ext>
            </a:extLst>
          </p:cNvPr>
          <p:cNvSpPr txBox="1">
            <a:spLocks/>
          </p:cNvSpPr>
          <p:nvPr/>
        </p:nvSpPr>
        <p:spPr>
          <a:xfrm>
            <a:off x="266362" y="385960"/>
            <a:ext cx="3617721" cy="1583141"/>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4800" kern="1200" cap="all" baseline="0">
                <a:solidFill>
                  <a:schemeClr val="tx1"/>
                </a:solidFill>
                <a:effectLst/>
                <a:latin typeface="+mj-lt"/>
                <a:ea typeface="+mj-ea"/>
                <a:cs typeface="+mj-cs"/>
              </a:defRPr>
            </a:lvl1pPr>
          </a:lstStyle>
          <a:p>
            <a:r>
              <a:rPr lang="tr-TR" sz="5400" b="1" dirty="0">
                <a:solidFill>
                  <a:schemeClr val="tx2"/>
                </a:solidFill>
              </a:rPr>
              <a:t>İşyeri eğitimi</a:t>
            </a:r>
          </a:p>
        </p:txBody>
      </p:sp>
      <p:sp>
        <p:nvSpPr>
          <p:cNvPr id="11" name="Dikdörtgen 10">
            <a:extLst>
              <a:ext uri="{FF2B5EF4-FFF2-40B4-BE49-F238E27FC236}">
                <a16:creationId xmlns:a16="http://schemas.microsoft.com/office/drawing/2014/main" id="{523C8F55-E486-429B-B8CC-DEBC7E9E0E3A}"/>
              </a:ext>
            </a:extLst>
          </p:cNvPr>
          <p:cNvSpPr/>
          <p:nvPr/>
        </p:nvSpPr>
        <p:spPr>
          <a:xfrm>
            <a:off x="4150423" y="56272"/>
            <a:ext cx="7956000" cy="2062103"/>
          </a:xfrm>
          <a:prstGeom prst="rect">
            <a:avLst/>
          </a:prstGeom>
          <a:solidFill>
            <a:schemeClr val="bg2">
              <a:lumMod val="20000"/>
              <a:lumOff val="80000"/>
            </a:schemeClr>
          </a:solidFill>
        </p:spPr>
        <p:txBody>
          <a:bodyPr wrap="square">
            <a:spAutoFit/>
          </a:bodyPr>
          <a:lstStyle/>
          <a:p>
            <a:pPr marL="285750" indent="-285750" algn="just">
              <a:buFont typeface="Wingdings" panose="05000000000000000000" pitchFamily="2" charset="2"/>
              <a:buChar char="ü"/>
            </a:pPr>
            <a:r>
              <a:rPr lang="tr-TR" sz="1600" dirty="0">
                <a:solidFill>
                  <a:srgbClr val="3E4D5C"/>
                </a:solidFill>
                <a:latin typeface="+mj-lt"/>
              </a:rPr>
              <a:t>Fakültemiz 2018-2019 Eğitim-Öğretim yılından itibaren İş Yeri Eğitimi uygulamasına geçmiştir. </a:t>
            </a:r>
          </a:p>
          <a:p>
            <a:pPr marL="285750" indent="-285750" algn="just">
              <a:buFont typeface="Wingdings" panose="05000000000000000000" pitchFamily="2" charset="2"/>
              <a:buChar char="ü"/>
            </a:pPr>
            <a:r>
              <a:rPr lang="tr-TR" sz="1600" dirty="0">
                <a:solidFill>
                  <a:srgbClr val="3E4D5C"/>
                </a:solidFill>
                <a:latin typeface="+mj-lt"/>
              </a:rPr>
              <a:t>Bu bağlamda öğrencilerimiz, eğitimlerinin 8. yarıyıllarını kendi alanlarındaki iş yerlerinde geçirebilmektedirler. </a:t>
            </a:r>
          </a:p>
          <a:p>
            <a:pPr marL="285750" indent="-285750" algn="just">
              <a:buFont typeface="Wingdings" panose="05000000000000000000" pitchFamily="2" charset="2"/>
              <a:buChar char="ü"/>
            </a:pPr>
            <a:r>
              <a:rPr lang="tr-TR" sz="1600" b="1" u="sng" dirty="0">
                <a:solidFill>
                  <a:srgbClr val="3E4D5C"/>
                </a:solidFill>
                <a:latin typeface="+mj-lt"/>
              </a:rPr>
              <a:t>İş Yeri Eğitimi, isteğe bağlı olmakla birlikte bu uygulamaya katılacak öğrenci ve firmaların Fakültemiz tarafından belirlenmiş kriterleri karşılıyor olması gerekmektedir.</a:t>
            </a:r>
          </a:p>
          <a:p>
            <a:pPr marL="285750" indent="-285750">
              <a:buFont typeface="Wingdings" panose="05000000000000000000" pitchFamily="2" charset="2"/>
              <a:buChar char="ü"/>
            </a:pPr>
            <a:r>
              <a:rPr lang="tr-TR" sz="1600" b="1" dirty="0">
                <a:solidFill>
                  <a:srgbClr val="3E4D5C"/>
                </a:solidFill>
                <a:latin typeface="+mj-lt"/>
              </a:rPr>
              <a:t>İşyeri eğitimi ayrıntılarına </a:t>
            </a:r>
            <a:r>
              <a:rPr lang="tr-TR" sz="1600" b="1" u="sng" dirty="0">
                <a:solidFill>
                  <a:srgbClr val="3E4D5C"/>
                </a:solidFill>
                <a:latin typeface="+mj-lt"/>
                <a:hlinkClick r:id="rId4"/>
              </a:rPr>
              <a:t>http://www.mersin.edu.tr/akademik/muhendislik-fakultesi/isyeri-egitimi</a:t>
            </a:r>
            <a:r>
              <a:rPr lang="tr-TR" sz="1600" b="1" dirty="0">
                <a:solidFill>
                  <a:srgbClr val="3E4D5C"/>
                </a:solidFill>
                <a:latin typeface="+mj-lt"/>
              </a:rPr>
              <a:t> adresinden ulaşılabilir.</a:t>
            </a:r>
            <a:endParaRPr lang="tr-TR" sz="1600" dirty="0">
              <a:latin typeface="+mj-lt"/>
            </a:endParaRPr>
          </a:p>
        </p:txBody>
      </p:sp>
      <p:sp>
        <p:nvSpPr>
          <p:cNvPr id="12" name="Dikdörtgen 11">
            <a:extLst>
              <a:ext uri="{FF2B5EF4-FFF2-40B4-BE49-F238E27FC236}">
                <a16:creationId xmlns:a16="http://schemas.microsoft.com/office/drawing/2014/main" id="{BE1A61DA-6D0B-43BA-A1E1-B81F3C705DD4}"/>
              </a:ext>
            </a:extLst>
          </p:cNvPr>
          <p:cNvSpPr/>
          <p:nvPr/>
        </p:nvSpPr>
        <p:spPr>
          <a:xfrm>
            <a:off x="6829685" y="2370355"/>
            <a:ext cx="3045001" cy="400110"/>
          </a:xfrm>
          <a:prstGeom prst="rect">
            <a:avLst/>
          </a:prstGeom>
          <a:solidFill>
            <a:schemeClr val="bg2">
              <a:lumMod val="20000"/>
              <a:lumOff val="80000"/>
            </a:schemeClr>
          </a:solidFill>
          <a:ln>
            <a:solidFill>
              <a:schemeClr val="accent6">
                <a:lumMod val="75000"/>
              </a:schemeClr>
            </a:solidFill>
          </a:ln>
        </p:spPr>
        <p:txBody>
          <a:bodyPr wrap="none">
            <a:spAutoFit/>
          </a:bodyPr>
          <a:lstStyle/>
          <a:p>
            <a:pPr algn="ctr"/>
            <a:r>
              <a:rPr lang="tr-TR" sz="2000" b="1" dirty="0">
                <a:solidFill>
                  <a:schemeClr val="accent6"/>
                </a:solidFill>
                <a:latin typeface="Times New Roman" panose="02020603050405020304" pitchFamily="18" charset="0"/>
                <a:ea typeface="Calibri" panose="020F0502020204030204" pitchFamily="34" charset="0"/>
              </a:rPr>
              <a:t>İş Yeri Eğitimi işbirlikleri </a:t>
            </a:r>
            <a:endParaRPr lang="tr-TR" sz="2000" b="1" dirty="0">
              <a:solidFill>
                <a:schemeClr val="accent6"/>
              </a:solidFill>
            </a:endParaRPr>
          </a:p>
        </p:txBody>
      </p:sp>
      <p:pic>
        <p:nvPicPr>
          <p:cNvPr id="4" name="Resim 3">
            <a:extLst>
              <a:ext uri="{FF2B5EF4-FFF2-40B4-BE49-F238E27FC236}">
                <a16:creationId xmlns:a16="http://schemas.microsoft.com/office/drawing/2014/main" id="{0BA30BD0-CDB8-45EB-8181-5A40B2279839}"/>
              </a:ext>
            </a:extLst>
          </p:cNvPr>
          <p:cNvPicPr>
            <a:picLocks noChangeAspect="1"/>
          </p:cNvPicPr>
          <p:nvPr/>
        </p:nvPicPr>
        <p:blipFill>
          <a:blip r:embed="rId5"/>
          <a:stretch>
            <a:fillRect/>
          </a:stretch>
        </p:blipFill>
        <p:spPr>
          <a:xfrm>
            <a:off x="5947198" y="2966173"/>
            <a:ext cx="4362450" cy="1047750"/>
          </a:xfrm>
          <a:prstGeom prst="rect">
            <a:avLst/>
          </a:prstGeom>
        </p:spPr>
      </p:pic>
      <p:sp>
        <p:nvSpPr>
          <p:cNvPr id="5" name="Dikdörtgen 4">
            <a:extLst>
              <a:ext uri="{FF2B5EF4-FFF2-40B4-BE49-F238E27FC236}">
                <a16:creationId xmlns:a16="http://schemas.microsoft.com/office/drawing/2014/main" id="{6A2C98A1-FC2D-4455-BD4B-1B7A4F48F9B8}"/>
              </a:ext>
            </a:extLst>
          </p:cNvPr>
          <p:cNvSpPr/>
          <p:nvPr/>
        </p:nvSpPr>
        <p:spPr>
          <a:xfrm>
            <a:off x="4359811" y="6034594"/>
            <a:ext cx="1961274" cy="830997"/>
          </a:xfrm>
          <a:prstGeom prst="rect">
            <a:avLst/>
          </a:prstGeom>
        </p:spPr>
        <p:txBody>
          <a:bodyPr wrap="square">
            <a:spAutoFit/>
          </a:bodyPr>
          <a:lstStyle/>
          <a:p>
            <a:pPr algn="ctr"/>
            <a:r>
              <a:rPr lang="tr-TR" sz="1600" b="1" dirty="0" err="1">
                <a:latin typeface="+mj-lt"/>
              </a:rPr>
              <a:t>Teknopanel</a:t>
            </a:r>
            <a:r>
              <a:rPr lang="tr-TR" sz="1600" b="1" dirty="0">
                <a:latin typeface="+mj-lt"/>
              </a:rPr>
              <a:t> A.Ş. Sandviç Panel ve EPS Ürünleri Üreticisi</a:t>
            </a:r>
          </a:p>
        </p:txBody>
      </p:sp>
      <p:pic>
        <p:nvPicPr>
          <p:cNvPr id="13" name="Resim 12">
            <a:extLst>
              <a:ext uri="{FF2B5EF4-FFF2-40B4-BE49-F238E27FC236}">
                <a16:creationId xmlns:a16="http://schemas.microsoft.com/office/drawing/2014/main" id="{55327542-7947-46FC-BD1A-2DFD80678455}"/>
              </a:ext>
            </a:extLst>
          </p:cNvPr>
          <p:cNvPicPr>
            <a:picLocks noChangeAspect="1"/>
          </p:cNvPicPr>
          <p:nvPr/>
        </p:nvPicPr>
        <p:blipFill>
          <a:blip r:embed="rId6"/>
          <a:stretch>
            <a:fillRect/>
          </a:stretch>
        </p:blipFill>
        <p:spPr>
          <a:xfrm>
            <a:off x="4359811" y="4129594"/>
            <a:ext cx="1905000" cy="1905000"/>
          </a:xfrm>
          <a:prstGeom prst="rect">
            <a:avLst/>
          </a:prstGeom>
        </p:spPr>
      </p:pic>
      <p:sp>
        <p:nvSpPr>
          <p:cNvPr id="15" name="Dikdörtgen 14">
            <a:extLst>
              <a:ext uri="{FF2B5EF4-FFF2-40B4-BE49-F238E27FC236}">
                <a16:creationId xmlns:a16="http://schemas.microsoft.com/office/drawing/2014/main" id="{FDD7CC15-AEFF-45D1-A0D0-FE4DF68562D3}"/>
              </a:ext>
            </a:extLst>
          </p:cNvPr>
          <p:cNvSpPr/>
          <p:nvPr/>
        </p:nvSpPr>
        <p:spPr>
          <a:xfrm>
            <a:off x="6598935" y="6126926"/>
            <a:ext cx="2685743" cy="646331"/>
          </a:xfrm>
          <a:prstGeom prst="rect">
            <a:avLst/>
          </a:prstGeom>
        </p:spPr>
        <p:txBody>
          <a:bodyPr wrap="square">
            <a:spAutoFit/>
          </a:bodyPr>
          <a:lstStyle/>
          <a:p>
            <a:pPr algn="ctr"/>
            <a:r>
              <a:rPr lang="tr-TR" b="1" dirty="0"/>
              <a:t>YILBOR BORU PLASTİK PETROL SAN. TİC. A.Ş.</a:t>
            </a:r>
          </a:p>
        </p:txBody>
      </p:sp>
      <p:pic>
        <p:nvPicPr>
          <p:cNvPr id="16" name="Resim 15">
            <a:extLst>
              <a:ext uri="{FF2B5EF4-FFF2-40B4-BE49-F238E27FC236}">
                <a16:creationId xmlns:a16="http://schemas.microsoft.com/office/drawing/2014/main" id="{848814D1-05F8-4FB3-BE06-E816F9FF16AE}"/>
              </a:ext>
            </a:extLst>
          </p:cNvPr>
          <p:cNvPicPr>
            <a:picLocks noChangeAspect="1"/>
          </p:cNvPicPr>
          <p:nvPr/>
        </p:nvPicPr>
        <p:blipFill>
          <a:blip r:embed="rId7"/>
          <a:stretch>
            <a:fillRect/>
          </a:stretch>
        </p:blipFill>
        <p:spPr>
          <a:xfrm>
            <a:off x="6598935" y="4292426"/>
            <a:ext cx="2619375" cy="1743075"/>
          </a:xfrm>
          <a:prstGeom prst="rect">
            <a:avLst/>
          </a:prstGeom>
        </p:spPr>
      </p:pic>
      <p:sp>
        <p:nvSpPr>
          <p:cNvPr id="18" name="Dikdörtgen 17">
            <a:extLst>
              <a:ext uri="{FF2B5EF4-FFF2-40B4-BE49-F238E27FC236}">
                <a16:creationId xmlns:a16="http://schemas.microsoft.com/office/drawing/2014/main" id="{18232457-3AE4-453A-8741-58FABD8B8141}"/>
              </a:ext>
            </a:extLst>
          </p:cNvPr>
          <p:cNvSpPr/>
          <p:nvPr/>
        </p:nvSpPr>
        <p:spPr>
          <a:xfrm>
            <a:off x="9950883" y="6090971"/>
            <a:ext cx="1961274" cy="646331"/>
          </a:xfrm>
          <a:prstGeom prst="rect">
            <a:avLst/>
          </a:prstGeom>
        </p:spPr>
        <p:txBody>
          <a:bodyPr wrap="square">
            <a:spAutoFit/>
          </a:bodyPr>
          <a:lstStyle/>
          <a:p>
            <a:pPr algn="ctr"/>
            <a:r>
              <a:rPr lang="en-US" b="1" dirty="0" err="1"/>
              <a:t>Seçil</a:t>
            </a:r>
            <a:r>
              <a:rPr lang="en-US" b="1" dirty="0"/>
              <a:t> </a:t>
            </a:r>
            <a:r>
              <a:rPr lang="en-US" b="1" dirty="0" err="1"/>
              <a:t>Kauçuk</a:t>
            </a:r>
            <a:r>
              <a:rPr lang="en-US" b="1" dirty="0"/>
              <a:t> San. </a:t>
            </a:r>
            <a:r>
              <a:rPr lang="en-US" b="1" dirty="0" err="1"/>
              <a:t>ve</a:t>
            </a:r>
            <a:r>
              <a:rPr lang="en-US" b="1" dirty="0"/>
              <a:t> Tic. A.Ş.</a:t>
            </a:r>
            <a:endParaRPr lang="tr-TR" b="1" dirty="0"/>
          </a:p>
        </p:txBody>
      </p:sp>
      <p:pic>
        <p:nvPicPr>
          <p:cNvPr id="3" name="Resim 2"/>
          <p:cNvPicPr>
            <a:picLocks noChangeAspect="1"/>
          </p:cNvPicPr>
          <p:nvPr/>
        </p:nvPicPr>
        <p:blipFill>
          <a:blip r:embed="rId8"/>
          <a:stretch>
            <a:fillRect/>
          </a:stretch>
        </p:blipFill>
        <p:spPr>
          <a:xfrm>
            <a:off x="10007157" y="4185971"/>
            <a:ext cx="1905000" cy="1905000"/>
          </a:xfrm>
          <a:prstGeom prst="rect">
            <a:avLst/>
          </a:prstGeom>
        </p:spPr>
      </p:pic>
    </p:spTree>
    <p:extLst>
      <p:ext uri="{BB962C8B-B14F-4D97-AF65-F5344CB8AC3E}">
        <p14:creationId xmlns:p14="http://schemas.microsoft.com/office/powerpoint/2010/main" val="151451079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039501-0425-42AD-A6A0-540BCEFDE579}"/>
              </a:ext>
            </a:extLst>
          </p:cNvPr>
          <p:cNvSpPr>
            <a:spLocks noGrp="1"/>
          </p:cNvSpPr>
          <p:nvPr>
            <p:ph type="title"/>
          </p:nvPr>
        </p:nvSpPr>
        <p:spPr>
          <a:xfrm>
            <a:off x="3766923" y="703384"/>
            <a:ext cx="4038853" cy="1224000"/>
          </a:xfrm>
        </p:spPr>
        <p:txBody>
          <a:bodyPr>
            <a:normAutofit fontScale="90000"/>
          </a:bodyPr>
          <a:lstStyle/>
          <a:p>
            <a:r>
              <a:rPr lang="tr-TR" sz="4400" b="1" dirty="0">
                <a:solidFill>
                  <a:schemeClr val="tx1">
                    <a:lumMod val="50000"/>
                    <a:lumOff val="50000"/>
                  </a:schemeClr>
                </a:solidFill>
                <a:effectLst>
                  <a:outerShdw blurRad="38100" dist="38100" dir="2700000" algn="tl">
                    <a:srgbClr val="000000">
                      <a:alpha val="43137"/>
                    </a:srgbClr>
                  </a:outerShdw>
                </a:effectLst>
              </a:rPr>
              <a:t>MEZUN İSTATİSTİKLERİ</a:t>
            </a:r>
          </a:p>
        </p:txBody>
      </p:sp>
      <p:sp>
        <p:nvSpPr>
          <p:cNvPr id="11" name="Dikdörtgen 10">
            <a:extLst>
              <a:ext uri="{FF2B5EF4-FFF2-40B4-BE49-F238E27FC236}">
                <a16:creationId xmlns:a16="http://schemas.microsoft.com/office/drawing/2014/main" id="{33FB8FA6-EC9A-4E74-A89C-C5CF7F690875}"/>
              </a:ext>
            </a:extLst>
          </p:cNvPr>
          <p:cNvSpPr/>
          <p:nvPr/>
        </p:nvSpPr>
        <p:spPr>
          <a:xfrm>
            <a:off x="4476968" y="1871465"/>
            <a:ext cx="2929555" cy="584775"/>
          </a:xfrm>
          <a:prstGeom prst="rect">
            <a:avLst/>
          </a:prstGeom>
        </p:spPr>
        <p:txBody>
          <a:bodyPr wrap="square">
            <a:spAutoFit/>
          </a:bodyPr>
          <a:lstStyle/>
          <a:p>
            <a:pPr algn="ctr"/>
            <a:r>
              <a:rPr lang="tr-TR" sz="1600" i="1" dirty="0">
                <a:latin typeface="+mj-lt"/>
              </a:rPr>
              <a:t>(Yaptığımız ankete 2000 mezunumuz katılmıştır.)</a:t>
            </a:r>
          </a:p>
        </p:txBody>
      </p:sp>
      <p:pic>
        <p:nvPicPr>
          <p:cNvPr id="3" name="Resim 2"/>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5202" y="16565"/>
            <a:ext cx="4077715" cy="2946542"/>
          </a:xfrm>
          <a:prstGeom prst="rect">
            <a:avLst/>
          </a:prstGeom>
        </p:spPr>
      </p:pic>
      <p:pic>
        <p:nvPicPr>
          <p:cNvPr id="4" name="Resim 3"/>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tretch>
            <a:fillRect/>
          </a:stretch>
        </p:blipFill>
        <p:spPr>
          <a:xfrm>
            <a:off x="7701239" y="1"/>
            <a:ext cx="4459915" cy="3066754"/>
          </a:xfrm>
          <a:prstGeom prst="rect">
            <a:avLst/>
          </a:prstGeom>
        </p:spPr>
      </p:pic>
      <p:pic>
        <p:nvPicPr>
          <p:cNvPr id="6" name="Resim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1600" y="3066755"/>
            <a:ext cx="6981371" cy="3750289"/>
          </a:xfrm>
          <a:prstGeom prst="rect">
            <a:avLst/>
          </a:prstGeom>
        </p:spPr>
      </p:pic>
    </p:spTree>
    <p:extLst>
      <p:ext uri="{BB962C8B-B14F-4D97-AF65-F5344CB8AC3E}">
        <p14:creationId xmlns:p14="http://schemas.microsoft.com/office/powerpoint/2010/main" val="208690522"/>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A289E6F2-FF2E-44CE-A532-2A27A5EAF74F}"/>
              </a:ext>
            </a:extLst>
          </p:cNvPr>
          <p:cNvPicPr>
            <a:picLocks noChangeAspect="1"/>
          </p:cNvPicPr>
          <p:nvPr/>
        </p:nvPicPr>
        <p:blipFill rotWithShape="1">
          <a:blip r:embed="rId2"/>
          <a:srcRect t="26643"/>
          <a:stretch/>
        </p:blipFill>
        <p:spPr>
          <a:xfrm>
            <a:off x="29028" y="81887"/>
            <a:ext cx="6271999" cy="2588037"/>
          </a:xfrm>
          <a:prstGeom prst="rect">
            <a:avLst/>
          </a:prstGeom>
        </p:spPr>
      </p:pic>
      <p:pic>
        <p:nvPicPr>
          <p:cNvPr id="6" name="Resim 5">
            <a:extLst>
              <a:ext uri="{FF2B5EF4-FFF2-40B4-BE49-F238E27FC236}">
                <a16:creationId xmlns:a16="http://schemas.microsoft.com/office/drawing/2014/main" id="{C16720E5-BC4F-4082-A43F-218E4A0B3EE0}"/>
              </a:ext>
            </a:extLst>
          </p:cNvPr>
          <p:cNvPicPr>
            <a:picLocks noChangeAspect="1"/>
          </p:cNvPicPr>
          <p:nvPr/>
        </p:nvPicPr>
        <p:blipFill rotWithShape="1">
          <a:blip r:embed="rId3"/>
          <a:srcRect t="21510" b="15307"/>
          <a:stretch/>
        </p:blipFill>
        <p:spPr>
          <a:xfrm>
            <a:off x="6609075" y="122824"/>
            <a:ext cx="5542644" cy="2320119"/>
          </a:xfrm>
          <a:prstGeom prst="rect">
            <a:avLst/>
          </a:prstGeom>
        </p:spPr>
      </p:pic>
      <p:pic>
        <p:nvPicPr>
          <p:cNvPr id="7" name="Resim 6">
            <a:extLst>
              <a:ext uri="{FF2B5EF4-FFF2-40B4-BE49-F238E27FC236}">
                <a16:creationId xmlns:a16="http://schemas.microsoft.com/office/drawing/2014/main" id="{0A29B747-A992-413E-9229-8DAA9E50BEAE}"/>
              </a:ext>
            </a:extLst>
          </p:cNvPr>
          <p:cNvPicPr>
            <a:picLocks noChangeAspect="1"/>
          </p:cNvPicPr>
          <p:nvPr/>
        </p:nvPicPr>
        <p:blipFill rotWithShape="1">
          <a:blip r:embed="rId4"/>
          <a:srcRect t="21095" b="22039"/>
          <a:stretch/>
        </p:blipFill>
        <p:spPr>
          <a:xfrm>
            <a:off x="5139356" y="2273666"/>
            <a:ext cx="6528002" cy="2088107"/>
          </a:xfrm>
          <a:prstGeom prst="rect">
            <a:avLst/>
          </a:prstGeom>
        </p:spPr>
      </p:pic>
      <p:sp>
        <p:nvSpPr>
          <p:cNvPr id="8" name="Metin kutusu 7">
            <a:extLst>
              <a:ext uri="{FF2B5EF4-FFF2-40B4-BE49-F238E27FC236}">
                <a16:creationId xmlns:a16="http://schemas.microsoft.com/office/drawing/2014/main" id="{F0FCE60C-2A60-468B-A569-7640CA123AC2}"/>
              </a:ext>
            </a:extLst>
          </p:cNvPr>
          <p:cNvSpPr txBox="1"/>
          <p:nvPr/>
        </p:nvSpPr>
        <p:spPr>
          <a:xfrm>
            <a:off x="7082835" y="2311676"/>
            <a:ext cx="2641043" cy="338554"/>
          </a:xfrm>
          <a:prstGeom prst="rect">
            <a:avLst/>
          </a:prstGeom>
          <a:solidFill>
            <a:schemeClr val="bg1"/>
          </a:solidFill>
          <a:ln>
            <a:solidFill>
              <a:schemeClr val="tx1"/>
            </a:solidFill>
          </a:ln>
        </p:spPr>
        <p:txBody>
          <a:bodyPr wrap="square" rtlCol="0">
            <a:spAutoFit/>
          </a:bodyPr>
          <a:lstStyle/>
          <a:p>
            <a:pPr algn="ctr"/>
            <a:r>
              <a:rPr lang="tr-TR" sz="1600" b="1" dirty="0"/>
              <a:t>2016-2017 Mezunlarımız</a:t>
            </a:r>
            <a:endParaRPr lang="en-US" sz="1600" b="1" dirty="0"/>
          </a:p>
        </p:txBody>
      </p:sp>
      <p:sp>
        <p:nvSpPr>
          <p:cNvPr id="9" name="Metin kutusu 8">
            <a:extLst>
              <a:ext uri="{FF2B5EF4-FFF2-40B4-BE49-F238E27FC236}">
                <a16:creationId xmlns:a16="http://schemas.microsoft.com/office/drawing/2014/main" id="{947CDD30-DD2E-4E50-8F43-4D598E250DFA}"/>
              </a:ext>
            </a:extLst>
          </p:cNvPr>
          <p:cNvSpPr txBox="1"/>
          <p:nvPr/>
        </p:nvSpPr>
        <p:spPr>
          <a:xfrm>
            <a:off x="8187242" y="166531"/>
            <a:ext cx="2641043" cy="338554"/>
          </a:xfrm>
          <a:prstGeom prst="rect">
            <a:avLst/>
          </a:prstGeom>
          <a:solidFill>
            <a:schemeClr val="bg1"/>
          </a:solidFill>
          <a:ln>
            <a:solidFill>
              <a:schemeClr val="tx1"/>
            </a:solidFill>
          </a:ln>
        </p:spPr>
        <p:txBody>
          <a:bodyPr wrap="square" rtlCol="0">
            <a:spAutoFit/>
          </a:bodyPr>
          <a:lstStyle/>
          <a:p>
            <a:pPr algn="ctr"/>
            <a:r>
              <a:rPr lang="tr-TR" sz="1600" b="1" dirty="0"/>
              <a:t>2017-2018 Mezunlarımız</a:t>
            </a:r>
            <a:endParaRPr lang="en-US" sz="1600" b="1" dirty="0"/>
          </a:p>
        </p:txBody>
      </p:sp>
      <p:sp>
        <p:nvSpPr>
          <p:cNvPr id="10" name="Metin kutusu 9">
            <a:extLst>
              <a:ext uri="{FF2B5EF4-FFF2-40B4-BE49-F238E27FC236}">
                <a16:creationId xmlns:a16="http://schemas.microsoft.com/office/drawing/2014/main" id="{6432F414-6C17-48BC-BA20-71CC6E1E6453}"/>
              </a:ext>
            </a:extLst>
          </p:cNvPr>
          <p:cNvSpPr txBox="1"/>
          <p:nvPr/>
        </p:nvSpPr>
        <p:spPr>
          <a:xfrm>
            <a:off x="1844505" y="109183"/>
            <a:ext cx="2641043" cy="338554"/>
          </a:xfrm>
          <a:prstGeom prst="rect">
            <a:avLst/>
          </a:prstGeom>
          <a:solidFill>
            <a:schemeClr val="bg1"/>
          </a:solidFill>
          <a:ln>
            <a:solidFill>
              <a:schemeClr val="tx1"/>
            </a:solidFill>
          </a:ln>
        </p:spPr>
        <p:txBody>
          <a:bodyPr wrap="square" rtlCol="0">
            <a:spAutoFit/>
          </a:bodyPr>
          <a:lstStyle/>
          <a:p>
            <a:pPr algn="ctr"/>
            <a:r>
              <a:rPr lang="tr-TR" sz="1600" b="1" dirty="0"/>
              <a:t>2018-2019 Mezunlarımız</a:t>
            </a:r>
            <a:endParaRPr lang="en-US" sz="1600" b="1" dirty="0"/>
          </a:p>
        </p:txBody>
      </p:sp>
      <p:sp>
        <p:nvSpPr>
          <p:cNvPr id="11" name="Başlık 1">
            <a:extLst>
              <a:ext uri="{FF2B5EF4-FFF2-40B4-BE49-F238E27FC236}">
                <a16:creationId xmlns:a16="http://schemas.microsoft.com/office/drawing/2014/main" id="{9B74D220-0262-49C8-806C-A11BE46D8133}"/>
              </a:ext>
            </a:extLst>
          </p:cNvPr>
          <p:cNvSpPr>
            <a:spLocks noGrp="1"/>
          </p:cNvSpPr>
          <p:nvPr>
            <p:ph type="title"/>
          </p:nvPr>
        </p:nvSpPr>
        <p:spPr>
          <a:xfrm>
            <a:off x="124486" y="2946529"/>
            <a:ext cx="4530509" cy="1981572"/>
          </a:xfrm>
        </p:spPr>
        <p:txBody>
          <a:bodyPr>
            <a:normAutofit/>
          </a:bodyPr>
          <a:lstStyle/>
          <a:p>
            <a:r>
              <a:rPr lang="tr-TR" sz="4000" b="1" dirty="0">
                <a:solidFill>
                  <a:schemeClr val="accent5"/>
                </a:solidFill>
                <a:effectLst>
                  <a:outerShdw blurRad="38100" dist="38100" dir="2700000" algn="tl">
                    <a:srgbClr val="000000">
                      <a:alpha val="43137"/>
                    </a:srgbClr>
                  </a:outerShdw>
                </a:effectLst>
              </a:rPr>
              <a:t>MEZUNİYET TÖRENLERİMİZDEN FOTOĞRAFLAR</a:t>
            </a:r>
          </a:p>
        </p:txBody>
      </p:sp>
      <p:pic>
        <p:nvPicPr>
          <p:cNvPr id="2" name="Resim 1"/>
          <p:cNvPicPr>
            <a:picLocks noChangeAspect="1"/>
          </p:cNvPicPr>
          <p:nvPr/>
        </p:nvPicPr>
        <p:blipFill rotWithShape="1">
          <a:blip r:embed="rId5"/>
          <a:srcRect t="24291" b="20941"/>
          <a:stretch/>
        </p:blipFill>
        <p:spPr>
          <a:xfrm>
            <a:off x="4485548" y="4453019"/>
            <a:ext cx="7582891" cy="2335825"/>
          </a:xfrm>
          <a:prstGeom prst="rect">
            <a:avLst/>
          </a:prstGeom>
        </p:spPr>
      </p:pic>
      <p:sp>
        <p:nvSpPr>
          <p:cNvPr id="12" name="Metin kutusu 11">
            <a:extLst>
              <a:ext uri="{FF2B5EF4-FFF2-40B4-BE49-F238E27FC236}">
                <a16:creationId xmlns:a16="http://schemas.microsoft.com/office/drawing/2014/main" id="{F0FCE60C-2A60-468B-A569-7640CA123AC2}"/>
              </a:ext>
            </a:extLst>
          </p:cNvPr>
          <p:cNvSpPr txBox="1"/>
          <p:nvPr/>
        </p:nvSpPr>
        <p:spPr>
          <a:xfrm>
            <a:off x="7129352" y="4491029"/>
            <a:ext cx="2641043" cy="338554"/>
          </a:xfrm>
          <a:prstGeom prst="rect">
            <a:avLst/>
          </a:prstGeom>
          <a:solidFill>
            <a:schemeClr val="bg1"/>
          </a:solidFill>
          <a:ln>
            <a:solidFill>
              <a:schemeClr val="tx1"/>
            </a:solidFill>
          </a:ln>
        </p:spPr>
        <p:txBody>
          <a:bodyPr wrap="square" rtlCol="0">
            <a:spAutoFit/>
          </a:bodyPr>
          <a:lstStyle/>
          <a:p>
            <a:pPr algn="ctr"/>
            <a:r>
              <a:rPr lang="tr-TR" sz="1600" b="1" dirty="0"/>
              <a:t>2024-2025 Mezunlarımız</a:t>
            </a:r>
            <a:endParaRPr lang="en-US" sz="1600" b="1" dirty="0"/>
          </a:p>
        </p:txBody>
      </p:sp>
      <p:pic>
        <p:nvPicPr>
          <p:cNvPr id="3" name="Resim 2"/>
          <p:cNvPicPr>
            <a:picLocks noChangeAspect="1"/>
          </p:cNvPicPr>
          <p:nvPr/>
        </p:nvPicPr>
        <p:blipFill>
          <a:blip r:embed="rId6">
            <a:extLst>
              <a:ext uri="{BEBA8EAE-BF5A-486C-A8C5-ECC9F3942E4B}">
                <a14:imgProps xmlns:a14="http://schemas.microsoft.com/office/drawing/2010/main">
                  <a14:imgLayer r:embed="rId7">
                    <a14:imgEffect>
                      <a14:backgroundRemoval t="559" b="98883" l="0" r="100000"/>
                    </a14:imgEffect>
                  </a14:imgLayer>
                </a14:imgProps>
              </a:ext>
            </a:extLst>
          </a:blip>
          <a:stretch>
            <a:fillRect/>
          </a:stretch>
        </p:blipFill>
        <p:spPr>
          <a:xfrm>
            <a:off x="1165193" y="4829583"/>
            <a:ext cx="2686050" cy="1704975"/>
          </a:xfrm>
          <a:prstGeom prst="rect">
            <a:avLst/>
          </a:prstGeom>
        </p:spPr>
      </p:pic>
    </p:spTree>
    <p:extLst>
      <p:ext uri="{BB962C8B-B14F-4D97-AF65-F5344CB8AC3E}">
        <p14:creationId xmlns:p14="http://schemas.microsoft.com/office/powerpoint/2010/main" val="422585304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119086" y="81488"/>
            <a:ext cx="8825312" cy="1573139"/>
          </a:xfrm>
        </p:spPr>
        <p:txBody>
          <a:bodyPr>
            <a:normAutofit/>
          </a:bodyPr>
          <a:lstStyle/>
          <a:p>
            <a:r>
              <a:rPr lang="en-US" sz="3200" b="1" dirty="0" err="1"/>
              <a:t>Mers</a:t>
            </a:r>
            <a:r>
              <a:rPr lang="tr-TR" sz="3200" b="1" dirty="0"/>
              <a:t>i</a:t>
            </a:r>
            <a:r>
              <a:rPr lang="en-US" sz="3200" b="1" dirty="0"/>
              <a:t>n </a:t>
            </a:r>
            <a:r>
              <a:rPr lang="en-US" sz="3200" b="1" dirty="0" err="1"/>
              <a:t>Ün</a:t>
            </a:r>
            <a:r>
              <a:rPr lang="tr-TR" sz="3200" b="1" dirty="0"/>
              <a:t>i</a:t>
            </a:r>
            <a:r>
              <a:rPr lang="en-US" sz="3200" b="1" dirty="0" err="1"/>
              <a:t>vers</a:t>
            </a:r>
            <a:r>
              <a:rPr lang="tr-TR" sz="3200" b="1" dirty="0"/>
              <a:t>i</a:t>
            </a:r>
            <a:r>
              <a:rPr lang="en-US" sz="3200" b="1" dirty="0" err="1"/>
              <a:t>tes</a:t>
            </a:r>
            <a:r>
              <a:rPr lang="tr-TR" sz="3200" b="1" dirty="0"/>
              <a:t>i</a:t>
            </a:r>
            <a:r>
              <a:rPr lang="en-US" sz="3200" b="1" dirty="0"/>
              <a:t> K</a:t>
            </a:r>
            <a:r>
              <a:rPr lang="tr-TR" sz="3200" b="1" dirty="0"/>
              <a:t>i</a:t>
            </a:r>
            <a:r>
              <a:rPr lang="en-US" sz="3200" b="1" dirty="0" err="1"/>
              <a:t>mya</a:t>
            </a:r>
            <a:r>
              <a:rPr lang="en-US" sz="3200" b="1" dirty="0"/>
              <a:t> </a:t>
            </a:r>
            <a:r>
              <a:rPr lang="en-US" sz="3200" b="1" dirty="0" err="1"/>
              <a:t>Mühend</a:t>
            </a:r>
            <a:r>
              <a:rPr lang="tr-TR" sz="3200" b="1" dirty="0"/>
              <a:t>i</a:t>
            </a:r>
            <a:r>
              <a:rPr lang="en-US" sz="3200" b="1" dirty="0" err="1"/>
              <a:t>sl</a:t>
            </a:r>
            <a:r>
              <a:rPr lang="tr-TR" sz="3200" b="1" dirty="0"/>
              <a:t>i</a:t>
            </a:r>
            <a:r>
              <a:rPr lang="en-US" sz="3200" b="1" dirty="0"/>
              <a:t>ğ</a:t>
            </a:r>
            <a:r>
              <a:rPr lang="tr-TR" sz="3200" b="1" dirty="0"/>
              <a:t>i</a:t>
            </a:r>
            <a:r>
              <a:rPr lang="en-US" sz="3200" b="1" dirty="0"/>
              <a:t> </a:t>
            </a:r>
            <a:r>
              <a:rPr lang="en-US" sz="3200" b="1" dirty="0" err="1"/>
              <a:t>Bölümü</a:t>
            </a:r>
            <a:r>
              <a:rPr lang="en-US" sz="3200" b="1" dirty="0"/>
              <a:t> </a:t>
            </a:r>
            <a:r>
              <a:rPr lang="en-US" sz="3200" b="1" dirty="0" err="1"/>
              <a:t>Mezunları</a:t>
            </a:r>
            <a:r>
              <a:rPr lang="tr-TR" sz="3200" b="1" dirty="0"/>
              <a:t> </a:t>
            </a:r>
            <a:br>
              <a:rPr lang="tr-TR" sz="3200" b="1" dirty="0"/>
            </a:br>
            <a:r>
              <a:rPr lang="tr-TR" sz="3200" b="1" dirty="0">
                <a:solidFill>
                  <a:schemeClr val="accent6"/>
                </a:solidFill>
              </a:rPr>
              <a:t>LINKEDIN HESABI</a:t>
            </a:r>
            <a:endParaRPr lang="tr-TR" sz="3200" dirty="0">
              <a:solidFill>
                <a:schemeClr val="accent6"/>
              </a:solidFill>
            </a:endParaRPr>
          </a:p>
        </p:txBody>
      </p:sp>
      <p:pic>
        <p:nvPicPr>
          <p:cNvPr id="8" name="Resim 7"/>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42056" y="1669140"/>
            <a:ext cx="5581373" cy="5145314"/>
          </a:xfrm>
          <a:prstGeom prst="rect">
            <a:avLst/>
          </a:prstGeom>
        </p:spPr>
      </p:pic>
      <p:pic>
        <p:nvPicPr>
          <p:cNvPr id="9" name="Resim 8"/>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531742" y="1779585"/>
            <a:ext cx="5419725" cy="4924425"/>
          </a:xfrm>
          <a:prstGeom prst="rect">
            <a:avLst/>
          </a:prstGeom>
        </p:spPr>
      </p:pic>
      <p:sp>
        <p:nvSpPr>
          <p:cNvPr id="10" name="Çerçeve 9"/>
          <p:cNvSpPr/>
          <p:nvPr/>
        </p:nvSpPr>
        <p:spPr>
          <a:xfrm>
            <a:off x="442056" y="2119086"/>
            <a:ext cx="3592915" cy="986971"/>
          </a:xfrm>
          <a:prstGeom prst="frame">
            <a:avLst/>
          </a:prstGeom>
          <a:solidFill>
            <a:schemeClr val="accent5"/>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Tree>
    <p:extLst>
      <p:ext uri="{BB962C8B-B14F-4D97-AF65-F5344CB8AC3E}">
        <p14:creationId xmlns:p14="http://schemas.microsoft.com/office/powerpoint/2010/main" val="2179961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kdörtgen 7">
            <a:extLst>
              <a:ext uri="{FF2B5EF4-FFF2-40B4-BE49-F238E27FC236}">
                <a16:creationId xmlns:a16="http://schemas.microsoft.com/office/drawing/2014/main" id="{C31A2A30-A1CB-4D94-B444-7A58FC28E82C}"/>
              </a:ext>
            </a:extLst>
          </p:cNvPr>
          <p:cNvSpPr/>
          <p:nvPr/>
        </p:nvSpPr>
        <p:spPr>
          <a:xfrm>
            <a:off x="2616593" y="209467"/>
            <a:ext cx="9861452" cy="384721"/>
          </a:xfrm>
          <a:prstGeom prst="rect">
            <a:avLst/>
          </a:prstGeom>
        </p:spPr>
        <p:txBody>
          <a:bodyPr wrap="square">
            <a:spAutoFit/>
          </a:bodyPr>
          <a:lstStyle/>
          <a:p>
            <a:r>
              <a:rPr lang="tr-TR" sz="1900" dirty="0">
                <a:hlinkClick r:id="rId2"/>
              </a:rPr>
              <a:t>https://www.mersin.edu.tr/akademik/muhendislik-fakultesi/bolumler/kimya-muhendisligi-bolumu</a:t>
            </a:r>
            <a:r>
              <a:rPr lang="tr-TR" sz="1900" dirty="0"/>
              <a:t> </a:t>
            </a:r>
          </a:p>
        </p:txBody>
      </p:sp>
      <p:sp>
        <p:nvSpPr>
          <p:cNvPr id="9" name="Dikdörtgen 8">
            <a:extLst>
              <a:ext uri="{FF2B5EF4-FFF2-40B4-BE49-F238E27FC236}">
                <a16:creationId xmlns:a16="http://schemas.microsoft.com/office/drawing/2014/main" id="{1C7CDB16-266C-4FF1-B320-19ED546250D2}"/>
              </a:ext>
            </a:extLst>
          </p:cNvPr>
          <p:cNvSpPr/>
          <p:nvPr/>
        </p:nvSpPr>
        <p:spPr>
          <a:xfrm>
            <a:off x="383450" y="83946"/>
            <a:ext cx="2109295" cy="523220"/>
          </a:xfrm>
          <a:prstGeom prst="rect">
            <a:avLst/>
          </a:prstGeom>
          <a:solidFill>
            <a:schemeClr val="bg2">
              <a:lumMod val="20000"/>
              <a:lumOff val="80000"/>
            </a:schemeClr>
          </a:solidFill>
          <a:ln>
            <a:solidFill>
              <a:schemeClr val="accent6">
                <a:lumMod val="75000"/>
              </a:schemeClr>
            </a:solidFill>
          </a:ln>
        </p:spPr>
        <p:txBody>
          <a:bodyPr wrap="none">
            <a:spAutoFit/>
          </a:bodyPr>
          <a:lstStyle/>
          <a:p>
            <a:pPr algn="ctr"/>
            <a:r>
              <a:rPr lang="tr-TR" sz="2800" b="1" dirty="0">
                <a:solidFill>
                  <a:schemeClr val="accent6"/>
                </a:solidFill>
                <a:latin typeface="Times New Roman" panose="02020603050405020304" pitchFamily="18" charset="0"/>
                <a:ea typeface="Calibri" panose="020F0502020204030204" pitchFamily="34" charset="0"/>
              </a:rPr>
              <a:t>Web Sitemiz</a:t>
            </a:r>
            <a:endParaRPr lang="tr-TR" sz="2800" b="1" dirty="0">
              <a:solidFill>
                <a:schemeClr val="accent6"/>
              </a:solidFill>
            </a:endParaRPr>
          </a:p>
        </p:txBody>
      </p:sp>
      <p:sp>
        <p:nvSpPr>
          <p:cNvPr id="10" name="Dikdörtgen 9">
            <a:extLst>
              <a:ext uri="{FF2B5EF4-FFF2-40B4-BE49-F238E27FC236}">
                <a16:creationId xmlns:a16="http://schemas.microsoft.com/office/drawing/2014/main" id="{82B64CDF-E564-4196-8A58-19340514F791}"/>
              </a:ext>
            </a:extLst>
          </p:cNvPr>
          <p:cNvSpPr/>
          <p:nvPr/>
        </p:nvSpPr>
        <p:spPr>
          <a:xfrm>
            <a:off x="1537001" y="6360108"/>
            <a:ext cx="3356175" cy="369332"/>
          </a:xfrm>
          <a:prstGeom prst="rect">
            <a:avLst/>
          </a:prstGeom>
          <a:solidFill>
            <a:schemeClr val="bg2">
              <a:lumMod val="20000"/>
              <a:lumOff val="80000"/>
            </a:schemeClr>
          </a:solidFill>
        </p:spPr>
        <p:txBody>
          <a:bodyPr wrap="none">
            <a:spAutoFit/>
          </a:bodyPr>
          <a:lstStyle/>
          <a:p>
            <a:r>
              <a:rPr lang="tr-TR" dirty="0">
                <a:solidFill>
                  <a:srgbClr val="E02222"/>
                </a:solidFill>
                <a:latin typeface="+mj-lt"/>
              </a:rPr>
              <a:t>Tel: +90 324 361 00 01 / 17198</a:t>
            </a:r>
            <a:endParaRPr lang="tr-TR" b="0" i="0" u="none" strike="noStrike" dirty="0">
              <a:solidFill>
                <a:srgbClr val="E02222"/>
              </a:solidFill>
              <a:effectLst/>
              <a:latin typeface="+mj-lt"/>
            </a:endParaRPr>
          </a:p>
        </p:txBody>
      </p:sp>
      <p:sp>
        <p:nvSpPr>
          <p:cNvPr id="11" name="Dikdörtgen 10">
            <a:extLst>
              <a:ext uri="{FF2B5EF4-FFF2-40B4-BE49-F238E27FC236}">
                <a16:creationId xmlns:a16="http://schemas.microsoft.com/office/drawing/2014/main" id="{FC722901-3F73-4343-AC7D-6BC9C2A8CA19}"/>
              </a:ext>
            </a:extLst>
          </p:cNvPr>
          <p:cNvSpPr/>
          <p:nvPr/>
        </p:nvSpPr>
        <p:spPr>
          <a:xfrm>
            <a:off x="8114695" y="6329330"/>
            <a:ext cx="3612849" cy="400110"/>
          </a:xfrm>
          <a:prstGeom prst="rect">
            <a:avLst/>
          </a:prstGeom>
          <a:solidFill>
            <a:schemeClr val="bg2">
              <a:lumMod val="20000"/>
              <a:lumOff val="80000"/>
            </a:schemeClr>
          </a:solidFill>
        </p:spPr>
        <p:txBody>
          <a:bodyPr wrap="none">
            <a:spAutoFit/>
          </a:bodyPr>
          <a:lstStyle/>
          <a:p>
            <a:r>
              <a:rPr lang="tr-TR" sz="2000" dirty="0">
                <a:solidFill>
                  <a:schemeClr val="accent5"/>
                </a:solidFill>
              </a:rPr>
              <a:t>E-posta: kimyamuh@mersin.edu.tr</a:t>
            </a:r>
          </a:p>
        </p:txBody>
      </p:sp>
      <p:pic>
        <p:nvPicPr>
          <p:cNvPr id="2" name="Resim 1"/>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537002" y="728967"/>
            <a:ext cx="10190542" cy="5522318"/>
          </a:xfrm>
          <a:prstGeom prst="rect">
            <a:avLst/>
          </a:prstGeom>
        </p:spPr>
      </p:pic>
    </p:spTree>
    <p:extLst>
      <p:ext uri="{BB962C8B-B14F-4D97-AF65-F5344CB8AC3E}">
        <p14:creationId xmlns:p14="http://schemas.microsoft.com/office/powerpoint/2010/main" val="41066940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descr="Formül">
            <a:extLst>
              <a:ext uri="{FF2B5EF4-FFF2-40B4-BE49-F238E27FC236}">
                <a16:creationId xmlns:a16="http://schemas.microsoft.com/office/drawing/2014/main" id="{29B78601-F415-4A48-AB86-2F6B81FA9136}"/>
              </a:ext>
            </a:extLst>
          </p:cNvPr>
          <p:cNvPicPr>
            <a:picLocks noGrp="1" noChangeAspect="1"/>
          </p:cNvPicPr>
          <p:nvPr>
            <p:ph sz="quarter" idx="13"/>
          </p:nvPr>
        </p:nvPicPr>
        <p:blipFill rotWithShape="1">
          <a:blip r:embed="rId3" cstate="email">
            <a:extLst>
              <a:ext uri="{28A0092B-C50C-407E-A947-70E740481C1C}">
                <a14:useLocalDpi xmlns:a14="http://schemas.microsoft.com/office/drawing/2010/main"/>
              </a:ext>
            </a:extLst>
          </a:blip>
          <a:srcRect b="-2"/>
          <a:stretch/>
        </p:blipFill>
        <p:spPr>
          <a:xfrm>
            <a:off x="22" y="10"/>
            <a:ext cx="4024741" cy="6857990"/>
          </a:xfrm>
          <a:prstGeom prst="rect">
            <a:avLst/>
          </a:prstGeom>
        </p:spPr>
      </p:pic>
      <p:sp>
        <p:nvSpPr>
          <p:cNvPr id="4" name="Bulut 3">
            <a:extLst>
              <a:ext uri="{FF2B5EF4-FFF2-40B4-BE49-F238E27FC236}">
                <a16:creationId xmlns:a16="http://schemas.microsoft.com/office/drawing/2014/main" id="{AAFA2FF2-B76C-42DD-B6B4-63339F35EA91}"/>
              </a:ext>
            </a:extLst>
          </p:cNvPr>
          <p:cNvSpPr/>
          <p:nvPr/>
        </p:nvSpPr>
        <p:spPr>
          <a:xfrm>
            <a:off x="4768948" y="323557"/>
            <a:ext cx="6386732" cy="2236763"/>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tr-TR" sz="2800" dirty="0">
                <a:solidFill>
                  <a:schemeClr val="bg2">
                    <a:lumMod val="50000"/>
                  </a:schemeClr>
                </a:solidFill>
                <a:latin typeface="Britannic Bold" panose="020B0903060703020204" pitchFamily="34" charset="0"/>
              </a:rPr>
              <a:t>KİMYA MÜHENDİSİ OLMAK GÜZEL BİR AYRICALIKTIR</a:t>
            </a:r>
          </a:p>
        </p:txBody>
      </p:sp>
      <p:sp>
        <p:nvSpPr>
          <p:cNvPr id="5" name="Dikdörtgen 4">
            <a:extLst>
              <a:ext uri="{FF2B5EF4-FFF2-40B4-BE49-F238E27FC236}">
                <a16:creationId xmlns:a16="http://schemas.microsoft.com/office/drawing/2014/main" id="{8EDEE0AE-E7F0-4A92-842D-ED4EB2038B5D}"/>
              </a:ext>
            </a:extLst>
          </p:cNvPr>
          <p:cNvSpPr/>
          <p:nvPr/>
        </p:nvSpPr>
        <p:spPr>
          <a:xfrm>
            <a:off x="4768948" y="3095248"/>
            <a:ext cx="6386732"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a:r>
              <a:rPr lang="tr-TR" sz="2400" dirty="0">
                <a:latin typeface="Cooper Black" panose="0208090404030B020404" pitchFamily="18" charset="0"/>
              </a:rPr>
              <a:t>Mersin Üniversitesi Kimya Mühendisliği Bölümü olarak sizleri aramızda görmekten mutluluk duyuyoruz.</a:t>
            </a:r>
          </a:p>
        </p:txBody>
      </p:sp>
      <p:sp>
        <p:nvSpPr>
          <p:cNvPr id="10" name="Kaydırma: Yatay 9">
            <a:extLst>
              <a:ext uri="{FF2B5EF4-FFF2-40B4-BE49-F238E27FC236}">
                <a16:creationId xmlns:a16="http://schemas.microsoft.com/office/drawing/2014/main" id="{3F5E3C7E-0B50-446C-A6C6-D081D2BC66A8}"/>
              </a:ext>
            </a:extLst>
          </p:cNvPr>
          <p:cNvSpPr/>
          <p:nvPr/>
        </p:nvSpPr>
        <p:spPr>
          <a:xfrm>
            <a:off x="5191694" y="4830505"/>
            <a:ext cx="5331656" cy="1266093"/>
          </a:xfrm>
          <a:prstGeom prst="horizontalScroll">
            <a:avLst/>
          </a:prstGeom>
        </p:spPr>
        <p:style>
          <a:lnRef idx="1">
            <a:schemeClr val="dk1"/>
          </a:lnRef>
          <a:fillRef idx="2">
            <a:schemeClr val="dk1"/>
          </a:fillRef>
          <a:effectRef idx="1">
            <a:schemeClr val="dk1"/>
          </a:effectRef>
          <a:fontRef idx="minor">
            <a:schemeClr val="dk1"/>
          </a:fontRef>
        </p:style>
        <p:txBody>
          <a:bodyPr rtlCol="0" anchor="ctr"/>
          <a:lstStyle/>
          <a:p>
            <a:pPr algn="ctr"/>
            <a:r>
              <a:rPr lang="tr-TR" sz="4000" b="1" dirty="0">
                <a:latin typeface="Gungsuh" panose="02030600000101010101" pitchFamily="18" charset="-127"/>
                <a:ea typeface="Gungsuh" panose="02030600000101010101" pitchFamily="18" charset="-127"/>
              </a:rPr>
              <a:t>TEŞEKKÜRLER </a:t>
            </a:r>
            <a:r>
              <a:rPr lang="tr-TR" sz="4000" b="1" dirty="0">
                <a:latin typeface="Gungsuh" panose="02030600000101010101" pitchFamily="18" charset="-127"/>
                <a:ea typeface="Gungsuh" panose="02030600000101010101" pitchFamily="18" charset="-127"/>
                <a:sym typeface="Wingdings" panose="05000000000000000000" pitchFamily="2" charset="2"/>
              </a:rPr>
              <a:t></a:t>
            </a:r>
            <a:endParaRPr lang="tr-TR" sz="4000" b="1" dirty="0">
              <a:latin typeface="Gungsuh" panose="02030600000101010101" pitchFamily="18" charset="-127"/>
              <a:ea typeface="Gungsuh" panose="02030600000101010101" pitchFamily="18" charset="-127"/>
            </a:endParaRPr>
          </a:p>
        </p:txBody>
      </p:sp>
    </p:spTree>
    <p:extLst>
      <p:ext uri="{BB962C8B-B14F-4D97-AF65-F5344CB8AC3E}">
        <p14:creationId xmlns:p14="http://schemas.microsoft.com/office/powerpoint/2010/main" val="2551010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theme/theme1.xml><?xml version="1.0" encoding="utf-8"?>
<a:theme xmlns:a="http://schemas.openxmlformats.org/drawingml/2006/main" name="Daml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&#65279;<?xml version="1.0" encoding="utf-8"?><Relationships xmlns="http://schemas.openxmlformats.org/package/2006/relationships"><Relationship Type="http://schemas.openxmlformats.org/officeDocument/2006/relationships/customXmlProps" Target="/customXml/itemProps1.xml" Id="rId1" /></Relationships>
</file>

<file path=customXml/_rels/item2.xml.rels>&#65279;<?xml version="1.0" encoding="utf-8"?><Relationships xmlns="http://schemas.openxmlformats.org/package/2006/relationships"><Relationship Type="http://schemas.openxmlformats.org/officeDocument/2006/relationships/customXmlProps" Target="/customXml/itemProps2.xml" Id="rId1" /></Relationships>
</file>

<file path=customXml/_rels/item3.xml.rels>&#65279;<?xml version="1.0" encoding="utf-8"?><Relationships xmlns="http://schemas.openxmlformats.org/package/2006/relationships"><Relationship Type="http://schemas.openxmlformats.org/officeDocument/2006/relationships/customXmlProps" Target="/customXml/itemProps3.xml" Id="rId1"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2E158AC7-AA74-4FE4-9207-24EA2187AAEA}">
  <ds:schemaRefs>
    <ds:schemaRef ds:uri="http://schemas.microsoft.com/sharepoint/v3/contenttype/forms"/>
  </ds:schemaRefs>
</ds:datastoreItem>
</file>

<file path=customXml/itemProps2.xml><?xml version="1.0" encoding="utf-8"?>
<ds:datastoreItem xmlns:ds="http://schemas.openxmlformats.org/officeDocument/2006/customXml" ds:itemID="{297E0B37-40BF-4857-B2E5-B52E6B39D4D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2B31D25-712D-46FD-A9DF-85443E555627}">
  <ds:schemaRef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schemas.microsoft.com/office/infopath/2007/PartnerControls"/>
    <ds:schemaRef ds:uri="16c05727-aa75-4e4a-9b5f-8a80a1165891"/>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Damla</Template>
  <TotalTime>0</TotalTime>
  <Words>2795</Words>
  <Application>Microsoft Office PowerPoint</Application>
  <PresentationFormat>Geniş ekran</PresentationFormat>
  <Paragraphs>341</Paragraphs>
  <Slides>24</Slides>
  <Notes>15</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24</vt:i4>
      </vt:variant>
    </vt:vector>
  </HeadingPairs>
  <TitlesOfParts>
    <vt:vector size="34" baseType="lpstr">
      <vt:lpstr>Gungsuh</vt:lpstr>
      <vt:lpstr>Arial</vt:lpstr>
      <vt:lpstr>Britannic Bold</vt:lpstr>
      <vt:lpstr>Calibri</vt:lpstr>
      <vt:lpstr>Cooper Black</vt:lpstr>
      <vt:lpstr>Times New Roman</vt:lpstr>
      <vt:lpstr>Tw Cen MT</vt:lpstr>
      <vt:lpstr>Tw Cen MT (Başlıklar)</vt:lpstr>
      <vt:lpstr>Wingdings</vt:lpstr>
      <vt:lpstr>Damla</vt:lpstr>
      <vt:lpstr>*Mersin üniversitesi* *kimya mühendisliği bölümü*</vt:lpstr>
      <vt:lpstr>TARİHÇE</vt:lpstr>
      <vt:lpstr>Öğrenci kabulleri</vt:lpstr>
      <vt:lpstr>Bölümün hedefleri</vt:lpstr>
      <vt:lpstr>MESLEK TANIMI</vt:lpstr>
      <vt:lpstr>Bölüm Mezunlarının İş İmkânları</vt:lpstr>
      <vt:lpstr>Bölüm Akademik, İdari ve Teknik personel bilgileri</vt:lpstr>
      <vt:lpstr>Araştırma ve çalışma konuları</vt:lpstr>
      <vt:lpstr>Anabilim dalları ve programlar (lisans, yüksek lisans, doktora)</vt:lpstr>
      <vt:lpstr>PowerPoint Sunusu</vt:lpstr>
      <vt:lpstr>Yatay geçiş dikey geçiş</vt:lpstr>
      <vt:lpstr>PowerPoint Sunusu</vt:lpstr>
      <vt:lpstr>laboratuvar olanakları</vt:lpstr>
      <vt:lpstr>LaboratuvarlarIMIZdan fotoğraflar</vt:lpstr>
      <vt:lpstr>ÖNLÜK GİYDİRME TÖRENLERİMİZDEN fotoğraflar</vt:lpstr>
      <vt:lpstr>Fiziki altyapı</vt:lpstr>
      <vt:lpstr>Fiziki altyapı</vt:lpstr>
      <vt:lpstr>PowerPoint Sunusu</vt:lpstr>
      <vt:lpstr>PowerPoint Sunusu</vt:lpstr>
      <vt:lpstr>MEZUN İSTATİSTİKLERİ</vt:lpstr>
      <vt:lpstr>MEZUNİYET TÖRENLERİMİZDEN FOTOĞRAFLAR</vt:lpstr>
      <vt:lpstr>Mersin Üniversitesi Kimya Mühendisliği Bölümü Mezunları  LINKEDIN HESABI</vt:lpstr>
      <vt:lpstr>PowerPoint Sunusu</vt:lpstr>
      <vt:lpstr>PowerPoint Sunusu</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2022-04-21T07:09:58Z</dcterms:created>
  <dcterms:modified xsi:type="dcterms:W3CDTF">2025-10-03T11:27:09Z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