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4" r:id="rId3"/>
    <p:sldId id="267" r:id="rId4"/>
    <p:sldId id="269" r:id="rId5"/>
    <p:sldId id="285" r:id="rId6"/>
    <p:sldId id="273" r:id="rId7"/>
    <p:sldId id="274" r:id="rId8"/>
    <p:sldId id="277" r:id="rId9"/>
    <p:sldId id="279" r:id="rId10"/>
    <p:sldId id="280" r:id="rId11"/>
    <p:sldId id="283" r:id="rId12"/>
    <p:sldId id="284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4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B4A408-F24F-426D-B612-6207DDD5638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908E2F1-BE23-43BF-B843-9F667071607A}">
      <dgm:prSet phldrT="[Metin]"/>
      <dgm:spPr/>
      <dgm:t>
        <a:bodyPr/>
        <a:lstStyle/>
        <a:p>
          <a:r>
            <a:rPr lang="tr-TR" dirty="0"/>
            <a:t>Hedefler</a:t>
          </a:r>
        </a:p>
      </dgm:t>
    </dgm:pt>
    <dgm:pt modelId="{BA0BB637-9740-40D6-B1C0-243E60DD141A}" type="parTrans" cxnId="{1E403650-D49B-42C5-A058-2B98A87606A8}">
      <dgm:prSet/>
      <dgm:spPr/>
      <dgm:t>
        <a:bodyPr/>
        <a:lstStyle/>
        <a:p>
          <a:endParaRPr lang="tr-TR"/>
        </a:p>
      </dgm:t>
    </dgm:pt>
    <dgm:pt modelId="{B3B424DA-9DA7-4459-B89F-399983ACF983}" type="sibTrans" cxnId="{1E403650-D49B-42C5-A058-2B98A87606A8}">
      <dgm:prSet/>
      <dgm:spPr/>
      <dgm:t>
        <a:bodyPr/>
        <a:lstStyle/>
        <a:p>
          <a:endParaRPr lang="tr-TR"/>
        </a:p>
      </dgm:t>
    </dgm:pt>
    <dgm:pt modelId="{215B9096-B25F-4616-9862-728B9AA2C2FA}">
      <dgm:prSet phldrT="[Metin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tr-TR" dirty="0"/>
            <a:t>Öğrencilerin mesleki bilgi, beceri ve yetkinliklerini uzaktan eğitim yoluyla kazandırmak</a:t>
          </a:r>
        </a:p>
      </dgm:t>
    </dgm:pt>
    <dgm:pt modelId="{D20A2B5A-4F35-468D-AA0D-44BFAEED41BC}" type="parTrans" cxnId="{AE6E261E-5364-40E9-8FF0-048D8A74A164}">
      <dgm:prSet/>
      <dgm:spPr/>
      <dgm:t>
        <a:bodyPr/>
        <a:lstStyle/>
        <a:p>
          <a:endParaRPr lang="tr-TR"/>
        </a:p>
      </dgm:t>
    </dgm:pt>
    <dgm:pt modelId="{B2AC0A9F-0CF1-41FF-A97F-BF74F973DB56}" type="sibTrans" cxnId="{AE6E261E-5364-40E9-8FF0-048D8A74A164}">
      <dgm:prSet/>
      <dgm:spPr/>
      <dgm:t>
        <a:bodyPr/>
        <a:lstStyle/>
        <a:p>
          <a:endParaRPr lang="tr-TR"/>
        </a:p>
      </dgm:t>
    </dgm:pt>
    <dgm:pt modelId="{AA7C652C-0EB6-42C6-B74C-29B44EE36EA9}">
      <dgm:prSet phldrT="[Metin]"/>
      <dgm:spPr/>
      <dgm:t>
        <a:bodyPr/>
        <a:lstStyle/>
        <a:p>
          <a:pPr>
            <a:buNone/>
          </a:pPr>
          <a:r>
            <a:rPr lang="tr-TR" dirty="0"/>
            <a:t>Faaliyetler</a:t>
          </a:r>
        </a:p>
      </dgm:t>
    </dgm:pt>
    <dgm:pt modelId="{63E23252-075F-4C21-8786-418590758ABD}" type="parTrans" cxnId="{7F8F3C1E-2762-4A6F-A412-F96FC0B8C1D4}">
      <dgm:prSet/>
      <dgm:spPr/>
      <dgm:t>
        <a:bodyPr/>
        <a:lstStyle/>
        <a:p>
          <a:endParaRPr lang="tr-TR"/>
        </a:p>
      </dgm:t>
    </dgm:pt>
    <dgm:pt modelId="{6F2E5D25-4CC0-45C9-845B-8B93B8A0609D}" type="sibTrans" cxnId="{7F8F3C1E-2762-4A6F-A412-F96FC0B8C1D4}">
      <dgm:prSet/>
      <dgm:spPr/>
      <dgm:t>
        <a:bodyPr/>
        <a:lstStyle/>
        <a:p>
          <a:endParaRPr lang="tr-TR"/>
        </a:p>
      </dgm:t>
    </dgm:pt>
    <dgm:pt modelId="{A9097F3C-AFC8-4379-A2FE-BD8B55BB68D2}">
      <dgm:prSet phldrT="[Metin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tr-TR" dirty="0"/>
            <a:t>Program ders içeriklerini güncel mesleki gerekliliklere göre dış paydaşlarla birlikte revize etmek</a:t>
          </a:r>
        </a:p>
      </dgm:t>
    </dgm:pt>
    <dgm:pt modelId="{B70F6553-3C6E-4E47-941B-D658B6C8FA58}" type="parTrans" cxnId="{4FED3463-E8BF-4482-9A87-FDD3020B246F}">
      <dgm:prSet/>
      <dgm:spPr/>
      <dgm:t>
        <a:bodyPr/>
        <a:lstStyle/>
        <a:p>
          <a:endParaRPr lang="tr-TR"/>
        </a:p>
      </dgm:t>
    </dgm:pt>
    <dgm:pt modelId="{59B1AE26-F837-4E3A-910E-CFF236E72BB2}" type="sibTrans" cxnId="{4FED3463-E8BF-4482-9A87-FDD3020B246F}">
      <dgm:prSet/>
      <dgm:spPr/>
      <dgm:t>
        <a:bodyPr/>
        <a:lstStyle/>
        <a:p>
          <a:endParaRPr lang="tr-TR"/>
        </a:p>
      </dgm:t>
    </dgm:pt>
    <dgm:pt modelId="{999CA150-C8E0-4FEA-AAEC-D47629130A0D}">
      <dgm:prSet phldrT="[Metin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tr-TR" u="none" strike="noStrike" noProof="0" dirty="0">
              <a:effectLst/>
              <a:latin typeface="+mn-lt"/>
            </a:rPr>
            <a:t>Dijital teknolojilerin kullanıldığı ders sayısı</a:t>
          </a:r>
          <a:endParaRPr lang="tr-TR" noProof="0" dirty="0"/>
        </a:p>
      </dgm:t>
    </dgm:pt>
    <dgm:pt modelId="{2C7656D7-2FFE-44DA-B925-C3028EF8DE11}" type="parTrans" cxnId="{5E888394-5C22-492D-AF3B-A42131ABEBBF}">
      <dgm:prSet/>
      <dgm:spPr/>
      <dgm:t>
        <a:bodyPr/>
        <a:lstStyle/>
        <a:p>
          <a:endParaRPr lang="tr-TR"/>
        </a:p>
      </dgm:t>
    </dgm:pt>
    <dgm:pt modelId="{8277D65D-6017-4871-9A0F-74C16487B799}" type="sibTrans" cxnId="{5E888394-5C22-492D-AF3B-A42131ABEBBF}">
      <dgm:prSet/>
      <dgm:spPr/>
      <dgm:t>
        <a:bodyPr/>
        <a:lstStyle/>
        <a:p>
          <a:endParaRPr lang="tr-TR"/>
        </a:p>
      </dgm:t>
    </dgm:pt>
    <dgm:pt modelId="{5BEE9DA5-E0FF-4853-A3B0-8875E4249F3B}">
      <dgm:prSet/>
      <dgm:spPr/>
      <dgm:t>
        <a:bodyPr/>
        <a:lstStyle/>
        <a:p>
          <a:r>
            <a:rPr lang="tr-TR" dirty="0"/>
            <a:t>Eğitim programlarının iş gücü piyasası ile uyumunu artırmak</a:t>
          </a:r>
        </a:p>
      </dgm:t>
    </dgm:pt>
    <dgm:pt modelId="{886CB7CA-240A-4A10-8114-7A7E39797395}" type="parTrans" cxnId="{0AA3564E-FFE5-49AC-855F-A5E10E1AA735}">
      <dgm:prSet/>
      <dgm:spPr/>
      <dgm:t>
        <a:bodyPr/>
        <a:lstStyle/>
        <a:p>
          <a:endParaRPr lang="tr-TR"/>
        </a:p>
      </dgm:t>
    </dgm:pt>
    <dgm:pt modelId="{ED771F15-6DE3-4926-8064-B9B9808C44A6}" type="sibTrans" cxnId="{0AA3564E-FFE5-49AC-855F-A5E10E1AA735}">
      <dgm:prSet/>
      <dgm:spPr/>
      <dgm:t>
        <a:bodyPr/>
        <a:lstStyle/>
        <a:p>
          <a:endParaRPr lang="tr-TR"/>
        </a:p>
      </dgm:t>
    </dgm:pt>
    <dgm:pt modelId="{7890883A-F4F4-4A55-AB9D-838FF8BFDA33}">
      <dgm:prSet/>
      <dgm:spPr/>
      <dgm:t>
        <a:bodyPr/>
        <a:lstStyle/>
        <a:p>
          <a:r>
            <a:rPr lang="tr-TR" dirty="0"/>
            <a:t>Öğrencilerin dijital ortamda öğrenme alışkanlıklarını geliştirmek</a:t>
          </a:r>
        </a:p>
      </dgm:t>
    </dgm:pt>
    <dgm:pt modelId="{BFED4262-0469-427A-87D7-0CCF132C36EF}" type="parTrans" cxnId="{112E1C3A-C263-45B4-A006-CEBABA0EB02C}">
      <dgm:prSet/>
      <dgm:spPr/>
      <dgm:t>
        <a:bodyPr/>
        <a:lstStyle/>
        <a:p>
          <a:endParaRPr lang="tr-TR"/>
        </a:p>
      </dgm:t>
    </dgm:pt>
    <dgm:pt modelId="{34D8E32A-989B-4070-8220-031578B65176}" type="sibTrans" cxnId="{112E1C3A-C263-45B4-A006-CEBABA0EB02C}">
      <dgm:prSet/>
      <dgm:spPr/>
      <dgm:t>
        <a:bodyPr/>
        <a:lstStyle/>
        <a:p>
          <a:endParaRPr lang="tr-TR"/>
        </a:p>
      </dgm:t>
    </dgm:pt>
    <dgm:pt modelId="{5D2F0A17-89EE-487D-8037-6ED91C845BD0}">
      <dgm:prSet/>
      <dgm:spPr/>
      <dgm:t>
        <a:bodyPr/>
        <a:lstStyle/>
        <a:p>
          <a:r>
            <a:rPr lang="tr-TR" dirty="0"/>
            <a:t>Uzaktan eğitim sürecinde öğrencilere rehberlik ve danışmanlık desteğini artırmak</a:t>
          </a:r>
        </a:p>
      </dgm:t>
    </dgm:pt>
    <dgm:pt modelId="{99CF70FB-257B-44AC-AAE0-C539D400FA6D}" type="parTrans" cxnId="{05F5122D-0D55-41B1-BAC9-E9A40BA793BE}">
      <dgm:prSet/>
      <dgm:spPr/>
      <dgm:t>
        <a:bodyPr/>
        <a:lstStyle/>
        <a:p>
          <a:endParaRPr lang="tr-TR"/>
        </a:p>
      </dgm:t>
    </dgm:pt>
    <dgm:pt modelId="{E98AC22C-797B-4577-B054-2F6FE0D1A722}" type="sibTrans" cxnId="{05F5122D-0D55-41B1-BAC9-E9A40BA793BE}">
      <dgm:prSet/>
      <dgm:spPr/>
      <dgm:t>
        <a:bodyPr/>
        <a:lstStyle/>
        <a:p>
          <a:endParaRPr lang="tr-TR"/>
        </a:p>
      </dgm:t>
    </dgm:pt>
    <dgm:pt modelId="{34215BA1-B769-4A48-ACB2-400113C08DBA}">
      <dgm:prSet/>
      <dgm:spPr/>
      <dgm:t>
        <a:bodyPr/>
        <a:lstStyle/>
        <a:p>
          <a:r>
            <a:rPr lang="tr-TR" dirty="0"/>
            <a:t>Mezunlarla çevrim içi kariyer buluşmaları düzenlemek</a:t>
          </a:r>
        </a:p>
      </dgm:t>
    </dgm:pt>
    <dgm:pt modelId="{4C5B1A1F-6DD7-4D07-B2A3-B4A3B8D5C432}" type="sibTrans" cxnId="{CA5D5ECF-44D7-418D-8B76-A79DA26A2A3B}">
      <dgm:prSet/>
      <dgm:spPr/>
      <dgm:t>
        <a:bodyPr/>
        <a:lstStyle/>
        <a:p>
          <a:endParaRPr lang="tr-TR"/>
        </a:p>
      </dgm:t>
    </dgm:pt>
    <dgm:pt modelId="{D0985CD4-83F4-48B2-8DC5-2CFC678D662C}" type="parTrans" cxnId="{CA5D5ECF-44D7-418D-8B76-A79DA26A2A3B}">
      <dgm:prSet/>
      <dgm:spPr/>
      <dgm:t>
        <a:bodyPr/>
        <a:lstStyle/>
        <a:p>
          <a:endParaRPr lang="tr-TR"/>
        </a:p>
      </dgm:t>
    </dgm:pt>
    <dgm:pt modelId="{35D3DCCE-CEE1-4EE9-896E-8BEC6E793380}">
      <dgm:prSet phldrT="[Metin]"/>
      <dgm:spPr/>
      <dgm:t>
        <a:bodyPr/>
        <a:lstStyle/>
        <a:p>
          <a:r>
            <a:rPr lang="tr-TR" dirty="0"/>
            <a:t>Göstergeler</a:t>
          </a:r>
        </a:p>
      </dgm:t>
    </dgm:pt>
    <dgm:pt modelId="{143F5B09-96C2-4BD3-9258-A068D5CB4552}" type="sibTrans" cxnId="{A4083CBB-C584-4867-82BF-25C7347765E5}">
      <dgm:prSet/>
      <dgm:spPr/>
      <dgm:t>
        <a:bodyPr/>
        <a:lstStyle/>
        <a:p>
          <a:endParaRPr lang="tr-TR"/>
        </a:p>
      </dgm:t>
    </dgm:pt>
    <dgm:pt modelId="{34A29791-A79B-4E89-A098-54709814BDF8}" type="parTrans" cxnId="{A4083CBB-C584-4867-82BF-25C7347765E5}">
      <dgm:prSet/>
      <dgm:spPr/>
      <dgm:t>
        <a:bodyPr/>
        <a:lstStyle/>
        <a:p>
          <a:endParaRPr lang="tr-TR"/>
        </a:p>
      </dgm:t>
    </dgm:pt>
    <dgm:pt modelId="{01D8EB3B-40D9-4A1B-B8FF-42E9F4443BB2}">
      <dgm:prSet/>
      <dgm:spPr/>
      <dgm:t>
        <a:bodyPr/>
        <a:lstStyle/>
        <a:p>
          <a:r>
            <a:rPr lang="tr-TR" dirty="0"/>
            <a:t>Öğrenci danışmanlık görüşmesi gerçekleşme oranı</a:t>
          </a:r>
        </a:p>
      </dgm:t>
    </dgm:pt>
    <dgm:pt modelId="{109E4CB0-4828-476D-B7E8-7B49A841B187}" type="parTrans" cxnId="{D4FC957F-5B09-4B08-B586-8D18B2148D7F}">
      <dgm:prSet/>
      <dgm:spPr/>
      <dgm:t>
        <a:bodyPr/>
        <a:lstStyle/>
        <a:p>
          <a:endParaRPr lang="tr-TR"/>
        </a:p>
      </dgm:t>
    </dgm:pt>
    <dgm:pt modelId="{0AF97AAA-E5DC-4EE0-9FA4-FCF1A0E83C18}" type="sibTrans" cxnId="{D4FC957F-5B09-4B08-B586-8D18B2148D7F}">
      <dgm:prSet/>
      <dgm:spPr/>
      <dgm:t>
        <a:bodyPr/>
        <a:lstStyle/>
        <a:p>
          <a:endParaRPr lang="tr-TR"/>
        </a:p>
      </dgm:t>
    </dgm:pt>
    <dgm:pt modelId="{AB10C1EE-1111-485C-BC65-EFF73194DB77}">
      <dgm:prSet/>
      <dgm:spPr/>
      <dgm:t>
        <a:bodyPr/>
        <a:lstStyle/>
        <a:p>
          <a:r>
            <a:rPr lang="tr-TR" dirty="0"/>
            <a:t>Mezun katılımıyla düzenlenen çevrim içi etkinlik sayısı</a:t>
          </a:r>
        </a:p>
      </dgm:t>
    </dgm:pt>
    <dgm:pt modelId="{FEF469B7-E401-4A02-A536-2DF1177BA8C0}" type="parTrans" cxnId="{A9F9B483-5054-4EFB-8698-CF287825AB8B}">
      <dgm:prSet/>
      <dgm:spPr/>
      <dgm:t>
        <a:bodyPr/>
        <a:lstStyle/>
        <a:p>
          <a:endParaRPr lang="tr-TR"/>
        </a:p>
      </dgm:t>
    </dgm:pt>
    <dgm:pt modelId="{C2717F72-5D7F-40FE-82A3-E018CF0F1197}" type="sibTrans" cxnId="{A9F9B483-5054-4EFB-8698-CF287825AB8B}">
      <dgm:prSet/>
      <dgm:spPr/>
      <dgm:t>
        <a:bodyPr/>
        <a:lstStyle/>
        <a:p>
          <a:endParaRPr lang="tr-TR"/>
        </a:p>
      </dgm:t>
    </dgm:pt>
    <dgm:pt modelId="{B1CEF068-66B8-43F6-8231-711836BDA0F4}" type="pres">
      <dgm:prSet presAssocID="{CDB4A408-F24F-426D-B612-6207DDD5638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90B7858-14EB-4F41-A7FA-45598C086C4B}" type="pres">
      <dgm:prSet presAssocID="{8908E2F1-BE23-43BF-B843-9F667071607A}" presName="composite" presStyleCnt="0"/>
      <dgm:spPr/>
    </dgm:pt>
    <dgm:pt modelId="{B558D485-3C0C-44C5-9288-7A044EC00F21}" type="pres">
      <dgm:prSet presAssocID="{8908E2F1-BE23-43BF-B843-9F667071607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825CC54-10C3-46A3-8F54-50FBF65D45C1}" type="pres">
      <dgm:prSet presAssocID="{8908E2F1-BE23-43BF-B843-9F667071607A}" presName="descendantText" presStyleLbl="alignAcc1" presStyleIdx="0" presStyleCnt="3" custLinFactNeighborX="-230" custLinFactNeighborY="-147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16A1F20-42D6-4FC4-94C4-519FA3C26DFD}" type="pres">
      <dgm:prSet presAssocID="{B3B424DA-9DA7-4459-B89F-399983ACF983}" presName="sp" presStyleCnt="0"/>
      <dgm:spPr/>
    </dgm:pt>
    <dgm:pt modelId="{620EDE69-AE1C-4938-AFEC-A210AAC2C921}" type="pres">
      <dgm:prSet presAssocID="{AA7C652C-0EB6-42C6-B74C-29B44EE36EA9}" presName="composite" presStyleCnt="0"/>
      <dgm:spPr/>
    </dgm:pt>
    <dgm:pt modelId="{3B80D083-86EE-4F55-8DF9-4E55E895893B}" type="pres">
      <dgm:prSet presAssocID="{AA7C652C-0EB6-42C6-B74C-29B44EE36EA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B9C5F1F-4D61-469F-916B-873D0DBD5504}" type="pres">
      <dgm:prSet presAssocID="{AA7C652C-0EB6-42C6-B74C-29B44EE36EA9}" presName="descendantText" presStyleLbl="alignAcc1" presStyleIdx="1" presStyleCnt="3" custLinFactNeighborX="-230" custLinFactNeighborY="568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B69D47-D087-4315-AFC2-AAEF95976C53}" type="pres">
      <dgm:prSet presAssocID="{6F2E5D25-4CC0-45C9-845B-8B93B8A0609D}" presName="sp" presStyleCnt="0"/>
      <dgm:spPr/>
    </dgm:pt>
    <dgm:pt modelId="{65F5933D-B2C7-41FE-9DF4-FA8E1DDC0BA5}" type="pres">
      <dgm:prSet presAssocID="{35D3DCCE-CEE1-4EE9-896E-8BEC6E793380}" presName="composite" presStyleCnt="0"/>
      <dgm:spPr/>
    </dgm:pt>
    <dgm:pt modelId="{F8734C82-196A-419E-A4FB-D9350A00E23F}" type="pres">
      <dgm:prSet presAssocID="{35D3DCCE-CEE1-4EE9-896E-8BEC6E79338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58BD83-18BC-42D0-BE64-3EDCE14AE813}" type="pres">
      <dgm:prSet presAssocID="{35D3DCCE-CEE1-4EE9-896E-8BEC6E793380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4DDD2BF-417C-4AA2-A4CC-B186494C9BDC}" type="presOf" srcId="{8908E2F1-BE23-43BF-B843-9F667071607A}" destId="{B558D485-3C0C-44C5-9288-7A044EC00F21}" srcOrd="0" destOrd="0" presId="urn:microsoft.com/office/officeart/2005/8/layout/chevron2"/>
    <dgm:cxn modelId="{B2EABA7D-25AA-4E07-91EE-1705D0CFFF60}" type="presOf" srcId="{999CA150-C8E0-4FEA-AAEC-D47629130A0D}" destId="{9958BD83-18BC-42D0-BE64-3EDCE14AE813}" srcOrd="0" destOrd="0" presId="urn:microsoft.com/office/officeart/2005/8/layout/chevron2"/>
    <dgm:cxn modelId="{7F8F3C1E-2762-4A6F-A412-F96FC0B8C1D4}" srcId="{CDB4A408-F24F-426D-B612-6207DDD56382}" destId="{AA7C652C-0EB6-42C6-B74C-29B44EE36EA9}" srcOrd="1" destOrd="0" parTransId="{63E23252-075F-4C21-8786-418590758ABD}" sibTransId="{6F2E5D25-4CC0-45C9-845B-8B93B8A0609D}"/>
    <dgm:cxn modelId="{6404BE61-2C14-4E56-B5A5-03F49528A441}" type="presOf" srcId="{7890883A-F4F4-4A55-AB9D-838FF8BFDA33}" destId="{2825CC54-10C3-46A3-8F54-50FBF65D45C1}" srcOrd="0" destOrd="2" presId="urn:microsoft.com/office/officeart/2005/8/layout/chevron2"/>
    <dgm:cxn modelId="{D4FC957F-5B09-4B08-B586-8D18B2148D7F}" srcId="{35D3DCCE-CEE1-4EE9-896E-8BEC6E793380}" destId="{01D8EB3B-40D9-4A1B-B8FF-42E9F4443BB2}" srcOrd="1" destOrd="0" parTransId="{109E4CB0-4828-476D-B7E8-7B49A841B187}" sibTransId="{0AF97AAA-E5DC-4EE0-9FA4-FCF1A0E83C18}"/>
    <dgm:cxn modelId="{5DAF3923-102D-4177-9A43-EF2EF4962393}" type="presOf" srcId="{34215BA1-B769-4A48-ACB2-400113C08DBA}" destId="{8B9C5F1F-4D61-469F-916B-873D0DBD5504}" srcOrd="0" destOrd="2" presId="urn:microsoft.com/office/officeart/2005/8/layout/chevron2"/>
    <dgm:cxn modelId="{8A8627AB-D61E-45E6-AEA1-3AA9E93F7A34}" type="presOf" srcId="{CDB4A408-F24F-426D-B612-6207DDD56382}" destId="{B1CEF068-66B8-43F6-8231-711836BDA0F4}" srcOrd="0" destOrd="0" presId="urn:microsoft.com/office/officeart/2005/8/layout/chevron2"/>
    <dgm:cxn modelId="{0AA3564E-FFE5-49AC-855F-A5E10E1AA735}" srcId="{8908E2F1-BE23-43BF-B843-9F667071607A}" destId="{5BEE9DA5-E0FF-4853-A3B0-8875E4249F3B}" srcOrd="1" destOrd="0" parTransId="{886CB7CA-240A-4A10-8114-7A7E39797395}" sibTransId="{ED771F15-6DE3-4926-8064-B9B9808C44A6}"/>
    <dgm:cxn modelId="{05F5122D-0D55-41B1-BAC9-E9A40BA793BE}" srcId="{AA7C652C-0EB6-42C6-B74C-29B44EE36EA9}" destId="{5D2F0A17-89EE-487D-8037-6ED91C845BD0}" srcOrd="1" destOrd="0" parTransId="{99CF70FB-257B-44AC-AAE0-C539D400FA6D}" sibTransId="{E98AC22C-797B-4577-B054-2F6FE0D1A722}"/>
    <dgm:cxn modelId="{5E888394-5C22-492D-AF3B-A42131ABEBBF}" srcId="{35D3DCCE-CEE1-4EE9-896E-8BEC6E793380}" destId="{999CA150-C8E0-4FEA-AAEC-D47629130A0D}" srcOrd="0" destOrd="0" parTransId="{2C7656D7-2FFE-44DA-B925-C3028EF8DE11}" sibTransId="{8277D65D-6017-4871-9A0F-74C16487B799}"/>
    <dgm:cxn modelId="{7E9F2D76-58AC-4101-9031-5FD53AAF6BAE}" type="presOf" srcId="{215B9096-B25F-4616-9862-728B9AA2C2FA}" destId="{2825CC54-10C3-46A3-8F54-50FBF65D45C1}" srcOrd="0" destOrd="0" presId="urn:microsoft.com/office/officeart/2005/8/layout/chevron2"/>
    <dgm:cxn modelId="{1E403650-D49B-42C5-A058-2B98A87606A8}" srcId="{CDB4A408-F24F-426D-B612-6207DDD56382}" destId="{8908E2F1-BE23-43BF-B843-9F667071607A}" srcOrd="0" destOrd="0" parTransId="{BA0BB637-9740-40D6-B1C0-243E60DD141A}" sibTransId="{B3B424DA-9DA7-4459-B89F-399983ACF983}"/>
    <dgm:cxn modelId="{2DBD2779-A50F-4916-9BBC-31EA41C0F4D7}" type="presOf" srcId="{5D2F0A17-89EE-487D-8037-6ED91C845BD0}" destId="{8B9C5F1F-4D61-469F-916B-873D0DBD5504}" srcOrd="0" destOrd="1" presId="urn:microsoft.com/office/officeart/2005/8/layout/chevron2"/>
    <dgm:cxn modelId="{4FED3463-E8BF-4482-9A87-FDD3020B246F}" srcId="{AA7C652C-0EB6-42C6-B74C-29B44EE36EA9}" destId="{A9097F3C-AFC8-4379-A2FE-BD8B55BB68D2}" srcOrd="0" destOrd="0" parTransId="{B70F6553-3C6E-4E47-941B-D658B6C8FA58}" sibTransId="{59B1AE26-F837-4E3A-910E-CFF236E72BB2}"/>
    <dgm:cxn modelId="{CA5D5ECF-44D7-418D-8B76-A79DA26A2A3B}" srcId="{AA7C652C-0EB6-42C6-B74C-29B44EE36EA9}" destId="{34215BA1-B769-4A48-ACB2-400113C08DBA}" srcOrd="2" destOrd="0" parTransId="{D0985CD4-83F4-48B2-8DC5-2CFC678D662C}" sibTransId="{4C5B1A1F-6DD7-4D07-B2A3-B4A3B8D5C432}"/>
    <dgm:cxn modelId="{B0A8AA54-4238-4C9F-8705-F311829F8356}" type="presOf" srcId="{01D8EB3B-40D9-4A1B-B8FF-42E9F4443BB2}" destId="{9958BD83-18BC-42D0-BE64-3EDCE14AE813}" srcOrd="0" destOrd="1" presId="urn:microsoft.com/office/officeart/2005/8/layout/chevron2"/>
    <dgm:cxn modelId="{95EFED05-5B91-4115-8411-28A6AD81A766}" type="presOf" srcId="{5BEE9DA5-E0FF-4853-A3B0-8875E4249F3B}" destId="{2825CC54-10C3-46A3-8F54-50FBF65D45C1}" srcOrd="0" destOrd="1" presId="urn:microsoft.com/office/officeart/2005/8/layout/chevron2"/>
    <dgm:cxn modelId="{F942065D-4889-4295-A8E1-656A2AC26B73}" type="presOf" srcId="{A9097F3C-AFC8-4379-A2FE-BD8B55BB68D2}" destId="{8B9C5F1F-4D61-469F-916B-873D0DBD5504}" srcOrd="0" destOrd="0" presId="urn:microsoft.com/office/officeart/2005/8/layout/chevron2"/>
    <dgm:cxn modelId="{5910138C-058F-4766-A10E-C4E8C6CD6A7C}" type="presOf" srcId="{35D3DCCE-CEE1-4EE9-896E-8BEC6E793380}" destId="{F8734C82-196A-419E-A4FB-D9350A00E23F}" srcOrd="0" destOrd="0" presId="urn:microsoft.com/office/officeart/2005/8/layout/chevron2"/>
    <dgm:cxn modelId="{A4083CBB-C584-4867-82BF-25C7347765E5}" srcId="{CDB4A408-F24F-426D-B612-6207DDD56382}" destId="{35D3DCCE-CEE1-4EE9-896E-8BEC6E793380}" srcOrd="2" destOrd="0" parTransId="{34A29791-A79B-4E89-A098-54709814BDF8}" sibTransId="{143F5B09-96C2-4BD3-9258-A068D5CB4552}"/>
    <dgm:cxn modelId="{112E1C3A-C263-45B4-A006-CEBABA0EB02C}" srcId="{8908E2F1-BE23-43BF-B843-9F667071607A}" destId="{7890883A-F4F4-4A55-AB9D-838FF8BFDA33}" srcOrd="2" destOrd="0" parTransId="{BFED4262-0469-427A-87D7-0CCF132C36EF}" sibTransId="{34D8E32A-989B-4070-8220-031578B65176}"/>
    <dgm:cxn modelId="{1E212759-AA78-4351-8C77-503764E8D33F}" type="presOf" srcId="{AB10C1EE-1111-485C-BC65-EFF73194DB77}" destId="{9958BD83-18BC-42D0-BE64-3EDCE14AE813}" srcOrd="0" destOrd="2" presId="urn:microsoft.com/office/officeart/2005/8/layout/chevron2"/>
    <dgm:cxn modelId="{6F09BA4F-145B-41FA-A883-428FDF184AFF}" type="presOf" srcId="{AA7C652C-0EB6-42C6-B74C-29B44EE36EA9}" destId="{3B80D083-86EE-4F55-8DF9-4E55E895893B}" srcOrd="0" destOrd="0" presId="urn:microsoft.com/office/officeart/2005/8/layout/chevron2"/>
    <dgm:cxn modelId="{AE6E261E-5364-40E9-8FF0-048D8A74A164}" srcId="{8908E2F1-BE23-43BF-B843-9F667071607A}" destId="{215B9096-B25F-4616-9862-728B9AA2C2FA}" srcOrd="0" destOrd="0" parTransId="{D20A2B5A-4F35-468D-AA0D-44BFAEED41BC}" sibTransId="{B2AC0A9F-0CF1-41FF-A97F-BF74F973DB56}"/>
    <dgm:cxn modelId="{A9F9B483-5054-4EFB-8698-CF287825AB8B}" srcId="{35D3DCCE-CEE1-4EE9-896E-8BEC6E793380}" destId="{AB10C1EE-1111-485C-BC65-EFF73194DB77}" srcOrd="2" destOrd="0" parTransId="{FEF469B7-E401-4A02-A536-2DF1177BA8C0}" sibTransId="{C2717F72-5D7F-40FE-82A3-E018CF0F1197}"/>
    <dgm:cxn modelId="{42A5A0CA-DD36-4CF8-9348-040E1C481DD6}" type="presParOf" srcId="{B1CEF068-66B8-43F6-8231-711836BDA0F4}" destId="{F90B7858-14EB-4F41-A7FA-45598C086C4B}" srcOrd="0" destOrd="0" presId="urn:microsoft.com/office/officeart/2005/8/layout/chevron2"/>
    <dgm:cxn modelId="{2C6915E6-CDB6-4102-9FD5-C65A4C4D54BC}" type="presParOf" srcId="{F90B7858-14EB-4F41-A7FA-45598C086C4B}" destId="{B558D485-3C0C-44C5-9288-7A044EC00F21}" srcOrd="0" destOrd="0" presId="urn:microsoft.com/office/officeart/2005/8/layout/chevron2"/>
    <dgm:cxn modelId="{694E43DC-2052-427D-9038-A652C9BAD466}" type="presParOf" srcId="{F90B7858-14EB-4F41-A7FA-45598C086C4B}" destId="{2825CC54-10C3-46A3-8F54-50FBF65D45C1}" srcOrd="1" destOrd="0" presId="urn:microsoft.com/office/officeart/2005/8/layout/chevron2"/>
    <dgm:cxn modelId="{A74F8858-4CB2-4AEB-8327-AE2D8F4A0758}" type="presParOf" srcId="{B1CEF068-66B8-43F6-8231-711836BDA0F4}" destId="{416A1F20-42D6-4FC4-94C4-519FA3C26DFD}" srcOrd="1" destOrd="0" presId="urn:microsoft.com/office/officeart/2005/8/layout/chevron2"/>
    <dgm:cxn modelId="{186799D8-D0AA-4C92-9004-429CF587BB0A}" type="presParOf" srcId="{B1CEF068-66B8-43F6-8231-711836BDA0F4}" destId="{620EDE69-AE1C-4938-AFEC-A210AAC2C921}" srcOrd="2" destOrd="0" presId="urn:microsoft.com/office/officeart/2005/8/layout/chevron2"/>
    <dgm:cxn modelId="{3476B931-2BD0-4417-B7B6-60CB37D996DC}" type="presParOf" srcId="{620EDE69-AE1C-4938-AFEC-A210AAC2C921}" destId="{3B80D083-86EE-4F55-8DF9-4E55E895893B}" srcOrd="0" destOrd="0" presId="urn:microsoft.com/office/officeart/2005/8/layout/chevron2"/>
    <dgm:cxn modelId="{E0C190DF-711E-4A3C-B7AC-5437BD3CE85E}" type="presParOf" srcId="{620EDE69-AE1C-4938-AFEC-A210AAC2C921}" destId="{8B9C5F1F-4D61-469F-916B-873D0DBD5504}" srcOrd="1" destOrd="0" presId="urn:microsoft.com/office/officeart/2005/8/layout/chevron2"/>
    <dgm:cxn modelId="{17E1BABA-9BAE-4818-8B8E-9F8894CAFB01}" type="presParOf" srcId="{B1CEF068-66B8-43F6-8231-711836BDA0F4}" destId="{FFB69D47-D087-4315-AFC2-AAEF95976C53}" srcOrd="3" destOrd="0" presId="urn:microsoft.com/office/officeart/2005/8/layout/chevron2"/>
    <dgm:cxn modelId="{12200CF1-D8BB-42E5-A3C2-F2AFDB10313A}" type="presParOf" srcId="{B1CEF068-66B8-43F6-8231-711836BDA0F4}" destId="{65F5933D-B2C7-41FE-9DF4-FA8E1DDC0BA5}" srcOrd="4" destOrd="0" presId="urn:microsoft.com/office/officeart/2005/8/layout/chevron2"/>
    <dgm:cxn modelId="{D83BAC2F-98E5-4F51-BF3D-2C57170572B2}" type="presParOf" srcId="{65F5933D-B2C7-41FE-9DF4-FA8E1DDC0BA5}" destId="{F8734C82-196A-419E-A4FB-D9350A00E23F}" srcOrd="0" destOrd="0" presId="urn:microsoft.com/office/officeart/2005/8/layout/chevron2"/>
    <dgm:cxn modelId="{1234E90E-E73A-4849-B58A-3BCBA33AFE9F}" type="presParOf" srcId="{65F5933D-B2C7-41FE-9DF4-FA8E1DDC0BA5}" destId="{9958BD83-18BC-42D0-BE64-3EDCE14AE8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B4A408-F24F-426D-B612-6207DDD5638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908E2F1-BE23-43BF-B843-9F667071607A}">
      <dgm:prSet phldrT="[Metin]"/>
      <dgm:spPr/>
      <dgm:t>
        <a:bodyPr/>
        <a:lstStyle/>
        <a:p>
          <a:r>
            <a:rPr lang="tr-TR" dirty="0"/>
            <a:t>Hedefler</a:t>
          </a:r>
        </a:p>
      </dgm:t>
    </dgm:pt>
    <dgm:pt modelId="{BA0BB637-9740-40D6-B1C0-243E60DD141A}" type="parTrans" cxnId="{1E403650-D49B-42C5-A058-2B98A87606A8}">
      <dgm:prSet/>
      <dgm:spPr/>
      <dgm:t>
        <a:bodyPr/>
        <a:lstStyle/>
        <a:p>
          <a:endParaRPr lang="tr-TR"/>
        </a:p>
      </dgm:t>
    </dgm:pt>
    <dgm:pt modelId="{B3B424DA-9DA7-4459-B89F-399983ACF983}" type="sibTrans" cxnId="{1E403650-D49B-42C5-A058-2B98A87606A8}">
      <dgm:prSet/>
      <dgm:spPr/>
      <dgm:t>
        <a:bodyPr/>
        <a:lstStyle/>
        <a:p>
          <a:endParaRPr lang="tr-TR"/>
        </a:p>
      </dgm:t>
    </dgm:pt>
    <dgm:pt modelId="{215B9096-B25F-4616-9862-728B9AA2C2FA}">
      <dgm:prSet phldrT="[Metin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tr-TR" noProof="0" dirty="0"/>
            <a:t>Öğretim elemanlarının akademik üretkenliğini artırmak</a:t>
          </a:r>
        </a:p>
      </dgm:t>
    </dgm:pt>
    <dgm:pt modelId="{D20A2B5A-4F35-468D-AA0D-44BFAEED41BC}" type="parTrans" cxnId="{AE6E261E-5364-40E9-8FF0-048D8A74A164}">
      <dgm:prSet/>
      <dgm:spPr/>
      <dgm:t>
        <a:bodyPr/>
        <a:lstStyle/>
        <a:p>
          <a:endParaRPr lang="tr-TR"/>
        </a:p>
      </dgm:t>
    </dgm:pt>
    <dgm:pt modelId="{B2AC0A9F-0CF1-41FF-A97F-BF74F973DB56}" type="sibTrans" cxnId="{AE6E261E-5364-40E9-8FF0-048D8A74A164}">
      <dgm:prSet/>
      <dgm:spPr/>
      <dgm:t>
        <a:bodyPr/>
        <a:lstStyle/>
        <a:p>
          <a:endParaRPr lang="tr-TR"/>
        </a:p>
      </dgm:t>
    </dgm:pt>
    <dgm:pt modelId="{AA7C652C-0EB6-42C6-B74C-29B44EE36EA9}">
      <dgm:prSet phldrT="[Metin]"/>
      <dgm:spPr/>
      <dgm:t>
        <a:bodyPr/>
        <a:lstStyle/>
        <a:p>
          <a:pPr>
            <a:buNone/>
          </a:pPr>
          <a:r>
            <a:rPr lang="tr-TR" dirty="0"/>
            <a:t>Faaliyetler</a:t>
          </a:r>
        </a:p>
      </dgm:t>
    </dgm:pt>
    <dgm:pt modelId="{63E23252-075F-4C21-8786-418590758ABD}" type="parTrans" cxnId="{7F8F3C1E-2762-4A6F-A412-F96FC0B8C1D4}">
      <dgm:prSet/>
      <dgm:spPr/>
      <dgm:t>
        <a:bodyPr/>
        <a:lstStyle/>
        <a:p>
          <a:endParaRPr lang="tr-TR"/>
        </a:p>
      </dgm:t>
    </dgm:pt>
    <dgm:pt modelId="{6F2E5D25-4CC0-45C9-845B-8B93B8A0609D}" type="sibTrans" cxnId="{7F8F3C1E-2762-4A6F-A412-F96FC0B8C1D4}">
      <dgm:prSet/>
      <dgm:spPr/>
      <dgm:t>
        <a:bodyPr/>
        <a:lstStyle/>
        <a:p>
          <a:endParaRPr lang="tr-TR"/>
        </a:p>
      </dgm:t>
    </dgm:pt>
    <dgm:pt modelId="{A9097F3C-AFC8-4379-A2FE-BD8B55BB68D2}">
      <dgm:prSet phldrT="[Metin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tr-TR" noProof="0" dirty="0"/>
            <a:t>TÜBİTAK, </a:t>
          </a:r>
          <a:r>
            <a:rPr lang="tr-TR" noProof="0" dirty="0" err="1"/>
            <a:t>Erasmus</a:t>
          </a:r>
          <a:r>
            <a:rPr lang="tr-TR" noProof="0" dirty="0"/>
            <a:t>+, kalkınma ajansı vb. fonlara proje başvuruları yapmak</a:t>
          </a:r>
        </a:p>
      </dgm:t>
    </dgm:pt>
    <dgm:pt modelId="{B70F6553-3C6E-4E47-941B-D658B6C8FA58}" type="parTrans" cxnId="{4FED3463-E8BF-4482-9A87-FDD3020B246F}">
      <dgm:prSet/>
      <dgm:spPr/>
      <dgm:t>
        <a:bodyPr/>
        <a:lstStyle/>
        <a:p>
          <a:endParaRPr lang="tr-TR"/>
        </a:p>
      </dgm:t>
    </dgm:pt>
    <dgm:pt modelId="{59B1AE26-F837-4E3A-910E-CFF236E72BB2}" type="sibTrans" cxnId="{4FED3463-E8BF-4482-9A87-FDD3020B246F}">
      <dgm:prSet/>
      <dgm:spPr/>
      <dgm:t>
        <a:bodyPr/>
        <a:lstStyle/>
        <a:p>
          <a:endParaRPr lang="tr-TR"/>
        </a:p>
      </dgm:t>
    </dgm:pt>
    <dgm:pt modelId="{999CA150-C8E0-4FEA-AAEC-D47629130A0D}">
      <dgm:prSet phldrT="[Metin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tr-TR" noProof="0" dirty="0"/>
            <a:t>Yıllık proje başvuru / kabul /tamamlanan sayısı</a:t>
          </a:r>
        </a:p>
      </dgm:t>
    </dgm:pt>
    <dgm:pt modelId="{2C7656D7-2FFE-44DA-B925-C3028EF8DE11}" type="parTrans" cxnId="{5E888394-5C22-492D-AF3B-A42131ABEBBF}">
      <dgm:prSet/>
      <dgm:spPr/>
      <dgm:t>
        <a:bodyPr/>
        <a:lstStyle/>
        <a:p>
          <a:endParaRPr lang="tr-TR"/>
        </a:p>
      </dgm:t>
    </dgm:pt>
    <dgm:pt modelId="{8277D65D-6017-4871-9A0F-74C16487B799}" type="sibTrans" cxnId="{5E888394-5C22-492D-AF3B-A42131ABEBBF}">
      <dgm:prSet/>
      <dgm:spPr/>
      <dgm:t>
        <a:bodyPr/>
        <a:lstStyle/>
        <a:p>
          <a:endParaRPr lang="tr-TR"/>
        </a:p>
      </dgm:t>
    </dgm:pt>
    <dgm:pt modelId="{35D3DCCE-CEE1-4EE9-896E-8BEC6E793380}">
      <dgm:prSet phldrT="[Metin]"/>
      <dgm:spPr/>
      <dgm:t>
        <a:bodyPr/>
        <a:lstStyle/>
        <a:p>
          <a:r>
            <a:rPr lang="tr-TR" dirty="0"/>
            <a:t>Göstergeler</a:t>
          </a:r>
        </a:p>
      </dgm:t>
    </dgm:pt>
    <dgm:pt modelId="{143F5B09-96C2-4BD3-9258-A068D5CB4552}" type="sibTrans" cxnId="{A4083CBB-C584-4867-82BF-25C7347765E5}">
      <dgm:prSet/>
      <dgm:spPr/>
      <dgm:t>
        <a:bodyPr/>
        <a:lstStyle/>
        <a:p>
          <a:endParaRPr lang="tr-TR"/>
        </a:p>
      </dgm:t>
    </dgm:pt>
    <dgm:pt modelId="{34A29791-A79B-4E89-A098-54709814BDF8}" type="parTrans" cxnId="{A4083CBB-C584-4867-82BF-25C7347765E5}">
      <dgm:prSet/>
      <dgm:spPr/>
      <dgm:t>
        <a:bodyPr/>
        <a:lstStyle/>
        <a:p>
          <a:endParaRPr lang="tr-TR"/>
        </a:p>
      </dgm:t>
    </dgm:pt>
    <dgm:pt modelId="{BF615A1D-0850-402D-B775-7B8536644810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tr-TR" noProof="0" dirty="0"/>
            <a:t>Yerel sektörlerle ve uluslararası ortak uygulamalı araştırma ve proje çalışmaları yürütmek</a:t>
          </a:r>
        </a:p>
      </dgm:t>
    </dgm:pt>
    <dgm:pt modelId="{AD96CAF3-C562-4B85-88BB-A33802D41FCC}" type="parTrans" cxnId="{429CE437-6333-4D1A-9064-0AB01B0627E4}">
      <dgm:prSet/>
      <dgm:spPr/>
      <dgm:t>
        <a:bodyPr/>
        <a:lstStyle/>
        <a:p>
          <a:endParaRPr lang="tr-TR"/>
        </a:p>
      </dgm:t>
    </dgm:pt>
    <dgm:pt modelId="{0A8F0733-BA7E-4B7F-832B-82AEFD753C55}" type="sibTrans" cxnId="{429CE437-6333-4D1A-9064-0AB01B0627E4}">
      <dgm:prSet/>
      <dgm:spPr/>
      <dgm:t>
        <a:bodyPr/>
        <a:lstStyle/>
        <a:p>
          <a:endParaRPr lang="tr-TR"/>
        </a:p>
      </dgm:t>
    </dgm:pt>
    <dgm:pt modelId="{C0498FD9-E487-4A21-ACF2-4B4C43D177EE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tr-TR" noProof="0" dirty="0"/>
            <a:t>Bölgedeki işletmelerle işbirliği projeleri geliştirmek (çevrim içi veya sahada)</a:t>
          </a:r>
        </a:p>
      </dgm:t>
    </dgm:pt>
    <dgm:pt modelId="{55A1C95D-D5F6-49AD-8171-F25F32059965}" type="parTrans" cxnId="{4F824F02-9958-4102-8888-CA797D59E448}">
      <dgm:prSet/>
      <dgm:spPr/>
      <dgm:t>
        <a:bodyPr/>
        <a:lstStyle/>
        <a:p>
          <a:endParaRPr lang="tr-TR"/>
        </a:p>
      </dgm:t>
    </dgm:pt>
    <dgm:pt modelId="{4962002F-7DDA-4B52-8601-6D93C33907A2}" type="sibTrans" cxnId="{4F824F02-9958-4102-8888-CA797D59E448}">
      <dgm:prSet/>
      <dgm:spPr/>
      <dgm:t>
        <a:bodyPr/>
        <a:lstStyle/>
        <a:p>
          <a:endParaRPr lang="tr-TR"/>
        </a:p>
      </dgm:t>
    </dgm:pt>
    <dgm:pt modelId="{161FFBA4-4A56-452F-81F9-5A21D0C41E25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tr-TR" noProof="0" dirty="0"/>
            <a:t>Akademik yayın ve bilimsel etkinlik katılımının teşvik edilmesi</a:t>
          </a:r>
        </a:p>
      </dgm:t>
    </dgm:pt>
    <dgm:pt modelId="{39924006-B61C-415E-81C4-32D1401CF534}" type="parTrans" cxnId="{B1188474-AA20-4255-A9BD-BCAB8851C416}">
      <dgm:prSet/>
      <dgm:spPr/>
      <dgm:t>
        <a:bodyPr/>
        <a:lstStyle/>
        <a:p>
          <a:endParaRPr lang="tr-TR"/>
        </a:p>
      </dgm:t>
    </dgm:pt>
    <dgm:pt modelId="{E1DFCE0E-9428-4E0C-A027-CB514DF1DDE0}" type="sibTrans" cxnId="{B1188474-AA20-4255-A9BD-BCAB8851C416}">
      <dgm:prSet/>
      <dgm:spPr/>
      <dgm:t>
        <a:bodyPr/>
        <a:lstStyle/>
        <a:p>
          <a:endParaRPr lang="tr-TR"/>
        </a:p>
      </dgm:t>
    </dgm:pt>
    <dgm:pt modelId="{6C4B4D2B-D43E-47C7-82E7-E367D157D047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tr-TR" noProof="0" dirty="0"/>
            <a:t>Akademik yayın sayısı</a:t>
          </a:r>
        </a:p>
      </dgm:t>
    </dgm:pt>
    <dgm:pt modelId="{994E4184-4BF3-4FFB-8ABB-A06D493423E8}" type="parTrans" cxnId="{E09B2CE8-6182-46AC-AE2C-21586BE1814F}">
      <dgm:prSet/>
      <dgm:spPr/>
      <dgm:t>
        <a:bodyPr/>
        <a:lstStyle/>
        <a:p>
          <a:endParaRPr lang="tr-TR"/>
        </a:p>
      </dgm:t>
    </dgm:pt>
    <dgm:pt modelId="{520A45E9-12E9-4967-90E4-33D1EE4FE4A8}" type="sibTrans" cxnId="{E09B2CE8-6182-46AC-AE2C-21586BE1814F}">
      <dgm:prSet/>
      <dgm:spPr/>
      <dgm:t>
        <a:bodyPr/>
        <a:lstStyle/>
        <a:p>
          <a:endParaRPr lang="tr-TR"/>
        </a:p>
      </dgm:t>
    </dgm:pt>
    <dgm:pt modelId="{D78537FD-BED3-4EB7-9D10-EAF76E90CABB}">
      <dgm:prSet/>
      <dgm:spPr/>
      <dgm:t>
        <a:bodyPr/>
        <a:lstStyle/>
        <a:p>
          <a:r>
            <a:rPr lang="tr-TR" u="none" strike="noStrike" noProof="0" dirty="0">
              <a:effectLst/>
              <a:latin typeface="+mn-lt"/>
            </a:rPr>
            <a:t>Öğretim üyesi başına düşen atıf sayısı </a:t>
          </a:r>
          <a:endParaRPr lang="tr-TR" noProof="0" dirty="0"/>
        </a:p>
      </dgm:t>
    </dgm:pt>
    <dgm:pt modelId="{A284212F-5A34-4028-870F-0FDBDBB0BF7C}" type="parTrans" cxnId="{4CE68C4F-FFDC-4748-A8F0-72DD9A2ACFC6}">
      <dgm:prSet/>
      <dgm:spPr/>
      <dgm:t>
        <a:bodyPr/>
        <a:lstStyle/>
        <a:p>
          <a:endParaRPr lang="tr-TR"/>
        </a:p>
      </dgm:t>
    </dgm:pt>
    <dgm:pt modelId="{AA1C1E6A-8446-47A4-BF79-AF21BA49C73D}" type="sibTrans" cxnId="{4CE68C4F-FFDC-4748-A8F0-72DD9A2ACFC6}">
      <dgm:prSet/>
      <dgm:spPr/>
      <dgm:t>
        <a:bodyPr/>
        <a:lstStyle/>
        <a:p>
          <a:endParaRPr lang="tr-TR"/>
        </a:p>
      </dgm:t>
    </dgm:pt>
    <dgm:pt modelId="{B1CEF068-66B8-43F6-8231-711836BDA0F4}" type="pres">
      <dgm:prSet presAssocID="{CDB4A408-F24F-426D-B612-6207DDD5638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90B7858-14EB-4F41-A7FA-45598C086C4B}" type="pres">
      <dgm:prSet presAssocID="{8908E2F1-BE23-43BF-B843-9F667071607A}" presName="composite" presStyleCnt="0"/>
      <dgm:spPr/>
    </dgm:pt>
    <dgm:pt modelId="{B558D485-3C0C-44C5-9288-7A044EC00F21}" type="pres">
      <dgm:prSet presAssocID="{8908E2F1-BE23-43BF-B843-9F667071607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825CC54-10C3-46A3-8F54-50FBF65D45C1}" type="pres">
      <dgm:prSet presAssocID="{8908E2F1-BE23-43BF-B843-9F667071607A}" presName="descendantText" presStyleLbl="alignAcc1" presStyleIdx="0" presStyleCnt="3" custLinFactNeighborX="-230" custLinFactNeighborY="-147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16A1F20-42D6-4FC4-94C4-519FA3C26DFD}" type="pres">
      <dgm:prSet presAssocID="{B3B424DA-9DA7-4459-B89F-399983ACF983}" presName="sp" presStyleCnt="0"/>
      <dgm:spPr/>
    </dgm:pt>
    <dgm:pt modelId="{620EDE69-AE1C-4938-AFEC-A210AAC2C921}" type="pres">
      <dgm:prSet presAssocID="{AA7C652C-0EB6-42C6-B74C-29B44EE36EA9}" presName="composite" presStyleCnt="0"/>
      <dgm:spPr/>
    </dgm:pt>
    <dgm:pt modelId="{3B80D083-86EE-4F55-8DF9-4E55E895893B}" type="pres">
      <dgm:prSet presAssocID="{AA7C652C-0EB6-42C6-B74C-29B44EE36EA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B9C5F1F-4D61-469F-916B-873D0DBD5504}" type="pres">
      <dgm:prSet presAssocID="{AA7C652C-0EB6-42C6-B74C-29B44EE36EA9}" presName="descendantText" presStyleLbl="alignAcc1" presStyleIdx="1" presStyleCnt="3" custLinFactNeighborX="-230" custLinFactNeighborY="568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B69D47-D087-4315-AFC2-AAEF95976C53}" type="pres">
      <dgm:prSet presAssocID="{6F2E5D25-4CC0-45C9-845B-8B93B8A0609D}" presName="sp" presStyleCnt="0"/>
      <dgm:spPr/>
    </dgm:pt>
    <dgm:pt modelId="{65F5933D-B2C7-41FE-9DF4-FA8E1DDC0BA5}" type="pres">
      <dgm:prSet presAssocID="{35D3DCCE-CEE1-4EE9-896E-8BEC6E793380}" presName="composite" presStyleCnt="0"/>
      <dgm:spPr/>
    </dgm:pt>
    <dgm:pt modelId="{F8734C82-196A-419E-A4FB-D9350A00E23F}" type="pres">
      <dgm:prSet presAssocID="{35D3DCCE-CEE1-4EE9-896E-8BEC6E79338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58BD83-18BC-42D0-BE64-3EDCE14AE813}" type="pres">
      <dgm:prSet presAssocID="{35D3DCCE-CEE1-4EE9-896E-8BEC6E793380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E9F2D76-58AC-4101-9031-5FD53AAF6BAE}" type="presOf" srcId="{215B9096-B25F-4616-9862-728B9AA2C2FA}" destId="{2825CC54-10C3-46A3-8F54-50FBF65D45C1}" srcOrd="0" destOrd="0" presId="urn:microsoft.com/office/officeart/2005/8/layout/chevron2"/>
    <dgm:cxn modelId="{E09B2CE8-6182-46AC-AE2C-21586BE1814F}" srcId="{35D3DCCE-CEE1-4EE9-896E-8BEC6E793380}" destId="{6C4B4D2B-D43E-47C7-82E7-E367D157D047}" srcOrd="1" destOrd="0" parTransId="{994E4184-4BF3-4FFB-8ABB-A06D493423E8}" sibTransId="{520A45E9-12E9-4967-90E4-33D1EE4FE4A8}"/>
    <dgm:cxn modelId="{654447FD-FF39-45A8-B4A0-CB1309368217}" type="presOf" srcId="{6C4B4D2B-D43E-47C7-82E7-E367D157D047}" destId="{9958BD83-18BC-42D0-BE64-3EDCE14AE813}" srcOrd="0" destOrd="1" presId="urn:microsoft.com/office/officeart/2005/8/layout/chevron2"/>
    <dgm:cxn modelId="{4FED3463-E8BF-4482-9A87-FDD3020B246F}" srcId="{AA7C652C-0EB6-42C6-B74C-29B44EE36EA9}" destId="{A9097F3C-AFC8-4379-A2FE-BD8B55BB68D2}" srcOrd="0" destOrd="0" parTransId="{B70F6553-3C6E-4E47-941B-D658B6C8FA58}" sibTransId="{59B1AE26-F837-4E3A-910E-CFF236E72BB2}"/>
    <dgm:cxn modelId="{5910138C-058F-4766-A10E-C4E8C6CD6A7C}" type="presOf" srcId="{35D3DCCE-CEE1-4EE9-896E-8BEC6E793380}" destId="{F8734C82-196A-419E-A4FB-D9350A00E23F}" srcOrd="0" destOrd="0" presId="urn:microsoft.com/office/officeart/2005/8/layout/chevron2"/>
    <dgm:cxn modelId="{6F09BA4F-145B-41FA-A883-428FDF184AFF}" type="presOf" srcId="{AA7C652C-0EB6-42C6-B74C-29B44EE36EA9}" destId="{3B80D083-86EE-4F55-8DF9-4E55E895893B}" srcOrd="0" destOrd="0" presId="urn:microsoft.com/office/officeart/2005/8/layout/chevron2"/>
    <dgm:cxn modelId="{5E888394-5C22-492D-AF3B-A42131ABEBBF}" srcId="{35D3DCCE-CEE1-4EE9-896E-8BEC6E793380}" destId="{999CA150-C8E0-4FEA-AAEC-D47629130A0D}" srcOrd="0" destOrd="0" parTransId="{2C7656D7-2FFE-44DA-B925-C3028EF8DE11}" sibTransId="{8277D65D-6017-4871-9A0F-74C16487B799}"/>
    <dgm:cxn modelId="{4CE68C4F-FFDC-4748-A8F0-72DD9A2ACFC6}" srcId="{35D3DCCE-CEE1-4EE9-896E-8BEC6E793380}" destId="{D78537FD-BED3-4EB7-9D10-EAF76E90CABB}" srcOrd="2" destOrd="0" parTransId="{A284212F-5A34-4028-870F-0FDBDBB0BF7C}" sibTransId="{AA1C1E6A-8446-47A4-BF79-AF21BA49C73D}"/>
    <dgm:cxn modelId="{7F8F3C1E-2762-4A6F-A412-F96FC0B8C1D4}" srcId="{CDB4A408-F24F-426D-B612-6207DDD56382}" destId="{AA7C652C-0EB6-42C6-B74C-29B44EE36EA9}" srcOrd="1" destOrd="0" parTransId="{63E23252-075F-4C21-8786-418590758ABD}" sibTransId="{6F2E5D25-4CC0-45C9-845B-8B93B8A0609D}"/>
    <dgm:cxn modelId="{7618D764-05BE-4198-98B5-767D2CF1E252}" type="presOf" srcId="{D78537FD-BED3-4EB7-9D10-EAF76E90CABB}" destId="{9958BD83-18BC-42D0-BE64-3EDCE14AE813}" srcOrd="0" destOrd="2" presId="urn:microsoft.com/office/officeart/2005/8/layout/chevron2"/>
    <dgm:cxn modelId="{9689C123-8BA6-4EFE-B303-A73B3131AE0A}" type="presOf" srcId="{C0498FD9-E487-4A21-ACF2-4B4C43D177EE}" destId="{8B9C5F1F-4D61-469F-916B-873D0DBD5504}" srcOrd="0" destOrd="1" presId="urn:microsoft.com/office/officeart/2005/8/layout/chevron2"/>
    <dgm:cxn modelId="{6B6ED2DC-D6F9-4CAF-BA73-70D1AF44C4BD}" type="presOf" srcId="{BF615A1D-0850-402D-B775-7B8536644810}" destId="{2825CC54-10C3-46A3-8F54-50FBF65D45C1}" srcOrd="0" destOrd="1" presId="urn:microsoft.com/office/officeart/2005/8/layout/chevron2"/>
    <dgm:cxn modelId="{F942065D-4889-4295-A8E1-656A2AC26B73}" type="presOf" srcId="{A9097F3C-AFC8-4379-A2FE-BD8B55BB68D2}" destId="{8B9C5F1F-4D61-469F-916B-873D0DBD5504}" srcOrd="0" destOrd="0" presId="urn:microsoft.com/office/officeart/2005/8/layout/chevron2"/>
    <dgm:cxn modelId="{94DDD2BF-417C-4AA2-A4CC-B186494C9BDC}" type="presOf" srcId="{8908E2F1-BE23-43BF-B843-9F667071607A}" destId="{B558D485-3C0C-44C5-9288-7A044EC00F21}" srcOrd="0" destOrd="0" presId="urn:microsoft.com/office/officeart/2005/8/layout/chevron2"/>
    <dgm:cxn modelId="{1E403650-D49B-42C5-A058-2B98A87606A8}" srcId="{CDB4A408-F24F-426D-B612-6207DDD56382}" destId="{8908E2F1-BE23-43BF-B843-9F667071607A}" srcOrd="0" destOrd="0" parTransId="{BA0BB637-9740-40D6-B1C0-243E60DD141A}" sibTransId="{B3B424DA-9DA7-4459-B89F-399983ACF983}"/>
    <dgm:cxn modelId="{4F824F02-9958-4102-8888-CA797D59E448}" srcId="{AA7C652C-0EB6-42C6-B74C-29B44EE36EA9}" destId="{C0498FD9-E487-4A21-ACF2-4B4C43D177EE}" srcOrd="1" destOrd="0" parTransId="{55A1C95D-D5F6-49AD-8171-F25F32059965}" sibTransId="{4962002F-7DDA-4B52-8601-6D93C33907A2}"/>
    <dgm:cxn modelId="{AE6E261E-5364-40E9-8FF0-048D8A74A164}" srcId="{8908E2F1-BE23-43BF-B843-9F667071607A}" destId="{215B9096-B25F-4616-9862-728B9AA2C2FA}" srcOrd="0" destOrd="0" parTransId="{D20A2B5A-4F35-468D-AA0D-44BFAEED41BC}" sibTransId="{B2AC0A9F-0CF1-41FF-A97F-BF74F973DB56}"/>
    <dgm:cxn modelId="{A4083CBB-C584-4867-82BF-25C7347765E5}" srcId="{CDB4A408-F24F-426D-B612-6207DDD56382}" destId="{35D3DCCE-CEE1-4EE9-896E-8BEC6E793380}" srcOrd="2" destOrd="0" parTransId="{34A29791-A79B-4E89-A098-54709814BDF8}" sibTransId="{143F5B09-96C2-4BD3-9258-A068D5CB4552}"/>
    <dgm:cxn modelId="{B1188474-AA20-4255-A9BD-BCAB8851C416}" srcId="{AA7C652C-0EB6-42C6-B74C-29B44EE36EA9}" destId="{161FFBA4-4A56-452F-81F9-5A21D0C41E25}" srcOrd="2" destOrd="0" parTransId="{39924006-B61C-415E-81C4-32D1401CF534}" sibTransId="{E1DFCE0E-9428-4E0C-A027-CB514DF1DDE0}"/>
    <dgm:cxn modelId="{61ACBECC-DC7D-45B9-AC63-E8606A72081C}" type="presOf" srcId="{161FFBA4-4A56-452F-81F9-5A21D0C41E25}" destId="{8B9C5F1F-4D61-469F-916B-873D0DBD5504}" srcOrd="0" destOrd="2" presId="urn:microsoft.com/office/officeart/2005/8/layout/chevron2"/>
    <dgm:cxn modelId="{429CE437-6333-4D1A-9064-0AB01B0627E4}" srcId="{8908E2F1-BE23-43BF-B843-9F667071607A}" destId="{BF615A1D-0850-402D-B775-7B8536644810}" srcOrd="1" destOrd="0" parTransId="{AD96CAF3-C562-4B85-88BB-A33802D41FCC}" sibTransId="{0A8F0733-BA7E-4B7F-832B-82AEFD753C55}"/>
    <dgm:cxn modelId="{B2EABA7D-25AA-4E07-91EE-1705D0CFFF60}" type="presOf" srcId="{999CA150-C8E0-4FEA-AAEC-D47629130A0D}" destId="{9958BD83-18BC-42D0-BE64-3EDCE14AE813}" srcOrd="0" destOrd="0" presId="urn:microsoft.com/office/officeart/2005/8/layout/chevron2"/>
    <dgm:cxn modelId="{8A8627AB-D61E-45E6-AEA1-3AA9E93F7A34}" type="presOf" srcId="{CDB4A408-F24F-426D-B612-6207DDD56382}" destId="{B1CEF068-66B8-43F6-8231-711836BDA0F4}" srcOrd="0" destOrd="0" presId="urn:microsoft.com/office/officeart/2005/8/layout/chevron2"/>
    <dgm:cxn modelId="{42A5A0CA-DD36-4CF8-9348-040E1C481DD6}" type="presParOf" srcId="{B1CEF068-66B8-43F6-8231-711836BDA0F4}" destId="{F90B7858-14EB-4F41-A7FA-45598C086C4B}" srcOrd="0" destOrd="0" presId="urn:microsoft.com/office/officeart/2005/8/layout/chevron2"/>
    <dgm:cxn modelId="{2C6915E6-CDB6-4102-9FD5-C65A4C4D54BC}" type="presParOf" srcId="{F90B7858-14EB-4F41-A7FA-45598C086C4B}" destId="{B558D485-3C0C-44C5-9288-7A044EC00F21}" srcOrd="0" destOrd="0" presId="urn:microsoft.com/office/officeart/2005/8/layout/chevron2"/>
    <dgm:cxn modelId="{694E43DC-2052-427D-9038-A652C9BAD466}" type="presParOf" srcId="{F90B7858-14EB-4F41-A7FA-45598C086C4B}" destId="{2825CC54-10C3-46A3-8F54-50FBF65D45C1}" srcOrd="1" destOrd="0" presId="urn:microsoft.com/office/officeart/2005/8/layout/chevron2"/>
    <dgm:cxn modelId="{A74F8858-4CB2-4AEB-8327-AE2D8F4A0758}" type="presParOf" srcId="{B1CEF068-66B8-43F6-8231-711836BDA0F4}" destId="{416A1F20-42D6-4FC4-94C4-519FA3C26DFD}" srcOrd="1" destOrd="0" presId="urn:microsoft.com/office/officeart/2005/8/layout/chevron2"/>
    <dgm:cxn modelId="{186799D8-D0AA-4C92-9004-429CF587BB0A}" type="presParOf" srcId="{B1CEF068-66B8-43F6-8231-711836BDA0F4}" destId="{620EDE69-AE1C-4938-AFEC-A210AAC2C921}" srcOrd="2" destOrd="0" presId="urn:microsoft.com/office/officeart/2005/8/layout/chevron2"/>
    <dgm:cxn modelId="{3476B931-2BD0-4417-B7B6-60CB37D996DC}" type="presParOf" srcId="{620EDE69-AE1C-4938-AFEC-A210AAC2C921}" destId="{3B80D083-86EE-4F55-8DF9-4E55E895893B}" srcOrd="0" destOrd="0" presId="urn:microsoft.com/office/officeart/2005/8/layout/chevron2"/>
    <dgm:cxn modelId="{E0C190DF-711E-4A3C-B7AC-5437BD3CE85E}" type="presParOf" srcId="{620EDE69-AE1C-4938-AFEC-A210AAC2C921}" destId="{8B9C5F1F-4D61-469F-916B-873D0DBD5504}" srcOrd="1" destOrd="0" presId="urn:microsoft.com/office/officeart/2005/8/layout/chevron2"/>
    <dgm:cxn modelId="{17E1BABA-9BAE-4818-8B8E-9F8894CAFB01}" type="presParOf" srcId="{B1CEF068-66B8-43F6-8231-711836BDA0F4}" destId="{FFB69D47-D087-4315-AFC2-AAEF95976C53}" srcOrd="3" destOrd="0" presId="urn:microsoft.com/office/officeart/2005/8/layout/chevron2"/>
    <dgm:cxn modelId="{12200CF1-D8BB-42E5-A3C2-F2AFDB10313A}" type="presParOf" srcId="{B1CEF068-66B8-43F6-8231-711836BDA0F4}" destId="{65F5933D-B2C7-41FE-9DF4-FA8E1DDC0BA5}" srcOrd="4" destOrd="0" presId="urn:microsoft.com/office/officeart/2005/8/layout/chevron2"/>
    <dgm:cxn modelId="{D83BAC2F-98E5-4F51-BF3D-2C57170572B2}" type="presParOf" srcId="{65F5933D-B2C7-41FE-9DF4-FA8E1DDC0BA5}" destId="{F8734C82-196A-419E-A4FB-D9350A00E23F}" srcOrd="0" destOrd="0" presId="urn:microsoft.com/office/officeart/2005/8/layout/chevron2"/>
    <dgm:cxn modelId="{1234E90E-E73A-4849-B58A-3BCBA33AFE9F}" type="presParOf" srcId="{65F5933D-B2C7-41FE-9DF4-FA8E1DDC0BA5}" destId="{9958BD83-18BC-42D0-BE64-3EDCE14AE8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B4A408-F24F-426D-B612-6207DDD5638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908E2F1-BE23-43BF-B843-9F667071607A}">
      <dgm:prSet phldrT="[Metin]"/>
      <dgm:spPr/>
      <dgm:t>
        <a:bodyPr/>
        <a:lstStyle/>
        <a:p>
          <a:r>
            <a:rPr lang="tr-TR" dirty="0"/>
            <a:t>Hedefler</a:t>
          </a:r>
        </a:p>
      </dgm:t>
    </dgm:pt>
    <dgm:pt modelId="{BA0BB637-9740-40D6-B1C0-243E60DD141A}" type="parTrans" cxnId="{1E403650-D49B-42C5-A058-2B98A87606A8}">
      <dgm:prSet/>
      <dgm:spPr/>
      <dgm:t>
        <a:bodyPr/>
        <a:lstStyle/>
        <a:p>
          <a:endParaRPr lang="tr-TR"/>
        </a:p>
      </dgm:t>
    </dgm:pt>
    <dgm:pt modelId="{B3B424DA-9DA7-4459-B89F-399983ACF983}" type="sibTrans" cxnId="{1E403650-D49B-42C5-A058-2B98A87606A8}">
      <dgm:prSet/>
      <dgm:spPr/>
      <dgm:t>
        <a:bodyPr/>
        <a:lstStyle/>
        <a:p>
          <a:endParaRPr lang="tr-TR"/>
        </a:p>
      </dgm:t>
    </dgm:pt>
    <dgm:pt modelId="{215B9096-B25F-4616-9862-728B9AA2C2FA}">
      <dgm:prSet phldrT="[Metin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tr-TR" noProof="0" dirty="0"/>
            <a:t>Bölgenin sosyal, kültürel ve ekonomik gelişimine katkı sağlamak</a:t>
          </a:r>
        </a:p>
      </dgm:t>
    </dgm:pt>
    <dgm:pt modelId="{D20A2B5A-4F35-468D-AA0D-44BFAEED41BC}" type="parTrans" cxnId="{AE6E261E-5364-40E9-8FF0-048D8A74A164}">
      <dgm:prSet/>
      <dgm:spPr/>
      <dgm:t>
        <a:bodyPr/>
        <a:lstStyle/>
        <a:p>
          <a:endParaRPr lang="tr-TR"/>
        </a:p>
      </dgm:t>
    </dgm:pt>
    <dgm:pt modelId="{B2AC0A9F-0CF1-41FF-A97F-BF74F973DB56}" type="sibTrans" cxnId="{AE6E261E-5364-40E9-8FF0-048D8A74A164}">
      <dgm:prSet/>
      <dgm:spPr/>
      <dgm:t>
        <a:bodyPr/>
        <a:lstStyle/>
        <a:p>
          <a:endParaRPr lang="tr-TR"/>
        </a:p>
      </dgm:t>
    </dgm:pt>
    <dgm:pt modelId="{AA7C652C-0EB6-42C6-B74C-29B44EE36EA9}">
      <dgm:prSet phldrT="[Metin]"/>
      <dgm:spPr/>
      <dgm:t>
        <a:bodyPr/>
        <a:lstStyle/>
        <a:p>
          <a:pPr>
            <a:buNone/>
          </a:pPr>
          <a:r>
            <a:rPr lang="tr-TR" dirty="0"/>
            <a:t>Faaliyetler</a:t>
          </a:r>
        </a:p>
      </dgm:t>
    </dgm:pt>
    <dgm:pt modelId="{63E23252-075F-4C21-8786-418590758ABD}" type="parTrans" cxnId="{7F8F3C1E-2762-4A6F-A412-F96FC0B8C1D4}">
      <dgm:prSet/>
      <dgm:spPr/>
      <dgm:t>
        <a:bodyPr/>
        <a:lstStyle/>
        <a:p>
          <a:endParaRPr lang="tr-TR"/>
        </a:p>
      </dgm:t>
    </dgm:pt>
    <dgm:pt modelId="{6F2E5D25-4CC0-45C9-845B-8B93B8A0609D}" type="sibTrans" cxnId="{7F8F3C1E-2762-4A6F-A412-F96FC0B8C1D4}">
      <dgm:prSet/>
      <dgm:spPr/>
      <dgm:t>
        <a:bodyPr/>
        <a:lstStyle/>
        <a:p>
          <a:endParaRPr lang="tr-TR"/>
        </a:p>
      </dgm:t>
    </dgm:pt>
    <dgm:pt modelId="{A9097F3C-AFC8-4379-A2FE-BD8B55BB68D2}">
      <dgm:prSet phldrT="[Metin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tr-TR" noProof="0" dirty="0"/>
            <a:t>Kamu kurumları, STK gibi paydaşlar tarafından yürütülen sosyal sorumluluk etkinliklerine katılım</a:t>
          </a:r>
        </a:p>
      </dgm:t>
    </dgm:pt>
    <dgm:pt modelId="{B70F6553-3C6E-4E47-941B-D658B6C8FA58}" type="parTrans" cxnId="{4FED3463-E8BF-4482-9A87-FDD3020B246F}">
      <dgm:prSet/>
      <dgm:spPr/>
      <dgm:t>
        <a:bodyPr/>
        <a:lstStyle/>
        <a:p>
          <a:endParaRPr lang="tr-TR"/>
        </a:p>
      </dgm:t>
    </dgm:pt>
    <dgm:pt modelId="{59B1AE26-F837-4E3A-910E-CFF236E72BB2}" type="sibTrans" cxnId="{4FED3463-E8BF-4482-9A87-FDD3020B246F}">
      <dgm:prSet/>
      <dgm:spPr/>
      <dgm:t>
        <a:bodyPr/>
        <a:lstStyle/>
        <a:p>
          <a:endParaRPr lang="tr-TR"/>
        </a:p>
      </dgm:t>
    </dgm:pt>
    <dgm:pt modelId="{999CA150-C8E0-4FEA-AAEC-D47629130A0D}">
      <dgm:prSet phldrT="[Metin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tr-TR" dirty="0"/>
            <a:t>Katılım sağlanan</a:t>
          </a:r>
          <a:r>
            <a:rPr lang="en-US" dirty="0"/>
            <a:t> </a:t>
          </a:r>
          <a:r>
            <a:rPr lang="tr-TR" dirty="0"/>
            <a:t>etkinlik</a:t>
          </a:r>
          <a:r>
            <a:rPr lang="en-US" dirty="0"/>
            <a:t> </a:t>
          </a:r>
          <a:r>
            <a:rPr lang="tr-TR" noProof="0" dirty="0"/>
            <a:t>sayısı</a:t>
          </a:r>
        </a:p>
      </dgm:t>
    </dgm:pt>
    <dgm:pt modelId="{2C7656D7-2FFE-44DA-B925-C3028EF8DE11}" type="parTrans" cxnId="{5E888394-5C22-492D-AF3B-A42131ABEBBF}">
      <dgm:prSet/>
      <dgm:spPr/>
      <dgm:t>
        <a:bodyPr/>
        <a:lstStyle/>
        <a:p>
          <a:endParaRPr lang="tr-TR"/>
        </a:p>
      </dgm:t>
    </dgm:pt>
    <dgm:pt modelId="{8277D65D-6017-4871-9A0F-74C16487B799}" type="sibTrans" cxnId="{5E888394-5C22-492D-AF3B-A42131ABEBBF}">
      <dgm:prSet/>
      <dgm:spPr/>
      <dgm:t>
        <a:bodyPr/>
        <a:lstStyle/>
        <a:p>
          <a:endParaRPr lang="tr-TR"/>
        </a:p>
      </dgm:t>
    </dgm:pt>
    <dgm:pt modelId="{35D3DCCE-CEE1-4EE9-896E-8BEC6E793380}">
      <dgm:prSet phldrT="[Metin]"/>
      <dgm:spPr/>
      <dgm:t>
        <a:bodyPr/>
        <a:lstStyle/>
        <a:p>
          <a:r>
            <a:rPr lang="tr-TR" dirty="0"/>
            <a:t>Göstergeler</a:t>
          </a:r>
        </a:p>
      </dgm:t>
    </dgm:pt>
    <dgm:pt modelId="{143F5B09-96C2-4BD3-9258-A068D5CB4552}" type="sibTrans" cxnId="{A4083CBB-C584-4867-82BF-25C7347765E5}">
      <dgm:prSet/>
      <dgm:spPr/>
      <dgm:t>
        <a:bodyPr/>
        <a:lstStyle/>
        <a:p>
          <a:endParaRPr lang="tr-TR"/>
        </a:p>
      </dgm:t>
    </dgm:pt>
    <dgm:pt modelId="{34A29791-A79B-4E89-A098-54709814BDF8}" type="parTrans" cxnId="{A4083CBB-C584-4867-82BF-25C7347765E5}">
      <dgm:prSet/>
      <dgm:spPr/>
      <dgm:t>
        <a:bodyPr/>
        <a:lstStyle/>
        <a:p>
          <a:endParaRPr lang="tr-TR"/>
        </a:p>
      </dgm:t>
    </dgm:pt>
    <dgm:pt modelId="{47A95A63-7D06-4FE5-A6C1-DA250C40CF1E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en-US"/>
            <a:t>Çevrim içi eğitim ve etkinliklerle toplumun eğitim ihtiyaçlarına cevap vermek</a:t>
          </a:r>
          <a:endParaRPr lang="tr-TR"/>
        </a:p>
      </dgm:t>
    </dgm:pt>
    <dgm:pt modelId="{AC7C438B-D455-429C-BFB2-6A1A559ABBDD}" type="parTrans" cxnId="{B8A0768D-176E-439B-BBF6-9F795ECE2A90}">
      <dgm:prSet/>
      <dgm:spPr/>
      <dgm:t>
        <a:bodyPr/>
        <a:lstStyle/>
        <a:p>
          <a:endParaRPr lang="tr-TR"/>
        </a:p>
      </dgm:t>
    </dgm:pt>
    <dgm:pt modelId="{7311A9BA-417A-40BC-8715-C517EA76B7F0}" type="sibTrans" cxnId="{B8A0768D-176E-439B-BBF6-9F795ECE2A90}">
      <dgm:prSet/>
      <dgm:spPr/>
      <dgm:t>
        <a:bodyPr/>
        <a:lstStyle/>
        <a:p>
          <a:endParaRPr lang="tr-TR"/>
        </a:p>
      </dgm:t>
    </dgm:pt>
    <dgm:pt modelId="{05354CE4-6AE0-4E6E-A2A9-52BCE734DCB1}">
      <dgm:prSet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tr-TR" dirty="0"/>
            <a:t>Öğretim elemanlarının alanları doğrultusunda farkındalık yaratmak</a:t>
          </a:r>
        </a:p>
      </dgm:t>
    </dgm:pt>
    <dgm:pt modelId="{E930C70E-47BE-4680-8A37-510BAE091EAA}" type="parTrans" cxnId="{EBC84B87-0570-462A-9A0A-F9FA6CA66C2C}">
      <dgm:prSet/>
      <dgm:spPr/>
      <dgm:t>
        <a:bodyPr/>
        <a:lstStyle/>
        <a:p>
          <a:endParaRPr lang="tr-TR"/>
        </a:p>
      </dgm:t>
    </dgm:pt>
    <dgm:pt modelId="{4C03C511-711B-4D0F-B10C-8A547152339B}" type="sibTrans" cxnId="{EBC84B87-0570-462A-9A0A-F9FA6CA66C2C}">
      <dgm:prSet/>
      <dgm:spPr/>
      <dgm:t>
        <a:bodyPr/>
        <a:lstStyle/>
        <a:p>
          <a:endParaRPr lang="tr-TR"/>
        </a:p>
      </dgm:t>
    </dgm:pt>
    <dgm:pt modelId="{B1CEF068-66B8-43F6-8231-711836BDA0F4}" type="pres">
      <dgm:prSet presAssocID="{CDB4A408-F24F-426D-B612-6207DDD5638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90B7858-14EB-4F41-A7FA-45598C086C4B}" type="pres">
      <dgm:prSet presAssocID="{8908E2F1-BE23-43BF-B843-9F667071607A}" presName="composite" presStyleCnt="0"/>
      <dgm:spPr/>
    </dgm:pt>
    <dgm:pt modelId="{B558D485-3C0C-44C5-9288-7A044EC00F21}" type="pres">
      <dgm:prSet presAssocID="{8908E2F1-BE23-43BF-B843-9F667071607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825CC54-10C3-46A3-8F54-50FBF65D45C1}" type="pres">
      <dgm:prSet presAssocID="{8908E2F1-BE23-43BF-B843-9F667071607A}" presName="descendantText" presStyleLbl="alignAcc1" presStyleIdx="0" presStyleCnt="3" custLinFactNeighborX="-230" custLinFactNeighborY="-147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16A1F20-42D6-4FC4-94C4-519FA3C26DFD}" type="pres">
      <dgm:prSet presAssocID="{B3B424DA-9DA7-4459-B89F-399983ACF983}" presName="sp" presStyleCnt="0"/>
      <dgm:spPr/>
    </dgm:pt>
    <dgm:pt modelId="{620EDE69-AE1C-4938-AFEC-A210AAC2C921}" type="pres">
      <dgm:prSet presAssocID="{AA7C652C-0EB6-42C6-B74C-29B44EE36EA9}" presName="composite" presStyleCnt="0"/>
      <dgm:spPr/>
    </dgm:pt>
    <dgm:pt modelId="{3B80D083-86EE-4F55-8DF9-4E55E895893B}" type="pres">
      <dgm:prSet presAssocID="{AA7C652C-0EB6-42C6-B74C-29B44EE36EA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B9C5F1F-4D61-469F-916B-873D0DBD5504}" type="pres">
      <dgm:prSet presAssocID="{AA7C652C-0EB6-42C6-B74C-29B44EE36EA9}" presName="descendantText" presStyleLbl="alignAcc1" presStyleIdx="1" presStyleCnt="3" custLinFactNeighborX="-230" custLinFactNeighborY="568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B69D47-D087-4315-AFC2-AAEF95976C53}" type="pres">
      <dgm:prSet presAssocID="{6F2E5D25-4CC0-45C9-845B-8B93B8A0609D}" presName="sp" presStyleCnt="0"/>
      <dgm:spPr/>
    </dgm:pt>
    <dgm:pt modelId="{65F5933D-B2C7-41FE-9DF4-FA8E1DDC0BA5}" type="pres">
      <dgm:prSet presAssocID="{35D3DCCE-CEE1-4EE9-896E-8BEC6E793380}" presName="composite" presStyleCnt="0"/>
      <dgm:spPr/>
    </dgm:pt>
    <dgm:pt modelId="{F8734C82-196A-419E-A4FB-D9350A00E23F}" type="pres">
      <dgm:prSet presAssocID="{35D3DCCE-CEE1-4EE9-896E-8BEC6E79338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58BD83-18BC-42D0-BE64-3EDCE14AE813}" type="pres">
      <dgm:prSet presAssocID="{35D3DCCE-CEE1-4EE9-896E-8BEC6E793380}" presName="descendantText" presStyleLbl="alignAcc1" presStyleIdx="2" presStyleCnt="3" custLinFactNeighborX="-425" custLinFactNeighborY="166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4DDD2BF-417C-4AA2-A4CC-B186494C9BDC}" type="presOf" srcId="{8908E2F1-BE23-43BF-B843-9F667071607A}" destId="{B558D485-3C0C-44C5-9288-7A044EC00F21}" srcOrd="0" destOrd="0" presId="urn:microsoft.com/office/officeart/2005/8/layout/chevron2"/>
    <dgm:cxn modelId="{B2EABA7D-25AA-4E07-91EE-1705D0CFFF60}" type="presOf" srcId="{999CA150-C8E0-4FEA-AAEC-D47629130A0D}" destId="{9958BD83-18BC-42D0-BE64-3EDCE14AE813}" srcOrd="0" destOrd="0" presId="urn:microsoft.com/office/officeart/2005/8/layout/chevron2"/>
    <dgm:cxn modelId="{7F8F3C1E-2762-4A6F-A412-F96FC0B8C1D4}" srcId="{CDB4A408-F24F-426D-B612-6207DDD56382}" destId="{AA7C652C-0EB6-42C6-B74C-29B44EE36EA9}" srcOrd="1" destOrd="0" parTransId="{63E23252-075F-4C21-8786-418590758ABD}" sibTransId="{6F2E5D25-4CC0-45C9-845B-8B93B8A0609D}"/>
    <dgm:cxn modelId="{EBC84B87-0570-462A-9A0A-F9FA6CA66C2C}" srcId="{8908E2F1-BE23-43BF-B843-9F667071607A}" destId="{05354CE4-6AE0-4E6E-A2A9-52BCE734DCB1}" srcOrd="2" destOrd="0" parTransId="{E930C70E-47BE-4680-8A37-510BAE091EAA}" sibTransId="{4C03C511-711B-4D0F-B10C-8A547152339B}"/>
    <dgm:cxn modelId="{52127267-7091-4E59-9783-E413906719CD}" type="presOf" srcId="{05354CE4-6AE0-4E6E-A2A9-52BCE734DCB1}" destId="{2825CC54-10C3-46A3-8F54-50FBF65D45C1}" srcOrd="0" destOrd="2" presId="urn:microsoft.com/office/officeart/2005/8/layout/chevron2"/>
    <dgm:cxn modelId="{8A8627AB-D61E-45E6-AEA1-3AA9E93F7A34}" type="presOf" srcId="{CDB4A408-F24F-426D-B612-6207DDD56382}" destId="{B1CEF068-66B8-43F6-8231-711836BDA0F4}" srcOrd="0" destOrd="0" presId="urn:microsoft.com/office/officeart/2005/8/layout/chevron2"/>
    <dgm:cxn modelId="{B8A0768D-176E-439B-BBF6-9F795ECE2A90}" srcId="{8908E2F1-BE23-43BF-B843-9F667071607A}" destId="{47A95A63-7D06-4FE5-A6C1-DA250C40CF1E}" srcOrd="1" destOrd="0" parTransId="{AC7C438B-D455-429C-BFB2-6A1A559ABBDD}" sibTransId="{7311A9BA-417A-40BC-8715-C517EA76B7F0}"/>
    <dgm:cxn modelId="{5E888394-5C22-492D-AF3B-A42131ABEBBF}" srcId="{35D3DCCE-CEE1-4EE9-896E-8BEC6E793380}" destId="{999CA150-C8E0-4FEA-AAEC-D47629130A0D}" srcOrd="0" destOrd="0" parTransId="{2C7656D7-2FFE-44DA-B925-C3028EF8DE11}" sibTransId="{8277D65D-6017-4871-9A0F-74C16487B799}"/>
    <dgm:cxn modelId="{7E9F2D76-58AC-4101-9031-5FD53AAF6BAE}" type="presOf" srcId="{215B9096-B25F-4616-9862-728B9AA2C2FA}" destId="{2825CC54-10C3-46A3-8F54-50FBF65D45C1}" srcOrd="0" destOrd="0" presId="urn:microsoft.com/office/officeart/2005/8/layout/chevron2"/>
    <dgm:cxn modelId="{1E403650-D49B-42C5-A058-2B98A87606A8}" srcId="{CDB4A408-F24F-426D-B612-6207DDD56382}" destId="{8908E2F1-BE23-43BF-B843-9F667071607A}" srcOrd="0" destOrd="0" parTransId="{BA0BB637-9740-40D6-B1C0-243E60DD141A}" sibTransId="{B3B424DA-9DA7-4459-B89F-399983ACF983}"/>
    <dgm:cxn modelId="{6E646BCD-F73B-440C-97F6-0EBE4DD15806}" type="presOf" srcId="{47A95A63-7D06-4FE5-A6C1-DA250C40CF1E}" destId="{2825CC54-10C3-46A3-8F54-50FBF65D45C1}" srcOrd="0" destOrd="1" presId="urn:microsoft.com/office/officeart/2005/8/layout/chevron2"/>
    <dgm:cxn modelId="{4FED3463-E8BF-4482-9A87-FDD3020B246F}" srcId="{AA7C652C-0EB6-42C6-B74C-29B44EE36EA9}" destId="{A9097F3C-AFC8-4379-A2FE-BD8B55BB68D2}" srcOrd="0" destOrd="0" parTransId="{B70F6553-3C6E-4E47-941B-D658B6C8FA58}" sibTransId="{59B1AE26-F837-4E3A-910E-CFF236E72BB2}"/>
    <dgm:cxn modelId="{F942065D-4889-4295-A8E1-656A2AC26B73}" type="presOf" srcId="{A9097F3C-AFC8-4379-A2FE-BD8B55BB68D2}" destId="{8B9C5F1F-4D61-469F-916B-873D0DBD5504}" srcOrd="0" destOrd="0" presId="urn:microsoft.com/office/officeart/2005/8/layout/chevron2"/>
    <dgm:cxn modelId="{5910138C-058F-4766-A10E-C4E8C6CD6A7C}" type="presOf" srcId="{35D3DCCE-CEE1-4EE9-896E-8BEC6E793380}" destId="{F8734C82-196A-419E-A4FB-D9350A00E23F}" srcOrd="0" destOrd="0" presId="urn:microsoft.com/office/officeart/2005/8/layout/chevron2"/>
    <dgm:cxn modelId="{A4083CBB-C584-4867-82BF-25C7347765E5}" srcId="{CDB4A408-F24F-426D-B612-6207DDD56382}" destId="{35D3DCCE-CEE1-4EE9-896E-8BEC6E793380}" srcOrd="2" destOrd="0" parTransId="{34A29791-A79B-4E89-A098-54709814BDF8}" sibTransId="{143F5B09-96C2-4BD3-9258-A068D5CB4552}"/>
    <dgm:cxn modelId="{6F09BA4F-145B-41FA-A883-428FDF184AFF}" type="presOf" srcId="{AA7C652C-0EB6-42C6-B74C-29B44EE36EA9}" destId="{3B80D083-86EE-4F55-8DF9-4E55E895893B}" srcOrd="0" destOrd="0" presId="urn:microsoft.com/office/officeart/2005/8/layout/chevron2"/>
    <dgm:cxn modelId="{AE6E261E-5364-40E9-8FF0-048D8A74A164}" srcId="{8908E2F1-BE23-43BF-B843-9F667071607A}" destId="{215B9096-B25F-4616-9862-728B9AA2C2FA}" srcOrd="0" destOrd="0" parTransId="{D20A2B5A-4F35-468D-AA0D-44BFAEED41BC}" sibTransId="{B2AC0A9F-0CF1-41FF-A97F-BF74F973DB56}"/>
    <dgm:cxn modelId="{42A5A0CA-DD36-4CF8-9348-040E1C481DD6}" type="presParOf" srcId="{B1CEF068-66B8-43F6-8231-711836BDA0F4}" destId="{F90B7858-14EB-4F41-A7FA-45598C086C4B}" srcOrd="0" destOrd="0" presId="urn:microsoft.com/office/officeart/2005/8/layout/chevron2"/>
    <dgm:cxn modelId="{2C6915E6-CDB6-4102-9FD5-C65A4C4D54BC}" type="presParOf" srcId="{F90B7858-14EB-4F41-A7FA-45598C086C4B}" destId="{B558D485-3C0C-44C5-9288-7A044EC00F21}" srcOrd="0" destOrd="0" presId="urn:microsoft.com/office/officeart/2005/8/layout/chevron2"/>
    <dgm:cxn modelId="{694E43DC-2052-427D-9038-A652C9BAD466}" type="presParOf" srcId="{F90B7858-14EB-4F41-A7FA-45598C086C4B}" destId="{2825CC54-10C3-46A3-8F54-50FBF65D45C1}" srcOrd="1" destOrd="0" presId="urn:microsoft.com/office/officeart/2005/8/layout/chevron2"/>
    <dgm:cxn modelId="{A74F8858-4CB2-4AEB-8327-AE2D8F4A0758}" type="presParOf" srcId="{B1CEF068-66B8-43F6-8231-711836BDA0F4}" destId="{416A1F20-42D6-4FC4-94C4-519FA3C26DFD}" srcOrd="1" destOrd="0" presId="urn:microsoft.com/office/officeart/2005/8/layout/chevron2"/>
    <dgm:cxn modelId="{186799D8-D0AA-4C92-9004-429CF587BB0A}" type="presParOf" srcId="{B1CEF068-66B8-43F6-8231-711836BDA0F4}" destId="{620EDE69-AE1C-4938-AFEC-A210AAC2C921}" srcOrd="2" destOrd="0" presId="urn:microsoft.com/office/officeart/2005/8/layout/chevron2"/>
    <dgm:cxn modelId="{3476B931-2BD0-4417-B7B6-60CB37D996DC}" type="presParOf" srcId="{620EDE69-AE1C-4938-AFEC-A210AAC2C921}" destId="{3B80D083-86EE-4F55-8DF9-4E55E895893B}" srcOrd="0" destOrd="0" presId="urn:microsoft.com/office/officeart/2005/8/layout/chevron2"/>
    <dgm:cxn modelId="{E0C190DF-711E-4A3C-B7AC-5437BD3CE85E}" type="presParOf" srcId="{620EDE69-AE1C-4938-AFEC-A210AAC2C921}" destId="{8B9C5F1F-4D61-469F-916B-873D0DBD5504}" srcOrd="1" destOrd="0" presId="urn:microsoft.com/office/officeart/2005/8/layout/chevron2"/>
    <dgm:cxn modelId="{17E1BABA-9BAE-4818-8B8E-9F8894CAFB01}" type="presParOf" srcId="{B1CEF068-66B8-43F6-8231-711836BDA0F4}" destId="{FFB69D47-D087-4315-AFC2-AAEF95976C53}" srcOrd="3" destOrd="0" presId="urn:microsoft.com/office/officeart/2005/8/layout/chevron2"/>
    <dgm:cxn modelId="{12200CF1-D8BB-42E5-A3C2-F2AFDB10313A}" type="presParOf" srcId="{B1CEF068-66B8-43F6-8231-711836BDA0F4}" destId="{65F5933D-B2C7-41FE-9DF4-FA8E1DDC0BA5}" srcOrd="4" destOrd="0" presId="urn:microsoft.com/office/officeart/2005/8/layout/chevron2"/>
    <dgm:cxn modelId="{D83BAC2F-98E5-4F51-BF3D-2C57170572B2}" type="presParOf" srcId="{65F5933D-B2C7-41FE-9DF4-FA8E1DDC0BA5}" destId="{F8734C82-196A-419E-A4FB-D9350A00E23F}" srcOrd="0" destOrd="0" presId="urn:microsoft.com/office/officeart/2005/8/layout/chevron2"/>
    <dgm:cxn modelId="{1234E90E-E73A-4849-B58A-3BCBA33AFE9F}" type="presParOf" srcId="{65F5933D-B2C7-41FE-9DF4-FA8E1DDC0BA5}" destId="{9958BD83-18BC-42D0-BE64-3EDCE14AE8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8D485-3C0C-44C5-9288-7A044EC00F21}">
      <dsp:nvSpPr>
        <dsp:cNvPr id="0" name=""/>
        <dsp:cNvSpPr/>
      </dsp:nvSpPr>
      <dsp:spPr>
        <a:xfrm rot="5400000">
          <a:off x="-247760" y="249358"/>
          <a:ext cx="1651734" cy="11562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Hedefler</a:t>
          </a:r>
        </a:p>
      </dsp:txBody>
      <dsp:txXfrm rot="-5400000">
        <a:off x="0" y="579705"/>
        <a:ext cx="1156214" cy="495520"/>
      </dsp:txXfrm>
    </dsp:sp>
    <dsp:sp modelId="{2825CC54-10C3-46A3-8F54-50FBF65D45C1}">
      <dsp:nvSpPr>
        <dsp:cNvPr id="0" name=""/>
        <dsp:cNvSpPr/>
      </dsp:nvSpPr>
      <dsp:spPr>
        <a:xfrm rot="5400000">
          <a:off x="5078461" y="-3942853"/>
          <a:ext cx="1073627" cy="8959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tr-TR" sz="1700" kern="1200" dirty="0"/>
            <a:t>Öğrencilerin mesleki bilgi, beceri ve yetkinliklerini uzaktan eğitim yoluyla kazandırmak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/>
            <a:t>Eğitim programlarının iş gücü piyasası ile uyumunu artırmak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/>
            <a:t>Öğrencilerin dijital ortamda öğrenme alışkanlıklarını geliştirmek</a:t>
          </a:r>
        </a:p>
      </dsp:txBody>
      <dsp:txXfrm rot="-5400000">
        <a:off x="1135607" y="52411"/>
        <a:ext cx="8906925" cy="968807"/>
      </dsp:txXfrm>
    </dsp:sp>
    <dsp:sp modelId="{3B80D083-86EE-4F55-8DF9-4E55E895893B}">
      <dsp:nvSpPr>
        <dsp:cNvPr id="0" name=""/>
        <dsp:cNvSpPr/>
      </dsp:nvSpPr>
      <dsp:spPr>
        <a:xfrm rot="5400000">
          <a:off x="-247760" y="1707536"/>
          <a:ext cx="1651734" cy="11562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Faaliyetler</a:t>
          </a:r>
        </a:p>
      </dsp:txBody>
      <dsp:txXfrm rot="-5400000">
        <a:off x="0" y="2037883"/>
        <a:ext cx="1156214" cy="495520"/>
      </dsp:txXfrm>
    </dsp:sp>
    <dsp:sp modelId="{8B9C5F1F-4D61-469F-916B-873D0DBD5504}">
      <dsp:nvSpPr>
        <dsp:cNvPr id="0" name=""/>
        <dsp:cNvSpPr/>
      </dsp:nvSpPr>
      <dsp:spPr>
        <a:xfrm rot="5400000">
          <a:off x="5078461" y="-2422095"/>
          <a:ext cx="1073627" cy="8959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tr-TR" sz="1700" kern="1200" dirty="0"/>
            <a:t>Program ders içeriklerini güncel mesleki gerekliliklere göre dış paydaşlarla birlikte revize etmek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/>
            <a:t>Uzaktan eğitim sürecinde öğrencilere rehberlik ve danışmanlık desteğini artırmak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/>
            <a:t>Mezunlarla çevrim içi kariyer buluşmaları düzenlemek</a:t>
          </a:r>
        </a:p>
      </dsp:txBody>
      <dsp:txXfrm rot="-5400000">
        <a:off x="1135607" y="1573169"/>
        <a:ext cx="8906925" cy="968807"/>
      </dsp:txXfrm>
    </dsp:sp>
    <dsp:sp modelId="{F8734C82-196A-419E-A4FB-D9350A00E23F}">
      <dsp:nvSpPr>
        <dsp:cNvPr id="0" name=""/>
        <dsp:cNvSpPr/>
      </dsp:nvSpPr>
      <dsp:spPr>
        <a:xfrm rot="5400000">
          <a:off x="-247760" y="3165715"/>
          <a:ext cx="1651734" cy="11562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Göstergeler</a:t>
          </a:r>
        </a:p>
      </dsp:txBody>
      <dsp:txXfrm rot="-5400000">
        <a:off x="0" y="3496062"/>
        <a:ext cx="1156214" cy="495520"/>
      </dsp:txXfrm>
    </dsp:sp>
    <dsp:sp modelId="{9958BD83-18BC-42D0-BE64-3EDCE14AE813}">
      <dsp:nvSpPr>
        <dsp:cNvPr id="0" name=""/>
        <dsp:cNvSpPr/>
      </dsp:nvSpPr>
      <dsp:spPr>
        <a:xfrm rot="5400000">
          <a:off x="5099068" y="-1024898"/>
          <a:ext cx="1073627" cy="8959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tr-TR" sz="1700" u="none" strike="noStrike" kern="1200" noProof="0" dirty="0">
              <a:effectLst/>
              <a:latin typeface="+mn-lt"/>
            </a:rPr>
            <a:t>Dijital teknolojilerin kullanıldığı ders sayısı</a:t>
          </a:r>
          <a:endParaRPr lang="tr-TR" sz="1700" kern="1200" noProof="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/>
            <a:t>Öğrenci danışmanlık görüşmesi gerçekleşme oranı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/>
            <a:t>Mezun katılımıyla düzenlenen çevrim içi etkinlik sayısı</a:t>
          </a:r>
        </a:p>
      </dsp:txBody>
      <dsp:txXfrm rot="-5400000">
        <a:off x="1156214" y="2970366"/>
        <a:ext cx="8906925" cy="9688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8D485-3C0C-44C5-9288-7A044EC00F21}">
      <dsp:nvSpPr>
        <dsp:cNvPr id="0" name=""/>
        <dsp:cNvSpPr/>
      </dsp:nvSpPr>
      <dsp:spPr>
        <a:xfrm rot="5400000">
          <a:off x="-247760" y="249358"/>
          <a:ext cx="1651734" cy="11562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Hedefler</a:t>
          </a:r>
        </a:p>
      </dsp:txBody>
      <dsp:txXfrm rot="-5400000">
        <a:off x="0" y="579705"/>
        <a:ext cx="1156214" cy="495520"/>
      </dsp:txXfrm>
    </dsp:sp>
    <dsp:sp modelId="{2825CC54-10C3-46A3-8F54-50FBF65D45C1}">
      <dsp:nvSpPr>
        <dsp:cNvPr id="0" name=""/>
        <dsp:cNvSpPr/>
      </dsp:nvSpPr>
      <dsp:spPr>
        <a:xfrm rot="5400000">
          <a:off x="5078461" y="-3942853"/>
          <a:ext cx="1073627" cy="8959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tr-TR" sz="2000" kern="1200" noProof="0" dirty="0"/>
            <a:t>Öğretim elemanlarının akademik üretkenliğini artırmak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••"/>
          </a:pPr>
          <a:r>
            <a:rPr lang="tr-TR" sz="2000" kern="1200" noProof="0" dirty="0"/>
            <a:t>Yerel sektörlerle ve uluslararası ortak uygulamalı araştırma ve proje çalışmaları yürütmek</a:t>
          </a:r>
        </a:p>
      </dsp:txBody>
      <dsp:txXfrm rot="-5400000">
        <a:off x="1135607" y="52411"/>
        <a:ext cx="8906925" cy="968807"/>
      </dsp:txXfrm>
    </dsp:sp>
    <dsp:sp modelId="{3B80D083-86EE-4F55-8DF9-4E55E895893B}">
      <dsp:nvSpPr>
        <dsp:cNvPr id="0" name=""/>
        <dsp:cNvSpPr/>
      </dsp:nvSpPr>
      <dsp:spPr>
        <a:xfrm rot="5400000">
          <a:off x="-247760" y="1707536"/>
          <a:ext cx="1651734" cy="11562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Faaliyetler</a:t>
          </a:r>
        </a:p>
      </dsp:txBody>
      <dsp:txXfrm rot="-5400000">
        <a:off x="0" y="2037883"/>
        <a:ext cx="1156214" cy="495520"/>
      </dsp:txXfrm>
    </dsp:sp>
    <dsp:sp modelId="{8B9C5F1F-4D61-469F-916B-873D0DBD5504}">
      <dsp:nvSpPr>
        <dsp:cNvPr id="0" name=""/>
        <dsp:cNvSpPr/>
      </dsp:nvSpPr>
      <dsp:spPr>
        <a:xfrm rot="5400000">
          <a:off x="5078461" y="-2422095"/>
          <a:ext cx="1073627" cy="8959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tr-TR" sz="2000" kern="1200" noProof="0" dirty="0"/>
            <a:t>TÜBİTAK, </a:t>
          </a:r>
          <a:r>
            <a:rPr lang="tr-TR" sz="2000" kern="1200" noProof="0" dirty="0" err="1"/>
            <a:t>Erasmus</a:t>
          </a:r>
          <a:r>
            <a:rPr lang="tr-TR" sz="2000" kern="1200" noProof="0" dirty="0"/>
            <a:t>+, kalkınma ajansı vb. fonlara proje başvuruları yapmak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••"/>
          </a:pPr>
          <a:r>
            <a:rPr lang="tr-TR" sz="2000" kern="1200" noProof="0" dirty="0"/>
            <a:t>Bölgedeki işletmelerle işbirliği projeleri geliştirmek (çevrim içi veya sahada)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••"/>
          </a:pPr>
          <a:r>
            <a:rPr lang="tr-TR" sz="2000" kern="1200" noProof="0" dirty="0"/>
            <a:t>Akademik yayın ve bilimsel etkinlik katılımının teşvik edilmesi</a:t>
          </a:r>
        </a:p>
      </dsp:txBody>
      <dsp:txXfrm rot="-5400000">
        <a:off x="1135607" y="1573169"/>
        <a:ext cx="8906925" cy="968807"/>
      </dsp:txXfrm>
    </dsp:sp>
    <dsp:sp modelId="{F8734C82-196A-419E-A4FB-D9350A00E23F}">
      <dsp:nvSpPr>
        <dsp:cNvPr id="0" name=""/>
        <dsp:cNvSpPr/>
      </dsp:nvSpPr>
      <dsp:spPr>
        <a:xfrm rot="5400000">
          <a:off x="-247760" y="3165715"/>
          <a:ext cx="1651734" cy="11562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Göstergeler</a:t>
          </a:r>
        </a:p>
      </dsp:txBody>
      <dsp:txXfrm rot="-5400000">
        <a:off x="0" y="3496062"/>
        <a:ext cx="1156214" cy="495520"/>
      </dsp:txXfrm>
    </dsp:sp>
    <dsp:sp modelId="{9958BD83-18BC-42D0-BE64-3EDCE14AE813}">
      <dsp:nvSpPr>
        <dsp:cNvPr id="0" name=""/>
        <dsp:cNvSpPr/>
      </dsp:nvSpPr>
      <dsp:spPr>
        <a:xfrm rot="5400000">
          <a:off x="5099068" y="-1024898"/>
          <a:ext cx="1073627" cy="8959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tr-TR" sz="2000" kern="1200" noProof="0" dirty="0"/>
            <a:t>Yıllık proje başvuru / kabul /tamamlanan sayısı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••"/>
          </a:pPr>
          <a:r>
            <a:rPr lang="tr-TR" sz="2000" kern="1200" noProof="0" dirty="0"/>
            <a:t>Akademik yayın sayısı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u="none" strike="noStrike" kern="1200" noProof="0" dirty="0">
              <a:effectLst/>
              <a:latin typeface="+mn-lt"/>
            </a:rPr>
            <a:t>Öğretim üyesi başına düşen atıf sayısı </a:t>
          </a:r>
          <a:endParaRPr lang="tr-TR" sz="2000" kern="1200" noProof="0" dirty="0"/>
        </a:p>
      </dsp:txBody>
      <dsp:txXfrm rot="-5400000">
        <a:off x="1156214" y="2970366"/>
        <a:ext cx="8906925" cy="9688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8D485-3C0C-44C5-9288-7A044EC00F21}">
      <dsp:nvSpPr>
        <dsp:cNvPr id="0" name=""/>
        <dsp:cNvSpPr/>
      </dsp:nvSpPr>
      <dsp:spPr>
        <a:xfrm rot="5400000">
          <a:off x="-247760" y="249358"/>
          <a:ext cx="1651734" cy="11562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Hedefler</a:t>
          </a:r>
        </a:p>
      </dsp:txBody>
      <dsp:txXfrm rot="-5400000">
        <a:off x="0" y="579705"/>
        <a:ext cx="1156214" cy="495520"/>
      </dsp:txXfrm>
    </dsp:sp>
    <dsp:sp modelId="{2825CC54-10C3-46A3-8F54-50FBF65D45C1}">
      <dsp:nvSpPr>
        <dsp:cNvPr id="0" name=""/>
        <dsp:cNvSpPr/>
      </dsp:nvSpPr>
      <dsp:spPr>
        <a:xfrm rot="5400000">
          <a:off x="5078461" y="-3942853"/>
          <a:ext cx="1073627" cy="8959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tr-TR" sz="2000" kern="1200" noProof="0" dirty="0"/>
            <a:t>Bölgenin sosyal, kültürel ve ekonomik gelişimine katkı sağlamak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••"/>
          </a:pPr>
          <a:r>
            <a:rPr lang="en-US" sz="2000" kern="1200"/>
            <a:t>Çevrim içi eğitim ve etkinliklerle toplumun eğitim ihtiyaçlarına cevap vermek</a:t>
          </a:r>
          <a:endParaRPr lang="tr-TR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••"/>
          </a:pPr>
          <a:r>
            <a:rPr lang="tr-TR" sz="2000" kern="1200" dirty="0"/>
            <a:t>Öğretim elemanlarının alanları doğrultusunda farkındalık yaratmak</a:t>
          </a:r>
        </a:p>
      </dsp:txBody>
      <dsp:txXfrm rot="-5400000">
        <a:off x="1135607" y="52411"/>
        <a:ext cx="8906925" cy="968807"/>
      </dsp:txXfrm>
    </dsp:sp>
    <dsp:sp modelId="{3B80D083-86EE-4F55-8DF9-4E55E895893B}">
      <dsp:nvSpPr>
        <dsp:cNvPr id="0" name=""/>
        <dsp:cNvSpPr/>
      </dsp:nvSpPr>
      <dsp:spPr>
        <a:xfrm rot="5400000">
          <a:off x="-247760" y="1707536"/>
          <a:ext cx="1651734" cy="11562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Faaliyetler</a:t>
          </a:r>
        </a:p>
      </dsp:txBody>
      <dsp:txXfrm rot="-5400000">
        <a:off x="0" y="2037883"/>
        <a:ext cx="1156214" cy="495520"/>
      </dsp:txXfrm>
    </dsp:sp>
    <dsp:sp modelId="{8B9C5F1F-4D61-469F-916B-873D0DBD5504}">
      <dsp:nvSpPr>
        <dsp:cNvPr id="0" name=""/>
        <dsp:cNvSpPr/>
      </dsp:nvSpPr>
      <dsp:spPr>
        <a:xfrm rot="5400000">
          <a:off x="5078461" y="-2422095"/>
          <a:ext cx="1073627" cy="8959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tr-TR" sz="2000" kern="1200" noProof="0" dirty="0"/>
            <a:t>Kamu kurumları, STK gibi paydaşlar tarafından yürütülen sosyal sorumluluk etkinliklerine katılım</a:t>
          </a:r>
        </a:p>
      </dsp:txBody>
      <dsp:txXfrm rot="-5400000">
        <a:off x="1135607" y="1573169"/>
        <a:ext cx="8906925" cy="968807"/>
      </dsp:txXfrm>
    </dsp:sp>
    <dsp:sp modelId="{F8734C82-196A-419E-A4FB-D9350A00E23F}">
      <dsp:nvSpPr>
        <dsp:cNvPr id="0" name=""/>
        <dsp:cNvSpPr/>
      </dsp:nvSpPr>
      <dsp:spPr>
        <a:xfrm rot="5400000">
          <a:off x="-247760" y="3165715"/>
          <a:ext cx="1651734" cy="11562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Göstergeler</a:t>
          </a:r>
        </a:p>
      </dsp:txBody>
      <dsp:txXfrm rot="-5400000">
        <a:off x="0" y="3496062"/>
        <a:ext cx="1156214" cy="495520"/>
      </dsp:txXfrm>
    </dsp:sp>
    <dsp:sp modelId="{9958BD83-18BC-42D0-BE64-3EDCE14AE813}">
      <dsp:nvSpPr>
        <dsp:cNvPr id="0" name=""/>
        <dsp:cNvSpPr/>
      </dsp:nvSpPr>
      <dsp:spPr>
        <a:xfrm rot="5400000">
          <a:off x="5060991" y="-1007012"/>
          <a:ext cx="1073627" cy="89593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tr-TR" sz="2000" kern="1200" dirty="0"/>
            <a:t>Katılım sağlanan</a:t>
          </a:r>
          <a:r>
            <a:rPr lang="en-US" sz="2000" kern="1200" dirty="0"/>
            <a:t> </a:t>
          </a:r>
          <a:r>
            <a:rPr lang="tr-TR" sz="2000" kern="1200" dirty="0"/>
            <a:t>etkinlik</a:t>
          </a:r>
          <a:r>
            <a:rPr lang="en-US" sz="2000" kern="1200" dirty="0"/>
            <a:t> </a:t>
          </a:r>
          <a:r>
            <a:rPr lang="tr-TR" sz="2000" kern="1200" noProof="0" dirty="0"/>
            <a:t>sayısı</a:t>
          </a:r>
        </a:p>
      </dsp:txBody>
      <dsp:txXfrm rot="-5400000">
        <a:off x="1118137" y="2988252"/>
        <a:ext cx="8906925" cy="9688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C679F-9426-4101-AD5D-81B37AD02DC4}" type="datetimeFigureOut">
              <a:rPr lang="tr-TR" smtClean="0"/>
              <a:t>17.10.2025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DDD02-7516-4363-849E-BA9EEC02C8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001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/>
              <a:t>Mersin Organize Sanayi Bölgeleri (OSB)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tr-TR" sz="1200" dirty="0"/>
              <a:t>Mersin Ticaret ve Sanayi Odası (MTSO)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DDD02-7516-4363-849E-BA9EEC02C810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4628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DDD02-7516-4363-849E-BA9EEC02C810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708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Toplumsal katkı faaliyetleri konusunda 2024 yılı birim iç değerlendirme raporunda sayfa 31’de “İyileştirmeye Açık Yönler: Toplumsal katkı sağlayacak çalışmalar yapılması.” Şeklinde değerlendirme yapılmıştır. Bu değerlendirmeye istinaden 2024-2025 eğitim öğretim dönemi içerisinde 12 adet Toplumsal katkı faaliyetleri gerçekleştirilmiştir.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DDD02-7516-4363-849E-BA9EEC02C810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7342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10E57DB-97FB-4766-8DD5-984D86590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7B39FF5-A147-4068-887C-9C4FF5B44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F2A8D71-54C8-4CE8-A3D6-75D3B69C0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946A5-D8B9-4331-84B2-C990A89C74DD}" type="datetime1">
              <a:rPr lang="tr-TR" smtClean="0"/>
              <a:t>17.10.2025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CBB67ED-A811-4376-A4F1-A690D9BD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E4BA5C26-1241-4F21-912A-21BED28E283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348834" y="0"/>
            <a:ext cx="5313101" cy="1452832"/>
          </a:xfrm>
          <a:prstGeom prst="rect">
            <a:avLst/>
          </a:prstGeom>
        </p:spPr>
      </p:pic>
      <p:sp>
        <p:nvSpPr>
          <p:cNvPr id="10" name="Dikdörtgen 9">
            <a:extLst>
              <a:ext uri="{FF2B5EF4-FFF2-40B4-BE49-F238E27FC236}">
                <a16:creationId xmlns:a16="http://schemas.microsoft.com/office/drawing/2014/main" id="{E2A71332-A907-4954-B6A8-36CCCE75280B}"/>
              </a:ext>
            </a:extLst>
          </p:cNvPr>
          <p:cNvSpPr/>
          <p:nvPr userDrawn="1"/>
        </p:nvSpPr>
        <p:spPr>
          <a:xfrm>
            <a:off x="0" y="5764474"/>
            <a:ext cx="12192000" cy="10935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0" tIns="182880" rIns="457200" bIns="4572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r-TR" sz="2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MERSİN MESLEK YÜKSEKOKULU</a:t>
            </a:r>
            <a:endParaRPr lang="tr-TR" sz="1200" kern="100" dirty="0">
              <a:effectLst/>
              <a:ea typeface="Aptos" panose="02110004020202020204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r-TR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tr-TR" sz="1200" kern="100" dirty="0">
              <a:effectLst/>
              <a:ea typeface="Aptos" panose="02110004020202020204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r-TR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tr-TR" sz="1200" kern="100" dirty="0">
              <a:effectLst/>
              <a:ea typeface="Aptos" panose="02110004020202020204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tr-TR" sz="1100" cap="all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tr-T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67BF1077-53A9-4CEC-8B32-043A383BC054}"/>
              </a:ext>
            </a:extLst>
          </p:cNvPr>
          <p:cNvSpPr/>
          <p:nvPr userDrawn="1"/>
        </p:nvSpPr>
        <p:spPr>
          <a:xfrm>
            <a:off x="0" y="5417129"/>
            <a:ext cx="12192000" cy="3473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B32F2C7-D18D-41C6-B5F8-22DDECB9D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‹#›</a:t>
            </a:fld>
            <a:r>
              <a:rPr lang="tr-TR" dirty="0"/>
              <a:t>/12</a:t>
            </a:r>
          </a:p>
        </p:txBody>
      </p:sp>
      <p:pic>
        <p:nvPicPr>
          <p:cNvPr id="12" name="İçerik Yer Tutucusu 7">
            <a:extLst>
              <a:ext uri="{FF2B5EF4-FFF2-40B4-BE49-F238E27FC236}">
                <a16:creationId xmlns:a16="http://schemas.microsoft.com/office/drawing/2014/main" id="{FDF54517-3272-4884-A799-460121DE11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0"/>
            <a:ext cx="1452832" cy="145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8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>
            <a:extLst>
              <a:ext uri="{FF2B5EF4-FFF2-40B4-BE49-F238E27FC236}">
                <a16:creationId xmlns:a16="http://schemas.microsoft.com/office/drawing/2014/main" id="{A89385FB-6019-42A0-8307-F493AD024C8A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348834" y="0"/>
            <a:ext cx="5313101" cy="1452832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6E030CD5-3840-4D83-B383-EF0D32641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3749"/>
            <a:ext cx="10515600" cy="729805"/>
          </a:xfrm>
        </p:spPr>
        <p:txBody>
          <a:bodyPr/>
          <a:lstStyle/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89BFD0-FCD3-4236-B3BE-9B8C9C57A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4707"/>
            <a:ext cx="10515600" cy="4132255"/>
          </a:xfrm>
        </p:spPr>
        <p:txBody>
          <a:bodyPr/>
          <a:lstStyle/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3E809D9-3CB6-4DFC-8726-87F2729FC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6793D-7382-4ADF-B4BA-B59D06D4B15B}" type="datetime1">
              <a:rPr lang="tr-TR" smtClean="0"/>
              <a:t>17.10.2025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D0C118E-8303-45CD-B918-C4C4C4CAF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FC03D8B-C657-414C-9BB5-8632C50BBFB4}"/>
              </a:ext>
            </a:extLst>
          </p:cNvPr>
          <p:cNvSpPr/>
          <p:nvPr userDrawn="1"/>
        </p:nvSpPr>
        <p:spPr>
          <a:xfrm>
            <a:off x="0" y="6176962"/>
            <a:ext cx="12192000" cy="681038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0" tIns="182880" rIns="457200" bIns="4572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r-TR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tr-TR" sz="1200" kern="100" dirty="0">
              <a:effectLst/>
              <a:ea typeface="Aptos" panose="02110004020202020204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r-TR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tr-TR" sz="1200" kern="100" dirty="0">
              <a:effectLst/>
              <a:ea typeface="Aptos" panose="02110004020202020204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tr-TR" sz="1100" cap="all" dirty="0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tr-T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10FB60C-8A8F-4C4D-9808-B6108AA02980}"/>
              </a:ext>
            </a:extLst>
          </p:cNvPr>
          <p:cNvSpPr/>
          <p:nvPr userDrawn="1"/>
        </p:nvSpPr>
        <p:spPr>
          <a:xfrm>
            <a:off x="0" y="5997575"/>
            <a:ext cx="12192000" cy="179387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02BA967-7963-4C03-AD8E-EBA72C413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A6720-C252-4678-A589-C5E0BE40261E}" type="slidenum">
              <a:rPr lang="tr-TR" smtClean="0"/>
              <a:pPr/>
              <a:t>‹#›</a:t>
            </a:fld>
            <a:r>
              <a:rPr lang="tr-TR" dirty="0"/>
              <a:t>/12</a:t>
            </a:r>
          </a:p>
        </p:txBody>
      </p:sp>
      <p:pic>
        <p:nvPicPr>
          <p:cNvPr id="12" name="İçerik Yer Tutucusu 7">
            <a:extLst>
              <a:ext uri="{FF2B5EF4-FFF2-40B4-BE49-F238E27FC236}">
                <a16:creationId xmlns:a16="http://schemas.microsoft.com/office/drawing/2014/main" id="{926E5E34-E9A5-40BA-B981-051BC66FBC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0"/>
            <a:ext cx="1452832" cy="145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86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4D66176-CB0C-4D58-8A27-7F1BF4FACF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dirty="0"/>
              <a:t>Asıl başlık stilini düzenlemek için tıklayın		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5712B75-0634-4540-959E-2F064E82E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AA79C12-79BF-4B85-A31B-0D8C6D57D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48DB-3008-4A7A-A40F-96AD95A5A2ED}" type="datetime1">
              <a:rPr lang="tr-TR" smtClean="0"/>
              <a:t>17.10.2025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2CDD4B4-29F5-42B2-B936-D87608B12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1DD2705-1BDE-4D9A-BDAD-AAD6C71835A9}"/>
              </a:ext>
            </a:extLst>
          </p:cNvPr>
          <p:cNvSpPr/>
          <p:nvPr userDrawn="1"/>
        </p:nvSpPr>
        <p:spPr>
          <a:xfrm>
            <a:off x="0" y="6176962"/>
            <a:ext cx="12192000" cy="681038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57200" tIns="182880" rIns="457200" bIns="4572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r-TR" sz="1200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tr-TR" sz="1200" kern="100">
              <a:effectLst/>
              <a:ea typeface="Aptos" panose="02110004020202020204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r-TR" sz="1200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tr-TR" sz="1200" kern="100">
              <a:effectLst/>
              <a:ea typeface="Aptos" panose="02110004020202020204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tr-TR" sz="1100" cap="all">
                <a:solidFill>
                  <a:srgbClr val="FFFF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tr-TR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DFDA5C4-D09C-4636-94B6-8EFD99DBF8B5}"/>
              </a:ext>
            </a:extLst>
          </p:cNvPr>
          <p:cNvSpPr/>
          <p:nvPr userDrawn="1"/>
        </p:nvSpPr>
        <p:spPr>
          <a:xfrm>
            <a:off x="0" y="5997575"/>
            <a:ext cx="12192000" cy="179387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663041E5-3F1C-400C-8C38-CCC4FF2284CF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348834" y="0"/>
            <a:ext cx="5313101" cy="1452832"/>
          </a:xfrm>
          <a:prstGeom prst="rect">
            <a:avLst/>
          </a:prstGeom>
        </p:spPr>
      </p:pic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5C11D0-5115-4A6F-9156-ECFC75C2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DA6720-C252-4678-A589-C5E0BE40261E}" type="slidenum">
              <a:rPr lang="tr-TR" smtClean="0"/>
              <a:pPr/>
              <a:t>‹#›</a:t>
            </a:fld>
            <a:r>
              <a:rPr lang="tr-TR" dirty="0"/>
              <a:t>/12</a:t>
            </a:r>
          </a:p>
        </p:txBody>
      </p:sp>
      <p:pic>
        <p:nvPicPr>
          <p:cNvPr id="11" name="İçerik Yer Tutucusu 7">
            <a:extLst>
              <a:ext uri="{FF2B5EF4-FFF2-40B4-BE49-F238E27FC236}">
                <a16:creationId xmlns:a16="http://schemas.microsoft.com/office/drawing/2014/main" id="{427875AA-9F8E-43FF-AEB0-C4699A734F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0"/>
            <a:ext cx="1452832" cy="145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7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9EAFE2C-AB42-46F4-8D28-46466A48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1C52B4-C664-4347-823D-70E31CA04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3E3C7FA-7C8C-4AE4-B57C-A1407FD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16E6D0F-35C4-4574-A87D-D4C069A6E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7509E-8328-4746-BC3E-8B7E9D454396}" type="datetime1">
              <a:rPr lang="tr-TR" smtClean="0"/>
              <a:t>17.10.2025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1C8FF2F-5253-4BB1-873E-ECDF68394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7BD37B0-70B9-438F-B758-080CCBBEF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878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E303B17-F0DF-4362-A05F-463463993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4218AAB-1F3F-4700-8E82-930BF5F48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B638D7B-7C2A-4B8C-93EE-CAF49E8EA4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DDB91E1-2067-4193-9BDF-7A729E9566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5C3602B-3BB6-4D50-8BD4-BD55B453A0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BEB4FECC-A84F-46F1-887D-6869CBEC9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C91B1-0EFA-44E5-B43C-47D9F4F01A86}" type="datetime1">
              <a:rPr lang="tr-TR" smtClean="0"/>
              <a:t>17.10.2025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5782F77-2104-44F7-9A33-07BE5F131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9291AB2-4F11-43C9-B9AC-AFE5F68D4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039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DAE7FFD-9B41-4F5F-8DAF-0222F9B46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9BF15DF-8881-41C0-BA6B-0F4E90BE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D5F1-7740-4F7F-870F-9D8415E59F98}" type="datetime1">
              <a:rPr lang="tr-TR" smtClean="0"/>
              <a:t>17.10.2025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FDE59B9-265F-4356-B754-7DBDE65B9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D9073A2-7206-4D96-AFBB-90BCDBE8D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0106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AE8AD82-1A96-43B2-884B-57AEFC84A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CB096-00D7-4B70-A427-0C1758581626}" type="datetime1">
              <a:rPr lang="tr-TR" smtClean="0"/>
              <a:t>17.10.2025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A946DB0-D1D9-4FB4-B10D-700514137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8E7419A-C0E0-4D8B-9F7F-92469AFA9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6752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F8EAD1F-A703-4FAC-BF5E-C4B5CCC06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5CEF32-5632-40A0-9E1F-86849230E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5005B40-1E66-48E7-B30D-82909AD4E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B23EC1C-44F2-4DCA-8558-1B253D2BB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7FF65-4B7E-4A62-B9FC-76E3C6C93AC9}" type="datetime1">
              <a:rPr lang="tr-TR" smtClean="0"/>
              <a:t>17.10.2025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B3AE623-6AFB-42EF-A826-8B13296C5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FF47607-99F7-49E5-B33A-E7BFA3B9A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009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1AFBDDE-E344-4CD6-93DD-9A0AFCC27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62FAE68-5364-447F-BB09-A3283802A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42BE4BC-2733-4E22-AB50-ED481775F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AF65B94-CC3D-408C-9F57-C5E38B6D1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2FD3-797F-4A7D-8F6C-E2467B887D02}" type="datetime1">
              <a:rPr lang="tr-TR" smtClean="0"/>
              <a:t>17.10.2025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D565DD3-63C2-4B51-9B4F-A2C30BBDD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D73ED61-448F-46A1-A928-A4416AD6D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749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D82216F-4E62-41A8-BAFD-C00056A5A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83BFB1F-6739-4B71-A2B5-65988EA80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851E155-47C0-42C1-BDC3-327454A96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D31B-3769-4D32-925F-8D47329291A3}" type="datetime1">
              <a:rPr lang="tr-TR" smtClean="0"/>
              <a:t>17.10.2025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CCD1A5B-4FBC-4946-9D56-3F2E133F1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BB23A13-5D46-48D6-A394-160E7132E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443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44C59B1-2225-40E9-B385-E43DFA9A57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8795341-F247-4000-81B9-77657F128F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E6A6CB6-AA1A-464B-ABA7-38DB82FFC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B1F3-871C-4891-A135-50248CD24430}" type="datetime1">
              <a:rPr lang="tr-TR" smtClean="0"/>
              <a:t>17.10.2025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9742E53-D351-4301-AF11-3C65FE3DB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992B5AB-77C7-45A3-A5F4-4E7476621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278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BC671A6-6302-45D5-939C-77E417B5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A45236A-2BAF-4DC6-89A7-78DDAACBE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8F33431-A7C5-46F9-A5A9-7EF3D44ADE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50E79-33D4-465E-9D6E-BF4E15B0DDD0}" type="datetime1">
              <a:rPr lang="tr-TR" smtClean="0"/>
              <a:t>17.10.2025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A925599-1578-437A-A04D-C0D7333EC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59E77FB-E6CC-492D-B501-0AEAE28B2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A6720-C252-4678-A589-C5E0BE4026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115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hyperlink" Target="https://www.mersin.edu.tr/akademik/mersin-meslek-yuksekokul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hyperlink" Target="mailto:mmyoetkinlik@mersin.edu.t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hyperlink" Target="https://ueys.mersin.edu.tr/login/index.php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eys.mersin.edu.tr/mod/hvp/view.php?id=68676" TargetMode="External"/><Relationship Id="rId5" Type="http://schemas.openxmlformats.org/officeDocument/2006/relationships/hyperlink" Target="http://www.ueys.mersin.edu.tr/" TargetMode="Externa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CCAD64D-FCF7-41FB-B89A-57D907C94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MERSİN ÜNİVERSİTESİ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D6043A3-0C6B-494E-872A-4CA4B097451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YÖKAK KURUMSAL AKREDİTASYON BİRİM RAPORU</a:t>
            </a:r>
            <a:endParaRPr kumimoji="0" lang="tr-TR" alt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B0173BFC-57ED-45BD-B933-43C7FF0ACA7B}"/>
              </a:ext>
            </a:extLst>
          </p:cNvPr>
          <p:cNvSpPr txBox="1"/>
          <p:nvPr/>
        </p:nvSpPr>
        <p:spPr>
          <a:xfrm>
            <a:off x="5833287" y="6488668"/>
            <a:ext cx="968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086305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>
            <a:extLst>
              <a:ext uri="{FF2B5EF4-FFF2-40B4-BE49-F238E27FC236}">
                <a16:creationId xmlns:a16="http://schemas.microsoft.com/office/drawing/2014/main" id="{E755CB21-6401-4854-BDA7-D28574B54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/>
              <a:t>Mersin Meslek Yüksekokulu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09171F98-CEB8-404F-9D3D-AB5E69D74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4708"/>
            <a:ext cx="7400365" cy="58643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tr-TR" sz="2000" dirty="0">
                <a:cs typeface="Times New Roman" panose="02020603050405020304" pitchFamily="18" charset="0"/>
              </a:rPr>
              <a:t>Mersin Meslek Yüksekokulu, temeli 1976 yılına dayanan ve 2003 itibariyle uzaktan eğitim faaliyetlerine başlamış, günümüzde 7 bölüm ve 8 uzaktan eğitim programıyla eğitim veren köklü geçmişe sahip bir birimdir.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FB3E31E-80E7-4454-A130-2932A6CA2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739" y="2971592"/>
            <a:ext cx="4683109" cy="2510533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5AE4AA67-CEEA-4F50-9C27-E7C45FAE8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2" y="4226859"/>
            <a:ext cx="3079633" cy="1720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A6DB44D1-75E6-4030-BEF2-BDBC47D7F0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3" b="95918" l="164" r="96970">
                        <a14:foregroundMark x1="11712" y1="88338" x2="164" y2="92711"/>
                        <a14:foregroundMark x1="14414" y1="95044" x2="14414" y2="95044"/>
                        <a14:foregroundMark x1="39803" y1="94169" x2="39803" y2="94169"/>
                        <a14:foregroundMark x1="46519" y1="96064" x2="46519" y2="96064"/>
                        <a14:foregroundMark x1="70844" y1="96064" x2="70844" y2="96064"/>
                        <a14:foregroundMark x1="72154" y1="84985" x2="72154" y2="84985"/>
                        <a14:foregroundMark x1="78870" y1="81195" x2="78870" y2="81195"/>
                        <a14:foregroundMark x1="76740" y1="83090" x2="76740" y2="83090"/>
                        <a14:foregroundMark x1="84275" y1="92711" x2="84275" y2="92711"/>
                        <a14:foregroundMark x1="78051" y1="91254" x2="78051" y2="91254"/>
                        <a14:foregroundMark x1="96970" y1="91691" x2="96970" y2="916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10600" y="1111046"/>
            <a:ext cx="3323614" cy="1867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F1128B01-4D44-4BF9-BC7B-0FDD8BF6B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2160" y="3164397"/>
            <a:ext cx="3302054" cy="1694843"/>
          </a:xfrm>
          <a:prstGeom prst="rect">
            <a:avLst/>
          </a:prstGeom>
        </p:spPr>
      </p:pic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CD948064-C83D-4743-80CD-7E7213382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756250"/>
              </p:ext>
            </p:extLst>
          </p:nvPr>
        </p:nvGraphicFramePr>
        <p:xfrm>
          <a:off x="257786" y="2712296"/>
          <a:ext cx="2814918" cy="1400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14918">
                  <a:extLst>
                    <a:ext uri="{9D8B030D-6E8A-4147-A177-3AD203B41FA5}">
                      <a16:colId xmlns:a16="http://schemas.microsoft.com/office/drawing/2014/main" val="200303402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tr-TR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BİLGİSAYAR TEKNOLOJİLERİ BÖLÜMÜ</a:t>
                      </a:r>
                      <a:endParaRPr lang="tr-TR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17196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tr-TR" sz="1100" u="none" strike="noStrike">
                          <a:solidFill>
                            <a:schemeClr val="bg1"/>
                          </a:solidFill>
                          <a:effectLst/>
                        </a:rPr>
                        <a:t>ECZACILIK BÖLÜMÜ</a:t>
                      </a:r>
                      <a:endParaRPr lang="tr-TR" sz="11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7058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tr-TR" sz="1100" u="none" strike="noStrike">
                          <a:solidFill>
                            <a:schemeClr val="bg1"/>
                          </a:solidFill>
                          <a:effectLst/>
                        </a:rPr>
                        <a:t>ELEKTRONİK VE OTOMASYON BÖLÜMÜ</a:t>
                      </a:r>
                      <a:endParaRPr lang="tr-TR" sz="11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21882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tr-TR" sz="1100" u="none" strike="noStrike">
                          <a:solidFill>
                            <a:schemeClr val="bg1"/>
                          </a:solidFill>
                          <a:effectLst/>
                        </a:rPr>
                        <a:t>MÜLKİYET KORUMA VE GÜVENLİK BÖLÜMÜ</a:t>
                      </a:r>
                      <a:endParaRPr lang="tr-TR" sz="11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381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tr-TR" sz="1100" u="none" strike="noStrike">
                          <a:solidFill>
                            <a:schemeClr val="bg1"/>
                          </a:solidFill>
                          <a:effectLst/>
                        </a:rPr>
                        <a:t>ORMANCILIK BÖLÜMÜ</a:t>
                      </a:r>
                      <a:endParaRPr lang="tr-TR" sz="11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47337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tr-TR" sz="1100" u="none" strike="noStrike">
                          <a:solidFill>
                            <a:schemeClr val="bg1"/>
                          </a:solidFill>
                          <a:effectLst/>
                        </a:rPr>
                        <a:t>PAZARLAMA VE REKLAMCILIK BÖLÜMÜ</a:t>
                      </a:r>
                      <a:endParaRPr lang="tr-TR" sz="11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66121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tr-TR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YÖNETİM VE ORGANİZASYON BÖLÜMÜ</a:t>
                      </a:r>
                      <a:endParaRPr lang="tr-TR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252140"/>
                  </a:ext>
                </a:extLst>
              </a:tr>
            </a:tbl>
          </a:graphicData>
        </a:graphic>
      </p:graphicFrame>
      <p:sp>
        <p:nvSpPr>
          <p:cNvPr id="12" name="Dikdörtgen 11">
            <a:extLst>
              <a:ext uri="{FF2B5EF4-FFF2-40B4-BE49-F238E27FC236}">
                <a16:creationId xmlns:a16="http://schemas.microsoft.com/office/drawing/2014/main" id="{018E624F-6FAF-48B9-AB0B-9ACD9DF2343B}"/>
              </a:ext>
            </a:extLst>
          </p:cNvPr>
          <p:cNvSpPr/>
          <p:nvPr/>
        </p:nvSpPr>
        <p:spPr>
          <a:xfrm>
            <a:off x="3223414" y="563917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400" dirty="0">
                <a:hlinkClick r:id="rId7"/>
              </a:rPr>
              <a:t>https://www.mersin.edu.tr/akademik/mersin-meslek-yuksekokulu</a:t>
            </a:r>
            <a:r>
              <a:rPr lang="tr-TR" sz="1000" dirty="0"/>
              <a:t> </a:t>
            </a:r>
            <a:endParaRPr lang="tr-TR" sz="1400" dirty="0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791B0FEF-B88F-4E7E-A820-D098A9A0D1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3753" y="4760374"/>
            <a:ext cx="3557308" cy="1694843"/>
          </a:xfrm>
          <a:prstGeom prst="rect">
            <a:avLst/>
          </a:prstGeom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7243EDDB-0D06-4B13-B7D5-CAB355ED985B}"/>
              </a:ext>
            </a:extLst>
          </p:cNvPr>
          <p:cNvSpPr/>
          <p:nvPr/>
        </p:nvSpPr>
        <p:spPr>
          <a:xfrm>
            <a:off x="0" y="6500812"/>
            <a:ext cx="4284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BÖLÜM 1: LİDERLİK VE YÖNETİŞİM SİSTEMİ</a:t>
            </a:r>
            <a:endParaRPr lang="tr-TR" dirty="0"/>
          </a:p>
        </p:txBody>
      </p:sp>
      <p:sp>
        <p:nvSpPr>
          <p:cNvPr id="14" name="Patlama: 8 Nokta 13">
            <a:extLst>
              <a:ext uri="{FF2B5EF4-FFF2-40B4-BE49-F238E27FC236}">
                <a16:creationId xmlns:a16="http://schemas.microsoft.com/office/drawing/2014/main" id="{37ECCD87-5E7D-4A48-A43F-B7350002FF24}"/>
              </a:ext>
            </a:extLst>
          </p:cNvPr>
          <p:cNvSpPr/>
          <p:nvPr/>
        </p:nvSpPr>
        <p:spPr>
          <a:xfrm>
            <a:off x="7134243" y="2393270"/>
            <a:ext cx="1476357" cy="1327834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6649A7A0-D13A-490B-BCC6-CA37CE30F29A}"/>
              </a:ext>
            </a:extLst>
          </p:cNvPr>
          <p:cNvSpPr txBox="1"/>
          <p:nvPr/>
        </p:nvSpPr>
        <p:spPr>
          <a:xfrm>
            <a:off x="7461214" y="2745563"/>
            <a:ext cx="981093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</a:rPr>
              <a:t>Programlara Yerleşme </a:t>
            </a:r>
            <a:r>
              <a:rPr lang="tr-TR" sz="1050" dirty="0">
                <a:solidFill>
                  <a:schemeClr val="bg1"/>
                </a:solidFill>
              </a:rPr>
              <a:t>Oranı %100</a:t>
            </a:r>
            <a:endParaRPr lang="tr-TR" sz="1200" dirty="0">
              <a:solidFill>
                <a:schemeClr val="bg1"/>
              </a:solidFill>
            </a:endParaRPr>
          </a:p>
        </p:txBody>
      </p:sp>
      <p:sp>
        <p:nvSpPr>
          <p:cNvPr id="16" name="Slayt Numarası Yer Tutucusu 15">
            <a:extLst>
              <a:ext uri="{FF2B5EF4-FFF2-40B4-BE49-F238E27FC236}">
                <a16:creationId xmlns:a16="http://schemas.microsoft.com/office/drawing/2014/main" id="{2AB6B910-BC56-4525-AC19-E69D5EB1D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2</a:t>
            </a:fld>
            <a:r>
              <a:rPr lang="tr-TR"/>
              <a:t>/12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3735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9E18FCD-E845-460B-889E-987EE7B77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1179906"/>
            <a:ext cx="4102100" cy="729805"/>
          </a:xfrm>
        </p:spPr>
        <p:txBody>
          <a:bodyPr>
            <a:normAutofit/>
          </a:bodyPr>
          <a:lstStyle/>
          <a:p>
            <a:r>
              <a:rPr lang="tr-TR" b="1" dirty="0"/>
              <a:t>Paydaşlar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D07C59-557F-4880-9E34-344C24085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860298"/>
            <a:ext cx="5283199" cy="1441702"/>
          </a:xfrm>
        </p:spPr>
        <p:txBody>
          <a:bodyPr numCol="2">
            <a:normAutofit fontScale="92500" lnSpcReduction="20000"/>
          </a:bodyPr>
          <a:lstStyle/>
          <a:p>
            <a:pPr marL="0" indent="0">
              <a:buNone/>
            </a:pPr>
            <a:r>
              <a:rPr lang="tr-TR" sz="1600" b="1" dirty="0">
                <a:solidFill>
                  <a:srgbClr val="0070C0"/>
                </a:solidFill>
              </a:rPr>
              <a:t>İÇ PAYDAŞLAR</a:t>
            </a:r>
          </a:p>
          <a:p>
            <a:pPr lvl="0"/>
            <a:r>
              <a:rPr lang="tr-TR" sz="1600" dirty="0"/>
              <a:t>Mersin Üniversitesi Rektörlüğü</a:t>
            </a:r>
          </a:p>
          <a:p>
            <a:pPr lvl="0"/>
            <a:r>
              <a:rPr lang="tr-TR" sz="1600" dirty="0"/>
              <a:t>Fakülteler ve Meslek Yüksekokulları</a:t>
            </a:r>
          </a:p>
          <a:p>
            <a:pPr lvl="0"/>
            <a:r>
              <a:rPr lang="tr-TR" sz="1600" dirty="0"/>
              <a:t>MERUZEM</a:t>
            </a:r>
          </a:p>
          <a:p>
            <a:pPr lvl="0"/>
            <a:r>
              <a:rPr lang="tr-TR" sz="1600" dirty="0"/>
              <a:t>İlgili Daire Başkanlıkları</a:t>
            </a:r>
          </a:p>
          <a:p>
            <a:pPr lvl="0"/>
            <a:r>
              <a:rPr lang="tr-TR" sz="1600" dirty="0"/>
              <a:t>Ders Veren Öğretim Elemanları</a:t>
            </a:r>
          </a:p>
          <a:p>
            <a:pPr lvl="0"/>
            <a:r>
              <a:rPr lang="tr-TR" sz="1600" dirty="0"/>
              <a:t>İdari Personeller</a:t>
            </a:r>
          </a:p>
          <a:p>
            <a:pPr lvl="0"/>
            <a:r>
              <a:rPr lang="tr-TR" sz="1600" dirty="0"/>
              <a:t>Öğrenciler</a:t>
            </a:r>
          </a:p>
          <a:p>
            <a:endParaRPr lang="tr-TR" sz="1600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8A0B639-A4F8-42BC-BA8F-91029266E61D}"/>
              </a:ext>
            </a:extLst>
          </p:cNvPr>
          <p:cNvSpPr/>
          <p:nvPr/>
        </p:nvSpPr>
        <p:spPr>
          <a:xfrm>
            <a:off x="152400" y="3429000"/>
            <a:ext cx="5283200" cy="2691368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tr-TR" sz="1300" b="1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tr-TR" sz="1300" b="1" dirty="0">
                <a:solidFill>
                  <a:srgbClr val="0070C0"/>
                </a:solidFill>
              </a:rPr>
              <a:t>DIŞ PAYDAŞLAR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tr-TR" sz="1300" dirty="0"/>
              <a:t>Yükseköğretim Kurulu (YÖK)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tr-TR" sz="1300" dirty="0"/>
              <a:t>MEB,MTSO, Mersin OSB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tr-TR" sz="1300" dirty="0"/>
              <a:t>Mezunlar Derneği ve Mezunlar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tr-TR" sz="1300" dirty="0"/>
              <a:t>Öğrenci Aileleri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tr-TR" sz="1300" dirty="0"/>
              <a:t>Yerel yönetimler (Mersin Büyükşehir Belediyesi, ilçe belediyeleri)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tr-TR" sz="1300" dirty="0"/>
              <a:t>Sektör temsilcileri ve iş dünyası (tarım, lojistik, turizm, sanayi, bilişim vb.)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tr-TR" sz="1300" dirty="0"/>
              <a:t>Kamu kurum ve kuruluşları (İŞKUR, KOSGEB, Tarım ve Orman İl Müdürlüğü, Sanayi ve Teknoloji İl Müdürlüğü vb.)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tr-TR" sz="1300" dirty="0"/>
              <a:t>Sivil Toplum Kuruluşları (STK’lar)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tr-TR" sz="1300" dirty="0"/>
              <a:t>Ulusal ve uluslararası üniversiteler / araştırma kurumları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tr-TR" sz="1300" dirty="0"/>
              <a:t>Basın ve medya kuruluşları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985149E-3935-4146-B613-917E318A6871}"/>
              </a:ext>
            </a:extLst>
          </p:cNvPr>
          <p:cNvSpPr/>
          <p:nvPr/>
        </p:nvSpPr>
        <p:spPr>
          <a:xfrm>
            <a:off x="0" y="6488668"/>
            <a:ext cx="4284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BÖLÜM 1: LİDERLİK VE YÖNETİŞİM SİSTEMİ</a:t>
            </a:r>
            <a:endParaRPr lang="tr-TR" dirty="0"/>
          </a:p>
        </p:txBody>
      </p:sp>
      <p:sp>
        <p:nvSpPr>
          <p:cNvPr id="7" name="İçerik Yer Tutucusu 9">
            <a:extLst>
              <a:ext uri="{FF2B5EF4-FFF2-40B4-BE49-F238E27FC236}">
                <a16:creationId xmlns:a16="http://schemas.microsoft.com/office/drawing/2014/main" id="{8B0B9C3E-5C80-4A63-BA41-09A9851BB226}"/>
              </a:ext>
            </a:extLst>
          </p:cNvPr>
          <p:cNvSpPr txBox="1">
            <a:spLocks/>
          </p:cNvSpPr>
          <p:nvPr/>
        </p:nvSpPr>
        <p:spPr>
          <a:xfrm>
            <a:off x="5581649" y="1963554"/>
            <a:ext cx="6057902" cy="1121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600" dirty="0"/>
              <a:t>Birim Paydaş Danışma Kurulu</a:t>
            </a:r>
          </a:p>
          <a:p>
            <a:r>
              <a:rPr lang="tr-TR" sz="1600" dirty="0"/>
              <a:t>Bölümlere ait Paydaş Danışma Kurulları (2025 sonrası)</a:t>
            </a:r>
          </a:p>
          <a:p>
            <a:r>
              <a:rPr lang="tr-TR" sz="1600" dirty="0"/>
              <a:t>Bölümlere Ait Müfredat Geliştirme Kurulları (2025 öncesi)</a:t>
            </a:r>
          </a:p>
        </p:txBody>
      </p:sp>
      <p:sp>
        <p:nvSpPr>
          <p:cNvPr id="8" name="Unvan 1">
            <a:extLst>
              <a:ext uri="{FF2B5EF4-FFF2-40B4-BE49-F238E27FC236}">
                <a16:creationId xmlns:a16="http://schemas.microsoft.com/office/drawing/2014/main" id="{08DBA647-FFA1-4F23-84FB-C92D2E0D4C98}"/>
              </a:ext>
            </a:extLst>
          </p:cNvPr>
          <p:cNvSpPr txBox="1">
            <a:spLocks/>
          </p:cNvSpPr>
          <p:nvPr/>
        </p:nvSpPr>
        <p:spPr>
          <a:xfrm>
            <a:off x="6438899" y="1229319"/>
            <a:ext cx="4102100" cy="729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/>
              <a:t>Paydaş Katılımı</a:t>
            </a:r>
            <a:endParaRPr lang="tr-TR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D96FE408-4DF0-4321-8767-68DE01069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649" y="3051331"/>
            <a:ext cx="4102100" cy="3189782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C343E443-15AE-42CE-A2C4-30EDC03C6EA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709662" y="3606431"/>
            <a:ext cx="3431540" cy="2999807"/>
          </a:xfrm>
          <a:prstGeom prst="rect">
            <a:avLst/>
          </a:prstGeom>
        </p:spPr>
      </p:pic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B32A6BF7-C6E6-475A-A101-F384F1FB6190}"/>
              </a:ext>
            </a:extLst>
          </p:cNvPr>
          <p:cNvCxnSpPr/>
          <p:nvPr/>
        </p:nvCxnSpPr>
        <p:spPr>
          <a:xfrm>
            <a:off x="5435598" y="1229319"/>
            <a:ext cx="0" cy="4735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ayt Numarası Yer Tutucusu 12">
            <a:extLst>
              <a:ext uri="{FF2B5EF4-FFF2-40B4-BE49-F238E27FC236}">
                <a16:creationId xmlns:a16="http://schemas.microsoft.com/office/drawing/2014/main" id="{CED1CD03-1B10-48AC-8B74-3C22B476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3</a:t>
            </a:fld>
            <a:r>
              <a:rPr lang="tr-TR"/>
              <a:t>/12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3111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>
            <a:extLst>
              <a:ext uri="{FF2B5EF4-FFF2-40B4-BE49-F238E27FC236}">
                <a16:creationId xmlns:a16="http://schemas.microsoft.com/office/drawing/2014/main" id="{E5DFFF18-3D82-4117-AC8A-A9E7CBA27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53" y="1233749"/>
            <a:ext cx="2962275" cy="729805"/>
          </a:xfrm>
        </p:spPr>
        <p:txBody>
          <a:bodyPr/>
          <a:lstStyle/>
          <a:p>
            <a:r>
              <a:rPr lang="tr-TR" b="1" dirty="0"/>
              <a:t>Öğrenciler</a:t>
            </a:r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145C1C6-7935-42E0-A257-FA357B6073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38200" y="4831404"/>
            <a:ext cx="2132669" cy="1524946"/>
          </a:xfrm>
          <a:prstGeom prst="rect">
            <a:avLst/>
          </a:prstGeom>
        </p:spPr>
      </p:pic>
      <p:graphicFrame>
        <p:nvGraphicFramePr>
          <p:cNvPr id="9" name="İçerik Yer Tutucusu 8">
            <a:extLst>
              <a:ext uri="{FF2B5EF4-FFF2-40B4-BE49-F238E27FC236}">
                <a16:creationId xmlns:a16="http://schemas.microsoft.com/office/drawing/2014/main" id="{559AC877-DDB1-4D8C-8420-C861223F99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480735"/>
              </p:ext>
            </p:extLst>
          </p:nvPr>
        </p:nvGraphicFramePr>
        <p:xfrm>
          <a:off x="238278" y="1901581"/>
          <a:ext cx="3115567" cy="225589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686790">
                  <a:extLst>
                    <a:ext uri="{9D8B030D-6E8A-4147-A177-3AD203B41FA5}">
                      <a16:colId xmlns:a16="http://schemas.microsoft.com/office/drawing/2014/main" val="929241466"/>
                    </a:ext>
                  </a:extLst>
                </a:gridCol>
                <a:gridCol w="428777">
                  <a:extLst>
                    <a:ext uri="{9D8B030D-6E8A-4147-A177-3AD203B41FA5}">
                      <a16:colId xmlns:a16="http://schemas.microsoft.com/office/drawing/2014/main" val="3313688735"/>
                    </a:ext>
                  </a:extLst>
                </a:gridCol>
              </a:tblGrid>
              <a:tr h="2904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1600" b="1" u="none" strike="noStrike" dirty="0">
                          <a:effectLst/>
                        </a:rPr>
                        <a:t>Bölüm Öğrenci Sayıları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591740"/>
                  </a:ext>
                </a:extLst>
              </a:tr>
              <a:tr h="218383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BİLGİSAYAR PROGRAMCILIĞI ( UE)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b="1" u="none" strike="noStrike" dirty="0">
                          <a:effectLst/>
                        </a:rPr>
                        <a:t>400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850182"/>
                  </a:ext>
                </a:extLst>
              </a:tr>
              <a:tr h="218383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ECZANE HİZMETLERİ ( UE)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b="1" u="none" strike="noStrike" dirty="0">
                          <a:effectLst/>
                        </a:rPr>
                        <a:t>258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775876"/>
                  </a:ext>
                </a:extLst>
              </a:tr>
              <a:tr h="218383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 ELEKTRONİK HABERLEŞME TEKNOLOJİSİ ( UE)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b="1" u="none" strike="noStrike" dirty="0">
                          <a:effectLst/>
                        </a:rPr>
                        <a:t>141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24488"/>
                  </a:ext>
                </a:extLst>
              </a:tr>
              <a:tr h="218383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 ELEKTRONİK TEKNOLOJİSİ ( UE)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b="1" u="none" strike="noStrike" dirty="0">
                          <a:effectLst/>
                        </a:rPr>
                        <a:t>152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214141"/>
                  </a:ext>
                </a:extLst>
              </a:tr>
              <a:tr h="218383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İŞ SAĞLIĞI VE GÜVENLİĞİ ( UE)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b="1" u="none" strike="noStrike" dirty="0">
                          <a:effectLst/>
                        </a:rPr>
                        <a:t>203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549033"/>
                  </a:ext>
                </a:extLst>
              </a:tr>
              <a:tr h="218383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 ORMANCILIK VE ORMAN ÜRÜNLERİ ( UE)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b="1" u="none" strike="noStrike" dirty="0">
                          <a:effectLst/>
                        </a:rPr>
                        <a:t>206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836027"/>
                  </a:ext>
                </a:extLst>
              </a:tr>
              <a:tr h="218383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 HALKLA İLİŞKİLER VE TANITIM ( UE)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b="1" u="none" strike="noStrike" dirty="0">
                          <a:effectLst/>
                        </a:rPr>
                        <a:t>155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688353"/>
                  </a:ext>
                </a:extLst>
              </a:tr>
              <a:tr h="218383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u="none" strike="noStrike" dirty="0">
                          <a:effectLst/>
                        </a:rPr>
                        <a:t> SAĞLIK KURUMLARI İŞLETMECİLİĞİ ( UE)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b="1" u="none" strike="noStrike" dirty="0">
                          <a:effectLst/>
                        </a:rPr>
                        <a:t>148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819591"/>
                  </a:ext>
                </a:extLst>
              </a:tr>
              <a:tr h="218383"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u="none" strike="noStrike" dirty="0">
                          <a:effectLst/>
                        </a:rPr>
                        <a:t>TOPLAM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100" b="1" u="none" strike="noStrike" dirty="0">
                          <a:effectLst/>
                        </a:rPr>
                        <a:t>1663</a:t>
                      </a:r>
                      <a:endParaRPr lang="tr-T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907363"/>
                  </a:ext>
                </a:extLst>
              </a:tr>
            </a:tbl>
          </a:graphicData>
        </a:graphic>
      </p:graphicFrame>
      <p:sp>
        <p:nvSpPr>
          <p:cNvPr id="3" name="Dikdörtgen 2">
            <a:extLst>
              <a:ext uri="{FF2B5EF4-FFF2-40B4-BE49-F238E27FC236}">
                <a16:creationId xmlns:a16="http://schemas.microsoft.com/office/drawing/2014/main" id="{D61C7231-2E03-4C23-8076-43E4F25CCED6}"/>
              </a:ext>
            </a:extLst>
          </p:cNvPr>
          <p:cNvSpPr/>
          <p:nvPr/>
        </p:nvSpPr>
        <p:spPr>
          <a:xfrm>
            <a:off x="0" y="6474509"/>
            <a:ext cx="617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BÖLÜM 2: GERİ BİLDİRİM VE PAYDAŞ KATILIMI</a:t>
            </a:r>
            <a:endParaRPr lang="tr-TR" dirty="0"/>
          </a:p>
        </p:txBody>
      </p:sp>
      <p:sp>
        <p:nvSpPr>
          <p:cNvPr id="7" name="Unvan 3">
            <a:extLst>
              <a:ext uri="{FF2B5EF4-FFF2-40B4-BE49-F238E27FC236}">
                <a16:creationId xmlns:a16="http://schemas.microsoft.com/office/drawing/2014/main" id="{AF59C916-2B13-423F-817E-539D7781D889}"/>
              </a:ext>
            </a:extLst>
          </p:cNvPr>
          <p:cNvSpPr txBox="1">
            <a:spLocks/>
          </p:cNvSpPr>
          <p:nvPr/>
        </p:nvSpPr>
        <p:spPr>
          <a:xfrm>
            <a:off x="8391525" y="1233749"/>
            <a:ext cx="2962275" cy="729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Mezunlar</a:t>
            </a:r>
            <a:endParaRPr lang="tr-TR" dirty="0"/>
          </a:p>
        </p:txBody>
      </p:sp>
      <p:pic>
        <p:nvPicPr>
          <p:cNvPr id="8" name="Resim 7" descr="Image">
            <a:extLst>
              <a:ext uri="{FF2B5EF4-FFF2-40B4-BE49-F238E27FC236}">
                <a16:creationId xmlns:a16="http://schemas.microsoft.com/office/drawing/2014/main" id="{2611E8FD-5F60-4970-8A0C-6E122E079E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4" y="2146307"/>
            <a:ext cx="3470277" cy="193991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D201B802-3814-467F-8991-8C5C5D01713F}"/>
              </a:ext>
            </a:extLst>
          </p:cNvPr>
          <p:cNvSpPr txBox="1">
            <a:spLocks/>
          </p:cNvSpPr>
          <p:nvPr/>
        </p:nvSpPr>
        <p:spPr>
          <a:xfrm>
            <a:off x="8397408" y="4391056"/>
            <a:ext cx="3470277" cy="723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1600" dirty="0"/>
              <a:t>“Mezuna sorun söyleşileri” </a:t>
            </a:r>
            <a:r>
              <a:rPr lang="tr-TR" sz="1600" u="sng" dirty="0">
                <a:hlinkClick r:id="rId4"/>
              </a:rPr>
              <a:t>mmyoetkinlik.mersin.edu.tr</a:t>
            </a:r>
            <a:r>
              <a:rPr lang="tr-TR" sz="1600" dirty="0"/>
              <a:t> </a:t>
            </a:r>
          </a:p>
        </p:txBody>
      </p:sp>
      <p:sp>
        <p:nvSpPr>
          <p:cNvPr id="11" name="Unvan 3">
            <a:extLst>
              <a:ext uri="{FF2B5EF4-FFF2-40B4-BE49-F238E27FC236}">
                <a16:creationId xmlns:a16="http://schemas.microsoft.com/office/drawing/2014/main" id="{83A8D128-CD46-4D5F-AED5-AF211DD05DF0}"/>
              </a:ext>
            </a:extLst>
          </p:cNvPr>
          <p:cNvSpPr txBox="1">
            <a:spLocks/>
          </p:cNvSpPr>
          <p:nvPr/>
        </p:nvSpPr>
        <p:spPr>
          <a:xfrm>
            <a:off x="4614862" y="1233749"/>
            <a:ext cx="2962275" cy="729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Personel</a:t>
            </a:r>
            <a:endParaRPr lang="tr-TR" dirty="0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71EDC822-4908-4952-8774-6327F38F7EA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790948" y="1795455"/>
            <a:ext cx="2758702" cy="2290771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1BD2384E-966A-4192-A998-965C3294BD2C}"/>
              </a:ext>
            </a:extLst>
          </p:cNvPr>
          <p:cNvPicPr/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8" r="7761" b="6852"/>
          <a:stretch/>
        </p:blipFill>
        <p:spPr bwMode="auto">
          <a:xfrm>
            <a:off x="6269592" y="2411994"/>
            <a:ext cx="1462087" cy="21226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5C87EA31-C3EF-4EE3-ADCE-0879412C1814}"/>
              </a:ext>
            </a:extLst>
          </p:cNvPr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684" y="4086224"/>
            <a:ext cx="1534585" cy="2290771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9B2F0261-E4A4-41D7-BFEE-3E3A9B486E21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5876383" y="4921277"/>
            <a:ext cx="2053910" cy="1744816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F7819D4D-4EED-4B4F-8D37-0D5F8BFEF45F}"/>
              </a:ext>
            </a:extLst>
          </p:cNvPr>
          <p:cNvSpPr/>
          <p:nvPr/>
        </p:nvSpPr>
        <p:spPr>
          <a:xfrm>
            <a:off x="5708138" y="4460425"/>
            <a:ext cx="23904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400" dirty="0">
                <a:solidFill>
                  <a:srgbClr val="C00000"/>
                </a:solidFill>
                <a:latin typeface="Times New Roman" panose="02020603050405020304" pitchFamily="18" charset="0"/>
                <a:ea typeface="Aptos"/>
              </a:rPr>
              <a:t>“Sosyal Bilimlerde Yapay Zeka Araçlarının Kullanımı”</a:t>
            </a:r>
            <a:endParaRPr lang="tr-TR" sz="1400" dirty="0">
              <a:solidFill>
                <a:srgbClr val="C00000"/>
              </a:solidFill>
            </a:endParaRP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4E6C877F-BB78-4D9F-994D-F47FBE941626}"/>
              </a:ext>
            </a:extLst>
          </p:cNvPr>
          <p:cNvSpPr/>
          <p:nvPr/>
        </p:nvSpPr>
        <p:spPr>
          <a:xfrm>
            <a:off x="5774152" y="2121453"/>
            <a:ext cx="24529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600" b="1" dirty="0">
                <a:solidFill>
                  <a:srgbClr val="C00000"/>
                </a:solidFill>
                <a:latin typeface="Times New Roman" panose="02020603050405020304" pitchFamily="18" charset="0"/>
                <a:ea typeface="Aptos"/>
              </a:rPr>
              <a:t>Eğiticilerin Eğitimi</a:t>
            </a:r>
            <a:endParaRPr lang="tr-TR" sz="1600" b="1" dirty="0">
              <a:solidFill>
                <a:srgbClr val="C00000"/>
              </a:solidFill>
            </a:endParaRPr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850F60DB-488B-4407-8491-0477E493CB33}"/>
              </a:ext>
            </a:extLst>
          </p:cNvPr>
          <p:cNvCxnSpPr/>
          <p:nvPr/>
        </p:nvCxnSpPr>
        <p:spPr>
          <a:xfrm>
            <a:off x="3505200" y="1233749"/>
            <a:ext cx="0" cy="4735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B8295F39-3D68-423E-AB6E-118BE10FC31E}"/>
              </a:ext>
            </a:extLst>
          </p:cNvPr>
          <p:cNvCxnSpPr/>
          <p:nvPr/>
        </p:nvCxnSpPr>
        <p:spPr>
          <a:xfrm>
            <a:off x="8252518" y="1194603"/>
            <a:ext cx="0" cy="4735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ayt Numarası Yer Tutucusu 19">
            <a:extLst>
              <a:ext uri="{FF2B5EF4-FFF2-40B4-BE49-F238E27FC236}">
                <a16:creationId xmlns:a16="http://schemas.microsoft.com/office/drawing/2014/main" id="{630E2045-5197-4160-AF53-B11AF95AE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4</a:t>
            </a:fld>
            <a:r>
              <a:rPr lang="tr-TR"/>
              <a:t>/12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5354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BF73C79-699D-4374-ABE9-38BC88412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/>
              <a:t>Öğrenci ile Canlı Online İletişim(Canlı Destek)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BCB9110-272F-46E8-972A-4A08AB032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965" y="2723784"/>
            <a:ext cx="4863353" cy="277410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395A1157-CD81-4341-8A76-150E19501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50953"/>
            <a:ext cx="2225671" cy="3335244"/>
          </a:xfrm>
          <a:prstGeom prst="rect">
            <a:avLst/>
          </a:prstGeom>
        </p:spPr>
      </p:pic>
      <p:sp>
        <p:nvSpPr>
          <p:cNvPr id="7" name="Ok: Sağ 6">
            <a:extLst>
              <a:ext uri="{FF2B5EF4-FFF2-40B4-BE49-F238E27FC236}">
                <a16:creationId xmlns:a16="http://schemas.microsoft.com/office/drawing/2014/main" id="{4FAE8433-2435-444C-A463-1F1AA3F4DFC7}"/>
              </a:ext>
            </a:extLst>
          </p:cNvPr>
          <p:cNvSpPr/>
          <p:nvPr/>
        </p:nvSpPr>
        <p:spPr>
          <a:xfrm>
            <a:off x="5450541" y="4688541"/>
            <a:ext cx="645459" cy="2644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45521ABE-D8E8-4DF7-B5E0-98BF805975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215905"/>
              </p:ext>
            </p:extLst>
          </p:nvPr>
        </p:nvGraphicFramePr>
        <p:xfrm>
          <a:off x="8610600" y="2663877"/>
          <a:ext cx="3378294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517">
                  <a:extLst>
                    <a:ext uri="{9D8B030D-6E8A-4147-A177-3AD203B41FA5}">
                      <a16:colId xmlns:a16="http://schemas.microsoft.com/office/drawing/2014/main" val="3043730036"/>
                    </a:ext>
                  </a:extLst>
                </a:gridCol>
                <a:gridCol w="980794">
                  <a:extLst>
                    <a:ext uri="{9D8B030D-6E8A-4147-A177-3AD203B41FA5}">
                      <a16:colId xmlns:a16="http://schemas.microsoft.com/office/drawing/2014/main" val="3209507642"/>
                    </a:ext>
                  </a:extLst>
                </a:gridCol>
                <a:gridCol w="1030983">
                  <a:extLst>
                    <a:ext uri="{9D8B030D-6E8A-4147-A177-3AD203B41FA5}">
                      <a16:colId xmlns:a16="http://schemas.microsoft.com/office/drawing/2014/main" val="2506281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2025</a:t>
                      </a:r>
                    </a:p>
                    <a:p>
                      <a:r>
                        <a:rPr lang="tr-TR" sz="1400" b="1" dirty="0"/>
                        <a:t>(Eylül ayına kadar)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95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/>
                        <a:t>Canlı destek talebi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98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/>
                        <a:t>Anlık cevaplanan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41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/>
                        <a:t>Mail ile dönüş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5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/>
                        <a:t>Offline mesaj ile dönüş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64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/>
                        <a:t>Cevaplanma oranı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%100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%100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860023"/>
                  </a:ext>
                </a:extLst>
              </a:tr>
            </a:tbl>
          </a:graphicData>
        </a:graphic>
      </p:graphicFrame>
      <p:sp>
        <p:nvSpPr>
          <p:cNvPr id="8" name="Dikdörtgen 7">
            <a:extLst>
              <a:ext uri="{FF2B5EF4-FFF2-40B4-BE49-F238E27FC236}">
                <a16:creationId xmlns:a16="http://schemas.microsoft.com/office/drawing/2014/main" id="{E42E601B-1E2D-49E2-BD31-1E411216056A}"/>
              </a:ext>
            </a:extLst>
          </p:cNvPr>
          <p:cNvSpPr/>
          <p:nvPr/>
        </p:nvSpPr>
        <p:spPr>
          <a:xfrm>
            <a:off x="0" y="6474509"/>
            <a:ext cx="617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BÖLÜM 2: GERİ BİLDİRİM VE PAYDAŞ KATILIMI</a:t>
            </a:r>
            <a:endParaRPr lang="tr-TR" dirty="0"/>
          </a:p>
        </p:txBody>
      </p:sp>
      <p:sp>
        <p:nvSpPr>
          <p:cNvPr id="10" name="Slayt Numarası Yer Tutucusu 9">
            <a:extLst>
              <a:ext uri="{FF2B5EF4-FFF2-40B4-BE49-F238E27FC236}">
                <a16:creationId xmlns:a16="http://schemas.microsoft.com/office/drawing/2014/main" id="{8340AF9E-516B-4118-A41E-AD32B606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5</a:t>
            </a:fld>
            <a:r>
              <a:rPr lang="tr-TR"/>
              <a:t>/12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0710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: Yuvarlatılmış Köşeler 10">
            <a:extLst>
              <a:ext uri="{FF2B5EF4-FFF2-40B4-BE49-F238E27FC236}">
                <a16:creationId xmlns:a16="http://schemas.microsoft.com/office/drawing/2014/main" id="{9F211741-F489-4FB8-9EF6-918FEB305FA8}"/>
              </a:ext>
            </a:extLst>
          </p:cNvPr>
          <p:cNvSpPr/>
          <p:nvPr/>
        </p:nvSpPr>
        <p:spPr>
          <a:xfrm>
            <a:off x="8775700" y="4957947"/>
            <a:ext cx="2133600" cy="97540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Unvan 3">
            <a:extLst>
              <a:ext uri="{FF2B5EF4-FFF2-40B4-BE49-F238E27FC236}">
                <a16:creationId xmlns:a16="http://schemas.microsoft.com/office/drawing/2014/main" id="{6D08FB71-9647-4AC4-B264-4FA1BB633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Eğitim-Öğretim Politikası ve Stratejisi</a:t>
            </a:r>
            <a:endParaRPr lang="tr-TR" dirty="0"/>
          </a:p>
        </p:txBody>
      </p:sp>
      <p:graphicFrame>
        <p:nvGraphicFramePr>
          <p:cNvPr id="12" name="Diyagram 11">
            <a:extLst>
              <a:ext uri="{FF2B5EF4-FFF2-40B4-BE49-F238E27FC236}">
                <a16:creationId xmlns:a16="http://schemas.microsoft.com/office/drawing/2014/main" id="{B7958F77-A4C8-4528-9973-56C6823973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9942721"/>
              </p:ext>
            </p:extLst>
          </p:nvPr>
        </p:nvGraphicFramePr>
        <p:xfrm>
          <a:off x="933450" y="1958608"/>
          <a:ext cx="10115550" cy="457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Tablo 14">
            <a:extLst>
              <a:ext uri="{FF2B5EF4-FFF2-40B4-BE49-F238E27FC236}">
                <a16:creationId xmlns:a16="http://schemas.microsoft.com/office/drawing/2014/main" id="{AA3EC8D3-5139-420F-ACEE-2796FB4261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614515"/>
              </p:ext>
            </p:extLst>
          </p:nvPr>
        </p:nvGraphicFramePr>
        <p:xfrm>
          <a:off x="3266757" y="6232906"/>
          <a:ext cx="4947285" cy="630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0070">
                  <a:extLst>
                    <a:ext uri="{9D8B030D-6E8A-4147-A177-3AD203B41FA5}">
                      <a16:colId xmlns:a16="http://schemas.microsoft.com/office/drawing/2014/main" val="2591220633"/>
                    </a:ext>
                  </a:extLst>
                </a:gridCol>
                <a:gridCol w="1847215">
                  <a:extLst>
                    <a:ext uri="{9D8B030D-6E8A-4147-A177-3AD203B41FA5}">
                      <a16:colId xmlns:a16="http://schemas.microsoft.com/office/drawing/2014/main" val="10524570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İlişkili olduğu Mersin Üniversitesi Amaçları</a:t>
                      </a:r>
                      <a:endParaRPr lang="tr-TR" sz="12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İlişkili olduğu hedefler</a:t>
                      </a:r>
                      <a:endParaRPr lang="tr-TR" sz="12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7321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1.Eğitim ve Öğretimin Niteliği Geliştirmek</a:t>
                      </a:r>
                      <a:endParaRPr lang="tr-TR" sz="12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1.1, 1.3</a:t>
                      </a:r>
                      <a:endParaRPr lang="tr-TR" sz="12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2022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3. Paydaşlara ve Topluma Katkı Sunmak</a:t>
                      </a:r>
                      <a:endParaRPr lang="tr-TR" sz="12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3.2</a:t>
                      </a:r>
                      <a:endParaRPr lang="tr-TR" sz="12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41626"/>
                  </a:ext>
                </a:extLst>
              </a:tr>
            </a:tbl>
          </a:graphicData>
        </a:graphic>
      </p:graphicFrame>
      <p:sp>
        <p:nvSpPr>
          <p:cNvPr id="3" name="Dikdörtgen 2">
            <a:extLst>
              <a:ext uri="{FF2B5EF4-FFF2-40B4-BE49-F238E27FC236}">
                <a16:creationId xmlns:a16="http://schemas.microsoft.com/office/drawing/2014/main" id="{0AD6472A-6FE5-42F8-BDE6-6178610E9EF8}"/>
              </a:ext>
            </a:extLst>
          </p:cNvPr>
          <p:cNvSpPr/>
          <p:nvPr/>
        </p:nvSpPr>
        <p:spPr>
          <a:xfrm>
            <a:off x="26073" y="6479120"/>
            <a:ext cx="2940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BÖLÜM 3: EĞİTİM-ÖĞRETİM </a:t>
            </a:r>
            <a:endParaRPr lang="tr-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3FCE57B-445F-4D29-B3C5-28F0BC504351}"/>
              </a:ext>
            </a:extLst>
          </p:cNvPr>
          <p:cNvSpPr txBox="1"/>
          <p:nvPr/>
        </p:nvSpPr>
        <p:spPr>
          <a:xfrm>
            <a:off x="9080500" y="489444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230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0B5EB94-7B35-4A5F-8D50-CF07E76B0E71}"/>
              </a:ext>
            </a:extLst>
          </p:cNvPr>
          <p:cNvSpPr txBox="1"/>
          <p:nvPr/>
        </p:nvSpPr>
        <p:spPr>
          <a:xfrm>
            <a:off x="8915391" y="5185145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%100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2DE84C79-6168-4687-9C84-EB00C98585C2}"/>
              </a:ext>
            </a:extLst>
          </p:cNvPr>
          <p:cNvSpPr txBox="1"/>
          <p:nvPr/>
        </p:nvSpPr>
        <p:spPr>
          <a:xfrm>
            <a:off x="9292835" y="550847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0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705ED34-754E-4EFC-A2EE-344A508D8F5D}"/>
              </a:ext>
            </a:extLst>
          </p:cNvPr>
          <p:cNvSpPr txBox="1"/>
          <p:nvPr/>
        </p:nvSpPr>
        <p:spPr>
          <a:xfrm>
            <a:off x="9971965" y="5075759"/>
            <a:ext cx="835735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/>
              <a:t>2025 (Eylül)</a:t>
            </a:r>
          </a:p>
        </p:txBody>
      </p:sp>
      <p:cxnSp>
        <p:nvCxnSpPr>
          <p:cNvPr id="14" name="Düz Ok Bağlayıcısı 13">
            <a:extLst>
              <a:ext uri="{FF2B5EF4-FFF2-40B4-BE49-F238E27FC236}">
                <a16:creationId xmlns:a16="http://schemas.microsoft.com/office/drawing/2014/main" id="{9515114B-22FB-4063-B573-114671631F5F}"/>
              </a:ext>
            </a:extLst>
          </p:cNvPr>
          <p:cNvCxnSpPr>
            <a:cxnSpLocks/>
          </p:cNvCxnSpPr>
          <p:nvPr/>
        </p:nvCxnSpPr>
        <p:spPr>
          <a:xfrm>
            <a:off x="7442200" y="5083545"/>
            <a:ext cx="1054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Ok Bağlayıcısı 16">
            <a:extLst>
              <a:ext uri="{FF2B5EF4-FFF2-40B4-BE49-F238E27FC236}">
                <a16:creationId xmlns:a16="http://schemas.microsoft.com/office/drawing/2014/main" id="{B5FE28E1-FDB5-4DC8-BE28-7E1998AA1308}"/>
              </a:ext>
            </a:extLst>
          </p:cNvPr>
          <p:cNvCxnSpPr>
            <a:cxnSpLocks/>
          </p:cNvCxnSpPr>
          <p:nvPr/>
        </p:nvCxnSpPr>
        <p:spPr>
          <a:xfrm>
            <a:off x="7442200" y="5379190"/>
            <a:ext cx="1054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Ok Bağlayıcısı 17">
            <a:extLst>
              <a:ext uri="{FF2B5EF4-FFF2-40B4-BE49-F238E27FC236}">
                <a16:creationId xmlns:a16="http://schemas.microsoft.com/office/drawing/2014/main" id="{4583C5FC-352B-474E-BC3D-1A3BFA2A9AA3}"/>
              </a:ext>
            </a:extLst>
          </p:cNvPr>
          <p:cNvCxnSpPr>
            <a:cxnSpLocks/>
          </p:cNvCxnSpPr>
          <p:nvPr/>
        </p:nvCxnSpPr>
        <p:spPr>
          <a:xfrm>
            <a:off x="7442200" y="5693145"/>
            <a:ext cx="1054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ayt Numarası Yer Tutucusu 7">
            <a:extLst>
              <a:ext uri="{FF2B5EF4-FFF2-40B4-BE49-F238E27FC236}">
                <a16:creationId xmlns:a16="http://schemas.microsoft.com/office/drawing/2014/main" id="{808842CC-0FED-404F-9352-92ED6CC26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6</a:t>
            </a:fld>
            <a:r>
              <a:rPr lang="tr-TR"/>
              <a:t>/12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514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A9EB0F9-E8E5-43D6-8EA0-2EDFF366D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2452" y="1233749"/>
            <a:ext cx="3871348" cy="729805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>
                <a:solidFill>
                  <a:srgbClr val="00B050"/>
                </a:solidFill>
              </a:rPr>
              <a:t>UEYS</a:t>
            </a:r>
            <a:br>
              <a:rPr lang="tr-TR" dirty="0">
                <a:solidFill>
                  <a:srgbClr val="00B050"/>
                </a:solidFill>
              </a:rPr>
            </a:br>
            <a:r>
              <a:rPr lang="tr-TR" sz="2200" dirty="0">
                <a:solidFill>
                  <a:srgbClr val="00B050"/>
                </a:solidFill>
              </a:rPr>
              <a:t>(Uzaktan Eğitim Yönetim sistemi)</a:t>
            </a:r>
            <a:endParaRPr lang="tr-TR" dirty="0">
              <a:solidFill>
                <a:srgbClr val="00B05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F6AE8A-9241-447B-B005-6CA543DC5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2451" y="2044708"/>
            <a:ext cx="4138047" cy="2097516"/>
          </a:xfrm>
        </p:spPr>
        <p:txBody>
          <a:bodyPr>
            <a:normAutofit fontScale="70000" lnSpcReduction="20000"/>
          </a:bodyPr>
          <a:lstStyle/>
          <a:p>
            <a:r>
              <a:rPr lang="tr-TR" sz="2000" dirty="0"/>
              <a:t>Açık kaynak kodu ile entegre edilmiştir. Yönetimi birimimize aittir. </a:t>
            </a:r>
          </a:p>
          <a:p>
            <a:r>
              <a:rPr lang="tr-TR" sz="2000" dirty="0"/>
              <a:t>MERUZEM ile koordineli şekilde işlemler yürütülmektedir.</a:t>
            </a:r>
          </a:p>
          <a:p>
            <a:r>
              <a:rPr lang="tr-TR" sz="2000" dirty="0"/>
              <a:t>Farklı birimlerden ders veren öğretim elemanlarının varlığı ve sistem kullanımında elde ettikleri tecrübe, sistemin güncelliğinin sürekli sağlanması gibi faaliyetler, Mersin Üniversitesinin mücbir sebepler(deprem, </a:t>
            </a:r>
            <a:r>
              <a:rPr lang="tr-TR" sz="2000" dirty="0" err="1"/>
              <a:t>pandemi</a:t>
            </a:r>
            <a:r>
              <a:rPr lang="tr-TR" sz="2000" dirty="0"/>
              <a:t> vb.) ile uzaktan eğitime kısa sürede (5 gün) entegrasyonunda etkili olmuştur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5129067-856B-48CA-9D73-6E5FDE98E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23" y="1187225"/>
            <a:ext cx="7064180" cy="5291895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05C6DF3B-ACCE-44C2-B6E3-F8357A4C3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4142224"/>
            <a:ext cx="4000499" cy="1787088"/>
          </a:xfrm>
          <a:prstGeom prst="rect">
            <a:avLst/>
          </a:prstGeom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AF033240-E0D0-4AF9-BF8E-E463ED024242}"/>
              </a:ext>
            </a:extLst>
          </p:cNvPr>
          <p:cNvSpPr/>
          <p:nvPr/>
        </p:nvSpPr>
        <p:spPr>
          <a:xfrm>
            <a:off x="26073" y="6479120"/>
            <a:ext cx="2940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BÖLÜM 3: EĞİTİM-ÖĞRETİM </a:t>
            </a:r>
            <a:endParaRPr lang="tr-TR" dirty="0"/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04AC3F3E-871B-4D66-9FA1-0BBA5AEC98B6}"/>
              </a:ext>
            </a:extLst>
          </p:cNvPr>
          <p:cNvCxnSpPr/>
          <p:nvPr/>
        </p:nvCxnSpPr>
        <p:spPr>
          <a:xfrm>
            <a:off x="7482451" y="1451673"/>
            <a:ext cx="0" cy="4735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ayt Numarası Yer Tutucusu 9">
            <a:extLst>
              <a:ext uri="{FF2B5EF4-FFF2-40B4-BE49-F238E27FC236}">
                <a16:creationId xmlns:a16="http://schemas.microsoft.com/office/drawing/2014/main" id="{DAE4D3D8-EBCA-4278-8C8C-79D18A1D7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7</a:t>
            </a:fld>
            <a:r>
              <a:rPr lang="tr-TR"/>
              <a:t>/12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20942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E7FCC97-3514-41CC-98C1-835795C9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Etkileşimli Öğretim (Öğrenci Merkezli Öğretim)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FD16CDD-2702-4BF1-9FA2-4F51C19EB342}"/>
              </a:ext>
            </a:extLst>
          </p:cNvPr>
          <p:cNvPicPr/>
          <p:nvPr/>
        </p:nvPicPr>
        <p:blipFill rotWithShape="1">
          <a:blip r:embed="rId2"/>
          <a:srcRect l="39316" t="10767" r="12607" b="3877"/>
          <a:stretch/>
        </p:blipFill>
        <p:spPr>
          <a:xfrm>
            <a:off x="311150" y="2008592"/>
            <a:ext cx="2857500" cy="30353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85A7E28-1707-4CB8-9210-D25256B99CFE}"/>
              </a:ext>
            </a:extLst>
          </p:cNvPr>
          <p:cNvPicPr/>
          <p:nvPr/>
        </p:nvPicPr>
        <p:blipFill rotWithShape="1">
          <a:blip r:embed="rId3"/>
          <a:srcRect b="4400"/>
          <a:stretch/>
        </p:blipFill>
        <p:spPr>
          <a:xfrm>
            <a:off x="3594100" y="1999669"/>
            <a:ext cx="6273800" cy="30353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148D993-D1BE-43FD-8FFD-C669F6E40CB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153400" y="4622800"/>
            <a:ext cx="3886200" cy="21513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Ok: Aşağı 7">
            <a:extLst>
              <a:ext uri="{FF2B5EF4-FFF2-40B4-BE49-F238E27FC236}">
                <a16:creationId xmlns:a16="http://schemas.microsoft.com/office/drawing/2014/main" id="{A47B1F35-C017-4DD2-BB7D-4B22DCE0F666}"/>
              </a:ext>
            </a:extLst>
          </p:cNvPr>
          <p:cNvSpPr/>
          <p:nvPr/>
        </p:nvSpPr>
        <p:spPr>
          <a:xfrm>
            <a:off x="8169275" y="4501570"/>
            <a:ext cx="488950" cy="5334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k: Sağ 8">
            <a:extLst>
              <a:ext uri="{FF2B5EF4-FFF2-40B4-BE49-F238E27FC236}">
                <a16:creationId xmlns:a16="http://schemas.microsoft.com/office/drawing/2014/main" id="{E9DB0F97-263F-4906-B202-C3444738B1A9}"/>
              </a:ext>
            </a:extLst>
          </p:cNvPr>
          <p:cNvSpPr/>
          <p:nvPr/>
        </p:nvSpPr>
        <p:spPr>
          <a:xfrm>
            <a:off x="3162300" y="3517320"/>
            <a:ext cx="533400" cy="4704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C17D9B8-F776-4100-AE06-E29BCF46CA7F}"/>
              </a:ext>
            </a:extLst>
          </p:cNvPr>
          <p:cNvSpPr txBox="1"/>
          <p:nvPr/>
        </p:nvSpPr>
        <p:spPr>
          <a:xfrm>
            <a:off x="2742573" y="5189223"/>
            <a:ext cx="2592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hlinkClick r:id="rId5"/>
              </a:rPr>
              <a:t>www.ueys.mersin.edu.tr</a:t>
            </a:r>
            <a:r>
              <a:rPr lang="tr-TR" b="1" dirty="0"/>
              <a:t> 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F625116A-A4B6-43E1-9278-CD83AE77C10B}"/>
              </a:ext>
            </a:extLst>
          </p:cNvPr>
          <p:cNvSpPr/>
          <p:nvPr/>
        </p:nvSpPr>
        <p:spPr>
          <a:xfrm>
            <a:off x="1107967" y="5505451"/>
            <a:ext cx="5528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hlinkClick r:id="rId6"/>
              </a:rPr>
              <a:t>https://ueys.mersin.edu.tr/mod/hvp/view.php?id=68676</a:t>
            </a:r>
            <a:r>
              <a:rPr lang="tr-TR" dirty="0"/>
              <a:t> 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F8D7FF9A-7B22-4EE8-B978-F100C8237646}"/>
              </a:ext>
            </a:extLst>
          </p:cNvPr>
          <p:cNvSpPr/>
          <p:nvPr/>
        </p:nvSpPr>
        <p:spPr>
          <a:xfrm>
            <a:off x="26073" y="6479120"/>
            <a:ext cx="2940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BÖLÜM 3: EĞİTİM-ÖĞRETİM </a:t>
            </a:r>
            <a:endParaRPr lang="tr-TR" dirty="0"/>
          </a:p>
        </p:txBody>
      </p:sp>
      <p:sp>
        <p:nvSpPr>
          <p:cNvPr id="13" name="Slayt Numarası Yer Tutucusu 12">
            <a:extLst>
              <a:ext uri="{FF2B5EF4-FFF2-40B4-BE49-F238E27FC236}">
                <a16:creationId xmlns:a16="http://schemas.microsoft.com/office/drawing/2014/main" id="{DABBF4C7-E78A-4B89-89EE-5A52A49B8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8</a:t>
            </a:fld>
            <a:r>
              <a:rPr lang="tr-TR"/>
              <a:t>/12</a:t>
            </a:r>
            <a:endParaRPr lang="tr-TR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709B698-92C6-44C3-A67D-54C3956AFFD6}"/>
              </a:ext>
            </a:extLst>
          </p:cNvPr>
          <p:cNvSpPr txBox="1"/>
          <p:nvPr/>
        </p:nvSpPr>
        <p:spPr>
          <a:xfrm>
            <a:off x="10109631" y="2255689"/>
            <a:ext cx="1771219" cy="9694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1200" dirty="0">
                <a:solidFill>
                  <a:srgbClr val="FF0000"/>
                </a:solidFill>
              </a:rPr>
              <a:t>Örnek Uygulama </a:t>
            </a:r>
            <a:r>
              <a:rPr lang="tr-TR" sz="1200" dirty="0">
                <a:solidFill>
                  <a:srgbClr val="FF0000"/>
                </a:solidFill>
                <a:hlinkClick r:id="rId7"/>
              </a:rPr>
              <a:t>https://ueys.mersin.edu.tr/login/index.php</a:t>
            </a:r>
            <a:endParaRPr lang="tr-TR" sz="1200" dirty="0">
              <a:solidFill>
                <a:srgbClr val="FF0000"/>
              </a:solidFill>
            </a:endParaRPr>
          </a:p>
          <a:p>
            <a:r>
              <a:rPr lang="tr-TR" sz="1050" dirty="0">
                <a:solidFill>
                  <a:schemeClr val="accent1">
                    <a:lumMod val="75000"/>
                  </a:schemeClr>
                </a:solidFill>
              </a:rPr>
              <a:t>Kullanıcı adı: yokak_eğitmen</a:t>
            </a:r>
          </a:p>
          <a:p>
            <a:r>
              <a:rPr lang="tr-TR" sz="1050" dirty="0">
                <a:solidFill>
                  <a:schemeClr val="accent1">
                    <a:lumMod val="75000"/>
                  </a:schemeClr>
                </a:solidFill>
              </a:rPr>
              <a:t>Şifre: @12345678@</a:t>
            </a:r>
          </a:p>
        </p:txBody>
      </p:sp>
    </p:spTree>
    <p:extLst>
      <p:ext uri="{BB962C8B-B14F-4D97-AF65-F5344CB8AC3E}">
        <p14:creationId xmlns:p14="http://schemas.microsoft.com/office/powerpoint/2010/main" val="521389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A2378E89-0F7C-427A-B907-3B35447763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93" t="8617" r="19108" b="30888"/>
          <a:stretch/>
        </p:blipFill>
        <p:spPr>
          <a:xfrm>
            <a:off x="7437617" y="3184320"/>
            <a:ext cx="4330700" cy="2489243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E8E78571-95BB-4B21-93B9-42B5BE188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74" y="1184436"/>
            <a:ext cx="4406899" cy="729805"/>
          </a:xfrm>
        </p:spPr>
        <p:txBody>
          <a:bodyPr>
            <a:normAutofit/>
          </a:bodyPr>
          <a:lstStyle/>
          <a:p>
            <a:r>
              <a:rPr lang="tr-TR" sz="3600" b="1" dirty="0"/>
              <a:t>Dezavantajlı Gruplar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77A13B2-CF29-42F2-BF30-0B5B52C67CCE}"/>
              </a:ext>
            </a:extLst>
          </p:cNvPr>
          <p:cNvPicPr/>
          <p:nvPr/>
        </p:nvPicPr>
        <p:blipFill rotWithShape="1">
          <a:blip r:embed="rId3"/>
          <a:srcRect l="63737" t="2585"/>
          <a:stretch/>
        </p:blipFill>
        <p:spPr>
          <a:xfrm>
            <a:off x="5195685" y="1963554"/>
            <a:ext cx="1830421" cy="1425576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9EB86F3-9191-419F-8969-C8D7DB3B36E4}"/>
              </a:ext>
            </a:extLst>
          </p:cNvPr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85" y="3393706"/>
            <a:ext cx="1701802" cy="117316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91008F4A-4A9B-42F0-B445-7F343CA19CFD}"/>
              </a:ext>
            </a:extLst>
          </p:cNvPr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470" y="4821532"/>
            <a:ext cx="1609646" cy="1200329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F82B589E-6D2C-414F-A5BC-D7E80E74A1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30" y="2107938"/>
            <a:ext cx="5069169" cy="3786896"/>
          </a:xfrm>
          <a:prstGeom prst="rect">
            <a:avLst/>
          </a:prstGeom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02748944-2711-4E69-AD15-2F41E30B1D21}"/>
              </a:ext>
            </a:extLst>
          </p:cNvPr>
          <p:cNvSpPr/>
          <p:nvPr/>
        </p:nvSpPr>
        <p:spPr>
          <a:xfrm>
            <a:off x="26073" y="6479120"/>
            <a:ext cx="2940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BÖLÜM 3: EĞİTİM-ÖĞRETİM </a:t>
            </a:r>
            <a:endParaRPr lang="tr-TR" dirty="0"/>
          </a:p>
        </p:txBody>
      </p:sp>
      <p:sp>
        <p:nvSpPr>
          <p:cNvPr id="11" name="Unvan 1">
            <a:extLst>
              <a:ext uri="{FF2B5EF4-FFF2-40B4-BE49-F238E27FC236}">
                <a16:creationId xmlns:a16="http://schemas.microsoft.com/office/drawing/2014/main" id="{C9927E62-02DA-44B9-A63C-D6B5FC9F63EA}"/>
              </a:ext>
            </a:extLst>
          </p:cNvPr>
          <p:cNvSpPr txBox="1">
            <a:spLocks/>
          </p:cNvSpPr>
          <p:nvPr/>
        </p:nvSpPr>
        <p:spPr>
          <a:xfrm>
            <a:off x="7494767" y="1184437"/>
            <a:ext cx="4216400" cy="729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/>
              <a:t>Ölçme-Değerlendirme</a:t>
            </a:r>
            <a:endParaRPr lang="tr-TR" sz="3600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7A86D00-B972-448A-BD08-A580D80CA626}"/>
              </a:ext>
            </a:extLst>
          </p:cNvPr>
          <p:cNvSpPr/>
          <p:nvPr/>
        </p:nvSpPr>
        <p:spPr>
          <a:xfrm>
            <a:off x="7043917" y="1849032"/>
            <a:ext cx="47480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MEU-FSB(Final Sınav Bankası) yazılımı ile sınav oluşturma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Optik okuyucular→ Sınav Değerlendirme → </a:t>
            </a:r>
            <a:r>
              <a:rPr lang="tr-TR" dirty="0" err="1"/>
              <a:t>OBS’ye</a:t>
            </a:r>
            <a:r>
              <a:rPr lang="tr-TR" dirty="0"/>
              <a:t> Otomatik Aktarım</a:t>
            </a:r>
          </a:p>
        </p:txBody>
      </p:sp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EDEACF0F-AA5B-4A74-B607-0F5231361614}"/>
              </a:ext>
            </a:extLst>
          </p:cNvPr>
          <p:cNvCxnSpPr/>
          <p:nvPr/>
        </p:nvCxnSpPr>
        <p:spPr>
          <a:xfrm>
            <a:off x="6935256" y="1286610"/>
            <a:ext cx="0" cy="4735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ayt Numarası Yer Tutucusu 13">
            <a:extLst>
              <a:ext uri="{FF2B5EF4-FFF2-40B4-BE49-F238E27FC236}">
                <a16:creationId xmlns:a16="http://schemas.microsoft.com/office/drawing/2014/main" id="{44D7A89A-B6F6-4F80-9EE3-90F3616AD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9</a:t>
            </a:fld>
            <a:r>
              <a:rPr lang="tr-TR"/>
              <a:t>/12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4364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: Yuvarlatılmış Köşeler 14">
            <a:extLst>
              <a:ext uri="{FF2B5EF4-FFF2-40B4-BE49-F238E27FC236}">
                <a16:creationId xmlns:a16="http://schemas.microsoft.com/office/drawing/2014/main" id="{C61D112C-1DB1-4392-B152-1E5DF738079F}"/>
              </a:ext>
            </a:extLst>
          </p:cNvPr>
          <p:cNvSpPr/>
          <p:nvPr/>
        </p:nvSpPr>
        <p:spPr>
          <a:xfrm>
            <a:off x="8775700" y="4957947"/>
            <a:ext cx="2133600" cy="97540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Unvan 3">
            <a:extLst>
              <a:ext uri="{FF2B5EF4-FFF2-40B4-BE49-F238E27FC236}">
                <a16:creationId xmlns:a16="http://schemas.microsoft.com/office/drawing/2014/main" id="{C8EACB8D-FF54-4DBA-9A05-DA4804C3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Araştırma-Geliştirme Politikası ve Stratejisi</a:t>
            </a:r>
            <a:endParaRPr lang="tr-TR" dirty="0"/>
          </a:p>
        </p:txBody>
      </p:sp>
      <p:graphicFrame>
        <p:nvGraphicFramePr>
          <p:cNvPr id="6" name="Diyagram 5">
            <a:extLst>
              <a:ext uri="{FF2B5EF4-FFF2-40B4-BE49-F238E27FC236}">
                <a16:creationId xmlns:a16="http://schemas.microsoft.com/office/drawing/2014/main" id="{306827E9-0B57-4CBD-B427-28F3487669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2535889"/>
              </p:ext>
            </p:extLst>
          </p:nvPr>
        </p:nvGraphicFramePr>
        <p:xfrm>
          <a:off x="933450" y="1958608"/>
          <a:ext cx="10115550" cy="457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8DCF9CF7-C306-4C05-A57C-93BF5205C8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110381"/>
              </p:ext>
            </p:extLst>
          </p:nvPr>
        </p:nvGraphicFramePr>
        <p:xfrm>
          <a:off x="4450715" y="6226747"/>
          <a:ext cx="4947285" cy="630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0070">
                  <a:extLst>
                    <a:ext uri="{9D8B030D-6E8A-4147-A177-3AD203B41FA5}">
                      <a16:colId xmlns:a16="http://schemas.microsoft.com/office/drawing/2014/main" val="634726741"/>
                    </a:ext>
                  </a:extLst>
                </a:gridCol>
                <a:gridCol w="1847215">
                  <a:extLst>
                    <a:ext uri="{9D8B030D-6E8A-4147-A177-3AD203B41FA5}">
                      <a16:colId xmlns:a16="http://schemas.microsoft.com/office/drawing/2014/main" val="15371391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İlişkili olduğu Mersin Üniversitesi Amaçları</a:t>
                      </a:r>
                      <a:endParaRPr lang="tr-TR" sz="12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İlişkili olduğu hedefler</a:t>
                      </a:r>
                      <a:endParaRPr lang="tr-TR" sz="12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76654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2. Bilgi, teknoloji ve sanat eserleri üretimini ve kalitesini arttırmak.</a:t>
                      </a:r>
                      <a:endParaRPr lang="tr-TR" sz="12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2.1, 2.2</a:t>
                      </a:r>
                      <a:endParaRPr lang="tr-TR" sz="12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3782323"/>
                  </a:ext>
                </a:extLst>
              </a:tr>
            </a:tbl>
          </a:graphicData>
        </a:graphic>
      </p:graphicFrame>
      <p:sp>
        <p:nvSpPr>
          <p:cNvPr id="3" name="Dikdörtgen 2">
            <a:extLst>
              <a:ext uri="{FF2B5EF4-FFF2-40B4-BE49-F238E27FC236}">
                <a16:creationId xmlns:a16="http://schemas.microsoft.com/office/drawing/2014/main" id="{82A000FE-9CEC-4A49-A6F2-8D41B85DBA4C}"/>
              </a:ext>
            </a:extLst>
          </p:cNvPr>
          <p:cNvSpPr/>
          <p:nvPr/>
        </p:nvSpPr>
        <p:spPr>
          <a:xfrm>
            <a:off x="6828" y="6463713"/>
            <a:ext cx="3630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BÖLÜM 4: ARAŞTIRMA-GELİŞTİRME </a:t>
            </a:r>
            <a:endParaRPr lang="tr-TR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CD8C8ED-6A90-4452-9270-BB7ADCFB168D}"/>
              </a:ext>
            </a:extLst>
          </p:cNvPr>
          <p:cNvSpPr txBox="1"/>
          <p:nvPr/>
        </p:nvSpPr>
        <p:spPr>
          <a:xfrm>
            <a:off x="8718038" y="4977480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2 / 1 / 1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2A19064-1B37-4700-AE8A-FDA24FFB73A8}"/>
              </a:ext>
            </a:extLst>
          </p:cNvPr>
          <p:cNvSpPr txBox="1"/>
          <p:nvPr/>
        </p:nvSpPr>
        <p:spPr>
          <a:xfrm>
            <a:off x="9175815" y="5215082"/>
            <a:ext cx="469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11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6105331-E0CC-49F6-A5F4-B7134B41B3FD}"/>
              </a:ext>
            </a:extLst>
          </p:cNvPr>
          <p:cNvSpPr txBox="1"/>
          <p:nvPr/>
        </p:nvSpPr>
        <p:spPr>
          <a:xfrm>
            <a:off x="9175815" y="5508479"/>
            <a:ext cx="53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30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D11F6F3-71EF-487F-B5A0-78838CFA4863}"/>
              </a:ext>
            </a:extLst>
          </p:cNvPr>
          <p:cNvSpPr txBox="1"/>
          <p:nvPr/>
        </p:nvSpPr>
        <p:spPr>
          <a:xfrm>
            <a:off x="9971965" y="5075759"/>
            <a:ext cx="835735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/>
              <a:t>2025 (Eylül)</a:t>
            </a:r>
          </a:p>
        </p:txBody>
      </p: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4317F5F9-F607-4136-BD2F-576D3BEF6BAC}"/>
              </a:ext>
            </a:extLst>
          </p:cNvPr>
          <p:cNvCxnSpPr>
            <a:cxnSpLocks/>
          </p:cNvCxnSpPr>
          <p:nvPr/>
        </p:nvCxnSpPr>
        <p:spPr>
          <a:xfrm>
            <a:off x="7442200" y="5083545"/>
            <a:ext cx="1054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3B547F95-4C34-4DB1-BB6A-83BE0807C5DA}"/>
              </a:ext>
            </a:extLst>
          </p:cNvPr>
          <p:cNvCxnSpPr>
            <a:cxnSpLocks/>
          </p:cNvCxnSpPr>
          <p:nvPr/>
        </p:nvCxnSpPr>
        <p:spPr>
          <a:xfrm>
            <a:off x="7442200" y="5379190"/>
            <a:ext cx="1054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>
            <a:extLst>
              <a:ext uri="{FF2B5EF4-FFF2-40B4-BE49-F238E27FC236}">
                <a16:creationId xmlns:a16="http://schemas.microsoft.com/office/drawing/2014/main" id="{B37101AA-AF5B-4394-A68A-27C4B2D8CE94}"/>
              </a:ext>
            </a:extLst>
          </p:cNvPr>
          <p:cNvCxnSpPr>
            <a:cxnSpLocks/>
          </p:cNvCxnSpPr>
          <p:nvPr/>
        </p:nvCxnSpPr>
        <p:spPr>
          <a:xfrm>
            <a:off x="7442200" y="5693145"/>
            <a:ext cx="1054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ayt Numarası Yer Tutucusu 15">
            <a:extLst>
              <a:ext uri="{FF2B5EF4-FFF2-40B4-BE49-F238E27FC236}">
                <a16:creationId xmlns:a16="http://schemas.microsoft.com/office/drawing/2014/main" id="{AAF2C681-9284-4C94-BB8A-FC3AE336F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10</a:t>
            </a:fld>
            <a:r>
              <a:rPr lang="tr-TR"/>
              <a:t>/12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0024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: Yuvarlatılmış Köşeler 9">
            <a:extLst>
              <a:ext uri="{FF2B5EF4-FFF2-40B4-BE49-F238E27FC236}">
                <a16:creationId xmlns:a16="http://schemas.microsoft.com/office/drawing/2014/main" id="{08BA3019-FD82-4085-9B0E-AD5CDB92DBC6}"/>
              </a:ext>
            </a:extLst>
          </p:cNvPr>
          <p:cNvSpPr/>
          <p:nvPr/>
        </p:nvSpPr>
        <p:spPr>
          <a:xfrm>
            <a:off x="8775700" y="4957947"/>
            <a:ext cx="2133600" cy="97540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Unvan 3">
            <a:extLst>
              <a:ext uri="{FF2B5EF4-FFF2-40B4-BE49-F238E27FC236}">
                <a16:creationId xmlns:a16="http://schemas.microsoft.com/office/drawing/2014/main" id="{C8EACB8D-FF54-4DBA-9A05-DA4804C3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Toplumsal Katkı Politikası ve Stratejisi</a:t>
            </a:r>
            <a:endParaRPr lang="tr-TR" dirty="0"/>
          </a:p>
        </p:txBody>
      </p:sp>
      <p:graphicFrame>
        <p:nvGraphicFramePr>
          <p:cNvPr id="6" name="Diyagram 5">
            <a:extLst>
              <a:ext uri="{FF2B5EF4-FFF2-40B4-BE49-F238E27FC236}">
                <a16:creationId xmlns:a16="http://schemas.microsoft.com/office/drawing/2014/main" id="{306827E9-0B57-4CBD-B427-28F3487669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2718359"/>
              </p:ext>
            </p:extLst>
          </p:nvPr>
        </p:nvGraphicFramePr>
        <p:xfrm>
          <a:off x="933450" y="1958608"/>
          <a:ext cx="10115550" cy="457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C2EE2294-B3EF-47DB-A7A9-AAE259C72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212053"/>
              </p:ext>
            </p:extLst>
          </p:nvPr>
        </p:nvGraphicFramePr>
        <p:xfrm>
          <a:off x="4689157" y="6265720"/>
          <a:ext cx="4947285" cy="420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0070">
                  <a:extLst>
                    <a:ext uri="{9D8B030D-6E8A-4147-A177-3AD203B41FA5}">
                      <a16:colId xmlns:a16="http://schemas.microsoft.com/office/drawing/2014/main" val="2615833095"/>
                    </a:ext>
                  </a:extLst>
                </a:gridCol>
                <a:gridCol w="1847215">
                  <a:extLst>
                    <a:ext uri="{9D8B030D-6E8A-4147-A177-3AD203B41FA5}">
                      <a16:colId xmlns:a16="http://schemas.microsoft.com/office/drawing/2014/main" val="41146840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İlişkili olduğu Mersin Üniversitesi Amaçları</a:t>
                      </a:r>
                      <a:endParaRPr lang="tr-TR" sz="12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İlişkili olduğu hedefler</a:t>
                      </a:r>
                      <a:endParaRPr lang="tr-TR" sz="12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6693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3. </a:t>
                      </a:r>
                      <a:r>
                        <a:rPr lang="en-US" sz="1200" kern="100" dirty="0" err="1">
                          <a:effectLst/>
                        </a:rPr>
                        <a:t>Paydaşlara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r>
                        <a:rPr lang="en-US" sz="1200" kern="100" dirty="0" err="1">
                          <a:effectLst/>
                        </a:rPr>
                        <a:t>ve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r>
                        <a:rPr lang="en-US" sz="1200" kern="100" dirty="0" err="1">
                          <a:effectLst/>
                        </a:rPr>
                        <a:t>Topluma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r>
                        <a:rPr lang="en-US" sz="1200" kern="100" dirty="0" err="1">
                          <a:effectLst/>
                        </a:rPr>
                        <a:t>Katkı</a:t>
                      </a:r>
                      <a:r>
                        <a:rPr lang="en-US" sz="1200" kern="100" dirty="0">
                          <a:effectLst/>
                        </a:rPr>
                        <a:t> </a:t>
                      </a:r>
                      <a:r>
                        <a:rPr lang="en-US" sz="1200" kern="100" dirty="0" err="1">
                          <a:effectLst/>
                        </a:rPr>
                        <a:t>Sunmak</a:t>
                      </a:r>
                      <a:endParaRPr lang="tr-TR" sz="12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3.2</a:t>
                      </a:r>
                      <a:endParaRPr lang="tr-TR" sz="12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449683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919EF827-B6AC-4C05-8E59-B3B0D42E930A}"/>
              </a:ext>
            </a:extLst>
          </p:cNvPr>
          <p:cNvSpPr/>
          <p:nvPr/>
        </p:nvSpPr>
        <p:spPr>
          <a:xfrm>
            <a:off x="6828" y="6463713"/>
            <a:ext cx="4309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BÖLÜM 5: TOPLUMSAL KATKI FAALİYETLERİ</a:t>
            </a:r>
            <a:endParaRPr lang="tr-TR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D5E8C262-E7D3-4BB1-90CB-9251B59D8F4E}"/>
              </a:ext>
            </a:extLst>
          </p:cNvPr>
          <p:cNvSpPr txBox="1"/>
          <p:nvPr/>
        </p:nvSpPr>
        <p:spPr>
          <a:xfrm>
            <a:off x="9094433" y="5214258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5 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C7DC75E2-2EA1-49B8-907B-4F212E78FE25}"/>
              </a:ext>
            </a:extLst>
          </p:cNvPr>
          <p:cNvSpPr txBox="1"/>
          <p:nvPr/>
        </p:nvSpPr>
        <p:spPr>
          <a:xfrm>
            <a:off x="9971965" y="5075759"/>
            <a:ext cx="835735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/>
              <a:t>2025 (Eylül)</a:t>
            </a:r>
          </a:p>
        </p:txBody>
      </p: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486CAA44-78F6-472A-832C-22D030897CAC}"/>
              </a:ext>
            </a:extLst>
          </p:cNvPr>
          <p:cNvCxnSpPr>
            <a:cxnSpLocks/>
          </p:cNvCxnSpPr>
          <p:nvPr/>
        </p:nvCxnSpPr>
        <p:spPr>
          <a:xfrm>
            <a:off x="7302500" y="5389769"/>
            <a:ext cx="1054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ayt Numarası Yer Tutucusu 7">
            <a:extLst>
              <a:ext uri="{FF2B5EF4-FFF2-40B4-BE49-F238E27FC236}">
                <a16:creationId xmlns:a16="http://schemas.microsoft.com/office/drawing/2014/main" id="{A47D06B0-EE47-420E-87F9-CCB2939CC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11</a:t>
            </a:fld>
            <a:r>
              <a:rPr lang="tr-TR"/>
              <a:t>/12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4067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6340C12-EC10-4209-9D3A-5D05EA493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/>
              <a:t>İyi Uygulama ve İyileştirme Örnekleri</a:t>
            </a:r>
            <a:endParaRPr lang="tr-TR" dirty="0"/>
          </a:p>
        </p:txBody>
      </p:sp>
      <p:pic>
        <p:nvPicPr>
          <p:cNvPr id="4" name="Resim 3" descr="Lightbox Image">
            <a:extLst>
              <a:ext uri="{FF2B5EF4-FFF2-40B4-BE49-F238E27FC236}">
                <a16:creationId xmlns:a16="http://schemas.microsoft.com/office/drawing/2014/main" id="{5A8266E3-8860-4188-8262-5393300AA65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63" y="4836599"/>
            <a:ext cx="2429830" cy="136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ADD3C4DB-F8D4-4913-A294-F6F75DA65BC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7" y="1947293"/>
            <a:ext cx="1676228" cy="2859022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EF8AE15A-5222-4312-B174-637985A3FF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605" y="2078605"/>
            <a:ext cx="3246781" cy="2664719"/>
          </a:xfrm>
          <a:prstGeom prst="rect">
            <a:avLst/>
          </a:prstGeom>
        </p:spPr>
      </p:pic>
      <p:sp>
        <p:nvSpPr>
          <p:cNvPr id="12" name="Dikdörtgen 11">
            <a:extLst>
              <a:ext uri="{FF2B5EF4-FFF2-40B4-BE49-F238E27FC236}">
                <a16:creationId xmlns:a16="http://schemas.microsoft.com/office/drawing/2014/main" id="{ED85E594-7BE0-419F-8A9D-2048126A71B4}"/>
              </a:ext>
            </a:extLst>
          </p:cNvPr>
          <p:cNvSpPr/>
          <p:nvPr/>
        </p:nvSpPr>
        <p:spPr>
          <a:xfrm>
            <a:off x="6828" y="6463713"/>
            <a:ext cx="4309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BÖLÜM 5: TOPLUMSAL KATKI FAALİYETLERİ</a:t>
            </a:r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BA05E38-D347-44BC-BECA-37478BFCE174}"/>
              </a:ext>
            </a:extLst>
          </p:cNvPr>
          <p:cNvPicPr/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759" y="4362450"/>
            <a:ext cx="1149349" cy="1810385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47F2C530-C090-4115-A4EB-DDD2440AF1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5726" y="1890680"/>
            <a:ext cx="6338627" cy="4757699"/>
          </a:xfrm>
          <a:prstGeom prst="rect">
            <a:avLst/>
          </a:prstGeom>
        </p:spPr>
      </p:pic>
      <p:cxnSp>
        <p:nvCxnSpPr>
          <p:cNvPr id="14" name="Düz Bağlayıcı 13">
            <a:extLst>
              <a:ext uri="{FF2B5EF4-FFF2-40B4-BE49-F238E27FC236}">
                <a16:creationId xmlns:a16="http://schemas.microsoft.com/office/drawing/2014/main" id="{E8CD42A8-31B8-4077-BC26-071F6F8E7D13}"/>
              </a:ext>
            </a:extLst>
          </p:cNvPr>
          <p:cNvCxnSpPr/>
          <p:nvPr/>
        </p:nvCxnSpPr>
        <p:spPr>
          <a:xfrm>
            <a:off x="5643025" y="1803661"/>
            <a:ext cx="0" cy="47352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0084492-4F3E-4320-9509-477DAD74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A6720-C252-4678-A589-C5E0BE40261E}" type="slidenum">
              <a:rPr lang="tr-TR" smtClean="0"/>
              <a:pPr/>
              <a:t>12</a:t>
            </a:fld>
            <a:r>
              <a:rPr lang="tr-TR"/>
              <a:t>/12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7253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858</Words>
  <Application>Microsoft Office PowerPoint</Application>
  <PresentationFormat>Geniş ekran</PresentationFormat>
  <Paragraphs>184</Paragraphs>
  <Slides>12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Symbol</vt:lpstr>
      <vt:lpstr>Times New Roman</vt:lpstr>
      <vt:lpstr>Office Teması</vt:lpstr>
      <vt:lpstr>MERSİN ÜNİVERSİTESİ</vt:lpstr>
      <vt:lpstr>Mersin Meslek Yüksekokulu</vt:lpstr>
      <vt:lpstr>Paydaşlar</vt:lpstr>
      <vt:lpstr>Öğrenciler</vt:lpstr>
      <vt:lpstr>Öğrenci ile Canlı Online İletişim(Canlı Destek)</vt:lpstr>
      <vt:lpstr>Eğitim-Öğretim Politikası ve Stratejisi</vt:lpstr>
      <vt:lpstr>UEYS (Uzaktan Eğitim Yönetim sistemi)</vt:lpstr>
      <vt:lpstr>Etkileşimli Öğretim (Öğrenci Merkezli Öğretim)</vt:lpstr>
      <vt:lpstr>Dezavantajlı Gruplar</vt:lpstr>
      <vt:lpstr>Araştırma-Geliştirme Politikası ve Stratejisi</vt:lpstr>
      <vt:lpstr>Toplumsal Katkı Politikası ve Stratejisi</vt:lpstr>
      <vt:lpstr>İyi Uygulama ve İyileştirme Örnekleri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NESLIHAN ACIKGOZ</dc:creator>
  <cp:lastModifiedBy>NESLIHAN ACIKGOZ</cp:lastModifiedBy>
  <cp:revision>156</cp:revision>
  <dcterms:created xsi:type="dcterms:W3CDTF">2025-09-24T12:31:21Z</dcterms:created>
  <dcterms:modified xsi:type="dcterms:W3CDTF">2025-10-17T10:44:31Z</dcterms:modified>
</cp:coreProperties>
</file>