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37"/>
  </p:notesMasterIdLst>
  <p:sldIdLst>
    <p:sldId id="353" r:id="rId2"/>
    <p:sldId id="310" r:id="rId3"/>
    <p:sldId id="357" r:id="rId4"/>
    <p:sldId id="361" r:id="rId5"/>
    <p:sldId id="362" r:id="rId6"/>
    <p:sldId id="367" r:id="rId7"/>
    <p:sldId id="381" r:id="rId8"/>
    <p:sldId id="364" r:id="rId9"/>
    <p:sldId id="365" r:id="rId10"/>
    <p:sldId id="377" r:id="rId11"/>
    <p:sldId id="366" r:id="rId12"/>
    <p:sldId id="379" r:id="rId13"/>
    <p:sldId id="380" r:id="rId14"/>
    <p:sldId id="354" r:id="rId15"/>
    <p:sldId id="313" r:id="rId16"/>
    <p:sldId id="337" r:id="rId17"/>
    <p:sldId id="324" r:id="rId18"/>
    <p:sldId id="323" r:id="rId19"/>
    <p:sldId id="368" r:id="rId20"/>
    <p:sldId id="382" r:id="rId21"/>
    <p:sldId id="358" r:id="rId22"/>
    <p:sldId id="369" r:id="rId23"/>
    <p:sldId id="370" r:id="rId24"/>
    <p:sldId id="326" r:id="rId25"/>
    <p:sldId id="327" r:id="rId26"/>
    <p:sldId id="328" r:id="rId27"/>
    <p:sldId id="373" r:id="rId28"/>
    <p:sldId id="374" r:id="rId29"/>
    <p:sldId id="375" r:id="rId30"/>
    <p:sldId id="376" r:id="rId31"/>
    <p:sldId id="383" r:id="rId32"/>
    <p:sldId id="384" r:id="rId33"/>
    <p:sldId id="385" r:id="rId34"/>
    <p:sldId id="349" r:id="rId35"/>
    <p:sldId id="352" r:id="rId36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6FB71AC1-4819-4C72-847E-898555E50F5F}">
          <p14:sldIdLst>
            <p14:sldId id="353"/>
          </p14:sldIdLst>
        </p14:section>
        <p14:section name="Başlıksız Bölüm" id="{D4A7902E-78A3-4394-B6DC-5B56BAF12514}">
          <p14:sldIdLst>
            <p14:sldId id="310"/>
            <p14:sldId id="357"/>
            <p14:sldId id="361"/>
            <p14:sldId id="362"/>
            <p14:sldId id="367"/>
            <p14:sldId id="381"/>
            <p14:sldId id="364"/>
          </p14:sldIdLst>
        </p14:section>
        <p14:section name="Başlıksız Bölüm" id="{ACC3B5B3-ABCD-48D9-B226-5AE7A24EFF06}">
          <p14:sldIdLst>
            <p14:sldId id="365"/>
            <p14:sldId id="377"/>
            <p14:sldId id="366"/>
            <p14:sldId id="379"/>
            <p14:sldId id="380"/>
            <p14:sldId id="354"/>
            <p14:sldId id="313"/>
            <p14:sldId id="337"/>
            <p14:sldId id="324"/>
            <p14:sldId id="323"/>
            <p14:sldId id="368"/>
            <p14:sldId id="382"/>
            <p14:sldId id="358"/>
            <p14:sldId id="369"/>
            <p14:sldId id="370"/>
            <p14:sldId id="326"/>
            <p14:sldId id="327"/>
            <p14:sldId id="328"/>
            <p14:sldId id="373"/>
            <p14:sldId id="374"/>
            <p14:sldId id="375"/>
            <p14:sldId id="376"/>
            <p14:sldId id="383"/>
            <p14:sldId id="384"/>
            <p14:sldId id="385"/>
            <p14:sldId id="349"/>
            <p14:sldId id="3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4A2D7-ECA2-4D2F-8671-8F76EDAB6D69}" type="datetimeFigureOut">
              <a:rPr lang="tr-TR" smtClean="0"/>
              <a:t>5.05.2026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06875-6826-4AD5-94B7-17D3DC2B84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00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99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18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52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56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15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75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00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580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71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2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8047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759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796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639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599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7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4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38" y="0"/>
            <a:ext cx="11355185" cy="6858000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2685011" y="2061557"/>
            <a:ext cx="69245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İŞ YERİNDE STRES YÖNETİMİ EĞİTİMİ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HAZIRLAYAN VE SUNAN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HİZMET İÇİ EĞİTİM ŞUBE MÜDÜRÜ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FUNDA DENİZ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06.05.2026</a:t>
            </a:r>
            <a:endParaRPr lang="tr-TR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87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 rot="10800000" flipV="1">
            <a:off x="858669" y="216132"/>
            <a:ext cx="10705255" cy="735213"/>
          </a:xfrm>
        </p:spPr>
        <p:txBody>
          <a:bodyPr/>
          <a:lstStyle/>
          <a:p>
            <a:pPr algn="ctr"/>
            <a:r>
              <a:rPr lang="tr-TR" sz="3600" b="1" dirty="0" smtClean="0">
                <a:latin typeface="Comic Sans MS" panose="030F0702030302020204" pitchFamily="66" charset="0"/>
              </a:rPr>
              <a:t>İŞ YERİNDE STRES NEDİR ?</a:t>
            </a:r>
            <a:endParaRPr lang="tr-TR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477818" y="1126837"/>
            <a:ext cx="10372437" cy="5394036"/>
          </a:xfrm>
        </p:spPr>
        <p:txBody>
          <a:bodyPr>
            <a:normAutofit fontScale="92500" lnSpcReduction="10000"/>
          </a:bodyPr>
          <a:lstStyle/>
          <a:p>
            <a:pPr algn="ctr"/>
            <a:endParaRPr lang="tr-TR" b="1" dirty="0" smtClean="0">
              <a:solidFill>
                <a:schemeClr val="tx1"/>
              </a:solidFill>
            </a:endParaRPr>
          </a:p>
          <a:p>
            <a:pPr algn="ctr"/>
            <a:r>
              <a:rPr lang="tr-TR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İşyerinde stres, çalışanların iş ortamında karşılaştıkları taleplerin, yetenekleri veya kaynaklarıyla başa çıkamayacak kadar fazla olduğu durumlarda yaşadıkları </a:t>
            </a:r>
            <a:r>
              <a:rPr lang="tr-TR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fiziksel, zihinsel ve duygusal gerilimdir.</a:t>
            </a:r>
            <a:r>
              <a:rPr lang="tr-TR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tr-TR" sz="36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Stres</a:t>
            </a:r>
            <a:r>
              <a:rPr lang="tr-TR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, iş yükü, zaman baskısı, kötü çalışma ilişkileri, belirsizlik, iş güvencesizliği veya iş-özel hayat dengesizliği gibi birçok faktörden kaynaklanabilir.</a:t>
            </a:r>
            <a:r>
              <a:rPr lang="tr-TR" sz="39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</a:t>
            </a:r>
            <a:endParaRPr lang="tr-TR" sz="36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tr-TR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03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4764" y="624109"/>
            <a:ext cx="10677236" cy="909127"/>
          </a:xfrm>
        </p:spPr>
        <p:txBody>
          <a:bodyPr>
            <a:normAutofit/>
          </a:bodyPr>
          <a:lstStyle/>
          <a:p>
            <a:r>
              <a:rPr lang="tr-TR" sz="3200" b="1" dirty="0">
                <a:latin typeface="Comic Sans MS" panose="030F0702030302020204" pitchFamily="66" charset="0"/>
              </a:rPr>
              <a:t>İŞ YERİNDE STRESİN NEDENLERİ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22036" y="1533236"/>
            <a:ext cx="5172364" cy="3454400"/>
          </a:xfrm>
        </p:spPr>
        <p:txBody>
          <a:bodyPr>
            <a:normAutofit fontScale="92500" lnSpcReduction="10000"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1. Bireysel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Nedenler</a:t>
            </a:r>
          </a:p>
          <a:p>
            <a:r>
              <a:rPr lang="es-ES" sz="2400" b="1" dirty="0">
                <a:latin typeface="Comic Sans MS" panose="030F0702030302020204" pitchFamily="66" charset="0"/>
              </a:rPr>
              <a:t>a) Kişilik Yapısı ve Stres </a:t>
            </a:r>
            <a:r>
              <a:rPr lang="es-ES" sz="2400" b="1" dirty="0" smtClean="0">
                <a:latin typeface="Comic Sans MS" panose="030F0702030302020204" pitchFamily="66" charset="0"/>
              </a:rPr>
              <a:t>Algısı</a:t>
            </a:r>
            <a:endParaRPr lang="tr-TR" sz="2400" b="1" dirty="0" smtClean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b) İş ve Özel Hayat </a:t>
            </a:r>
            <a:r>
              <a:rPr lang="tr-TR" sz="2400" b="1" dirty="0" smtClean="0">
                <a:latin typeface="Comic Sans MS" panose="030F0702030302020204" pitchFamily="66" charset="0"/>
              </a:rPr>
              <a:t>Dengesi</a:t>
            </a:r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c) Fiziksel ve Ruhsal Sağlık </a:t>
            </a:r>
            <a:r>
              <a:rPr lang="tr-TR" sz="2400" b="1" dirty="0" smtClean="0">
                <a:latin typeface="Comic Sans MS" panose="030F0702030302020204" pitchFamily="66" charset="0"/>
              </a:rPr>
              <a:t>Durumu</a:t>
            </a: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d) Zaman Yönetimi ve Organizasyon </a:t>
            </a:r>
            <a:r>
              <a:rPr lang="tr-TR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Yeteneği</a:t>
            </a: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e) Kişisel Beklentiler ve Motivasyon</a:t>
            </a:r>
          </a:p>
          <a:p>
            <a:pPr marL="0" indent="0">
              <a:buNone/>
            </a:pPr>
            <a:endParaRPr lang="tr-TR" sz="2400" dirty="0">
              <a:solidFill>
                <a:srgbClr val="00B050"/>
              </a:solidFill>
            </a:endParaRP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endParaRPr lang="tr-TR" sz="2400" b="1" dirty="0" smtClean="0">
              <a:latin typeface="Comic Sans MS" panose="030F0702030302020204" pitchFamily="66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698836" y="1524000"/>
            <a:ext cx="6326909" cy="5333999"/>
          </a:xfrm>
        </p:spPr>
        <p:txBody>
          <a:bodyPr>
            <a:normAutofit fontScale="92500" lnSpcReduction="10000"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2. Kurumsal Nedenler</a:t>
            </a:r>
          </a:p>
          <a:p>
            <a:r>
              <a:rPr lang="tr-TR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</a:t>
            </a:r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) İş Yükü ve Çalışma Saatleri</a:t>
            </a: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b) Yönetim Tarzı ve </a:t>
            </a:r>
            <a:r>
              <a:rPr lang="tr-TR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Liderlik</a:t>
            </a: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c) İş Tanımı ve Rol Belirsizliği</a:t>
            </a: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d) Çalışma Ortamı ve Organizasyon </a:t>
            </a:r>
            <a:r>
              <a:rPr lang="tr-TR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Kültürü</a:t>
            </a: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e) İş Güvencesi ve Kariyer Gelişimi</a:t>
            </a:r>
          </a:p>
          <a:p>
            <a:endParaRPr lang="tr-TR" sz="2400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835" y="4447309"/>
            <a:ext cx="5357091" cy="241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5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5600" y="623637"/>
            <a:ext cx="10566399" cy="939327"/>
          </a:xfrm>
        </p:spPr>
        <p:txBody>
          <a:bodyPr>
            <a:normAutofit fontScale="90000"/>
          </a:bodyPr>
          <a:lstStyle/>
          <a:p>
            <a:r>
              <a:rPr lang="tr-TR" sz="3200" b="1" dirty="0">
                <a:latin typeface="Comic Sans MS" panose="030F0702030302020204" pitchFamily="66" charset="0"/>
              </a:rPr>
              <a:t>👤 1-İŞ YERİNDE STRESİN BİREYSEL </a:t>
            </a:r>
            <a:r>
              <a:rPr lang="tr-TR" sz="3200" b="1" dirty="0" smtClean="0">
                <a:latin typeface="Comic Sans MS" panose="030F0702030302020204" pitchFamily="66" charset="0"/>
              </a:rPr>
              <a:t>NEDENLERİ</a:t>
            </a:r>
            <a:endParaRPr lang="tr-TR" sz="3200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26835" y="1838036"/>
            <a:ext cx="10860117" cy="49137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a1)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Kişilik Yapısı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Mükemmeliyetçi, rekabetçi ve aceleci kişiler daha fazla stres yaşar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A tipi kişilik yapısına sahip bireyler strese daha yatkındır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Esnek ve sabırlı kişiler stresle daha kolay baş eder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265382" y="4186674"/>
            <a:ext cx="107215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2)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Stres Algısı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Aynı durum farklı kişilerde farklı stres düzeyi yaratır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Olumsuz düşünen kişiler stresi daha yoğun hisseder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Olayları tehdit olarak görmek stresi artırır </a:t>
            </a: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💡 Önemli: Stresi olaylar değil, olaylara bakış açımız belirler</a:t>
            </a:r>
          </a:p>
        </p:txBody>
      </p:sp>
    </p:spTree>
    <p:extLst>
      <p:ext uri="{BB962C8B-B14F-4D97-AF65-F5344CB8AC3E}">
        <p14:creationId xmlns:p14="http://schemas.microsoft.com/office/powerpoint/2010/main" val="1102037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69288" y="517236"/>
            <a:ext cx="10522712" cy="763654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Comic Sans MS" panose="030F0702030302020204" pitchFamily="66" charset="0"/>
              </a:rPr>
              <a:t>1-İŞ </a:t>
            </a:r>
            <a:r>
              <a:rPr lang="tr-TR" b="1" dirty="0">
                <a:latin typeface="Comic Sans MS" panose="030F0702030302020204" pitchFamily="66" charset="0"/>
              </a:rPr>
              <a:t>YERİNDE STRESİN BİREYSEL </a:t>
            </a:r>
            <a:r>
              <a:rPr lang="tr-TR" b="1" dirty="0" smtClean="0">
                <a:latin typeface="Comic Sans MS" panose="030F0702030302020204" pitchFamily="66" charset="0"/>
              </a:rPr>
              <a:t>NEDENLERİ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17429" y="1783676"/>
            <a:ext cx="11209916" cy="5074323"/>
          </a:xfrm>
        </p:spPr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00B050"/>
                </a:solidFill>
              </a:rPr>
              <a:t>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b)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İş – Özel Hayat Dengesi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İş ve özel yaşam arasında denge kurulamaması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Sürekli işle meşgul olma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Aileye ve kendine zaman ayıramama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📌 Sonuç: Tükenmişlik ve motivasyon düşüşü</a:t>
            </a:r>
          </a:p>
        </p:txBody>
      </p:sp>
      <p:sp>
        <p:nvSpPr>
          <p:cNvPr id="4" name="Dikdörtgen 3"/>
          <p:cNvSpPr/>
          <p:nvPr/>
        </p:nvSpPr>
        <p:spPr>
          <a:xfrm>
            <a:off x="917429" y="4498109"/>
            <a:ext cx="66379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 smtClean="0"/>
              <a:t>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c)Fiziksel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Ruhsal Sağlık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Uykusuzluk ve yorgunluk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Kronik hastalıklar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latin typeface="Comic Sans MS" panose="030F0702030302020204" pitchFamily="66" charset="0"/>
              </a:rPr>
              <a:t>Kaygı, stres ve depresyon 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💡 Sağlık durumu zayıf olan bireyler stresle daha zor baş eder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1" y="1783677"/>
            <a:ext cx="4023360" cy="2294948"/>
          </a:xfrm>
          <a:prstGeom prst="rect">
            <a:avLst/>
          </a:prstGeom>
        </p:spPr>
      </p:pic>
      <p:sp>
        <p:nvSpPr>
          <p:cNvPr id="6" name="AutoShape 2" descr="İş yerinde uyuyan kadın vektörü | Premium vektör"/>
          <p:cNvSpPr>
            <a:spLocks noChangeAspect="1" noChangeArrowheads="1"/>
          </p:cNvSpPr>
          <p:nvPr/>
        </p:nvSpPr>
        <p:spPr bwMode="auto">
          <a:xfrm>
            <a:off x="155575" y="-10287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" name="AutoShape 4" descr="İş yerinde uyuyan kadın vektörü | Premium vektör"/>
          <p:cNvSpPr>
            <a:spLocks noChangeAspect="1" noChangeArrowheads="1"/>
          </p:cNvSpPr>
          <p:nvPr/>
        </p:nvSpPr>
        <p:spPr bwMode="auto">
          <a:xfrm>
            <a:off x="307975" y="-8763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1" y="4396042"/>
            <a:ext cx="4023360" cy="215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83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07127" y="624110"/>
            <a:ext cx="10584873" cy="724399"/>
          </a:xfrm>
        </p:spPr>
        <p:txBody>
          <a:bodyPr>
            <a:normAutofit/>
          </a:bodyPr>
          <a:lstStyle/>
          <a:p>
            <a:r>
              <a:rPr lang="tr-TR" sz="2400" b="1" dirty="0"/>
              <a:t>👤 </a:t>
            </a:r>
            <a:r>
              <a:rPr lang="tr-TR" sz="2400" b="1" dirty="0">
                <a:latin typeface="Comic Sans MS" panose="030F0702030302020204" pitchFamily="66" charset="0"/>
              </a:rPr>
              <a:t>1-İŞ YERİNDE STRESİN BİREYSEL </a:t>
            </a:r>
            <a:r>
              <a:rPr lang="tr-TR" sz="2400" b="1" dirty="0" smtClean="0">
                <a:latin typeface="Comic Sans MS" panose="030F0702030302020204" pitchFamily="66" charset="0"/>
              </a:rPr>
              <a:t>NEDENLERİ</a:t>
            </a:r>
            <a:endParaRPr lang="tr-TR" sz="2400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11564" y="1597891"/>
            <a:ext cx="10880436" cy="52601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</a:t>
            </a:r>
            <a:r>
              <a:rPr lang="tr-TR" sz="2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) Zaman Yönetimi ve Organizasyon Yeteneği</a:t>
            </a:r>
          </a:p>
          <a:p>
            <a:r>
              <a:rPr lang="tr-TR" sz="2200" b="1" dirty="0">
                <a:latin typeface="Comic Sans MS" panose="030F0702030302020204" pitchFamily="66" charset="0"/>
              </a:rPr>
              <a:t>İşleri planlayamama ve zaman baskısı </a:t>
            </a:r>
            <a:r>
              <a:rPr lang="tr-TR" sz="2200" b="1" dirty="0" smtClean="0">
                <a:latin typeface="Comic Sans MS" panose="030F0702030302020204" pitchFamily="66" charset="0"/>
              </a:rPr>
              <a:t>yaşama.</a:t>
            </a:r>
          </a:p>
          <a:p>
            <a:r>
              <a:rPr lang="tr-TR" sz="2200" b="1" dirty="0" smtClean="0">
                <a:latin typeface="Comic Sans MS" panose="030F0702030302020204" pitchFamily="66" charset="0"/>
              </a:rPr>
              <a:t>Öncelik </a:t>
            </a:r>
            <a:r>
              <a:rPr lang="tr-TR" sz="2200" b="1" dirty="0">
                <a:latin typeface="Comic Sans MS" panose="030F0702030302020204" pitchFamily="66" charset="0"/>
              </a:rPr>
              <a:t>belirleyememe ve sürekli erteleme alışkanlığı.</a:t>
            </a:r>
          </a:p>
          <a:p>
            <a:pPr marL="0" indent="0">
              <a:buNone/>
            </a:pP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📌 </a:t>
            </a:r>
            <a:r>
              <a:rPr lang="tr-TR" sz="2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Sonuç: Aşırı iş yükü nedeniyle tükenmişlik hissi</a:t>
            </a: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Olası Çözüm: Planlama talep </a:t>
            </a:r>
            <a:r>
              <a:rPr lang="tr-TR" sz="22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etme.’’hayır</a:t>
            </a: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2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deme’’becerisi</a:t>
            </a:r>
            <a:endParaRPr lang="tr-TR" sz="2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tr-TR" sz="22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e</a:t>
            </a:r>
            <a:r>
              <a:rPr lang="tr-TR" sz="2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) Kişisel Beklentiler ve Motivasyon</a:t>
            </a:r>
          </a:p>
          <a:p>
            <a:r>
              <a:rPr lang="tr-TR" sz="2200" b="1" dirty="0">
                <a:latin typeface="Comic Sans MS" panose="030F0702030302020204" pitchFamily="66" charset="0"/>
              </a:rPr>
              <a:t>İşten duyulan tatminin düşük </a:t>
            </a:r>
            <a:r>
              <a:rPr lang="tr-TR" sz="2200" b="1" dirty="0" smtClean="0">
                <a:latin typeface="Comic Sans MS" panose="030F0702030302020204" pitchFamily="66" charset="0"/>
              </a:rPr>
              <a:t>olması.</a:t>
            </a:r>
          </a:p>
          <a:p>
            <a:r>
              <a:rPr lang="tr-TR" sz="2200" b="1" dirty="0" smtClean="0">
                <a:latin typeface="Comic Sans MS" panose="030F0702030302020204" pitchFamily="66" charset="0"/>
              </a:rPr>
              <a:t>Kariyer </a:t>
            </a:r>
            <a:r>
              <a:rPr lang="tr-TR" sz="2200" b="1" dirty="0">
                <a:latin typeface="Comic Sans MS" panose="030F0702030302020204" pitchFamily="66" charset="0"/>
              </a:rPr>
              <a:t>hedefleri ile mevcut işin uyumsuz olması.</a:t>
            </a:r>
          </a:p>
          <a:p>
            <a:pPr marL="0" indent="0">
              <a:buNone/>
            </a:pP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📌 </a:t>
            </a:r>
            <a:r>
              <a:rPr lang="tr-TR" sz="2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Sonuç: </a:t>
            </a:r>
            <a:r>
              <a:rPr lang="tr-TR" sz="2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Motivasyon </a:t>
            </a:r>
            <a:r>
              <a:rPr lang="tr-TR" sz="2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kaybı ve işin anlamını yitirme.</a:t>
            </a:r>
          </a:p>
          <a:p>
            <a:endParaRPr lang="tr-TR" dirty="0"/>
          </a:p>
        </p:txBody>
      </p:sp>
      <p:sp>
        <p:nvSpPr>
          <p:cNvPr id="4" name="AutoShape 2" descr="Etkili Zaman Yönetimi: Başarıya Giden Yolda Anahtar | Çadem Psikoloji |  İstanbul Psikolog | Pedagog | Bakırköy | Caddebostan | Nişantaşı"/>
          <p:cNvSpPr>
            <a:spLocks noChangeAspect="1" noChangeArrowheads="1"/>
          </p:cNvSpPr>
          <p:nvPr/>
        </p:nvSpPr>
        <p:spPr bwMode="auto">
          <a:xfrm>
            <a:off x="155575" y="-808038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4" descr="Etkili Zaman Yönetimi: Başarıya Giden Yolda Anahtar | Çadem Psikoloji |  İstanbul Psikolog | Pedagog | Bakırköy | Caddebostan | Nişantaşı"/>
          <p:cNvSpPr>
            <a:spLocks noChangeAspect="1" noChangeArrowheads="1"/>
          </p:cNvSpPr>
          <p:nvPr/>
        </p:nvSpPr>
        <p:spPr bwMode="auto">
          <a:xfrm>
            <a:off x="307975" y="-655638"/>
            <a:ext cx="2705100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3050" y="1785294"/>
            <a:ext cx="2705100" cy="185537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900" y="4208270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52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12670" y="624110"/>
            <a:ext cx="9891942" cy="888806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latin typeface="Comic Sans MS" panose="030F0702030302020204" pitchFamily="66" charset="0"/>
              </a:rPr>
              <a:t>DİĞER OLASI STRES SENARYO VE ÇÖZÜMLERİ</a:t>
            </a:r>
            <a:endParaRPr lang="tr-TR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1471" y="1937238"/>
            <a:ext cx="4321288" cy="576262"/>
          </a:xfrm>
        </p:spPr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Senaryo ve Stres Kaynağı</a:t>
            </a:r>
            <a:endParaRPr lang="tr-TR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90204" y="2548965"/>
            <a:ext cx="5586151" cy="4134467"/>
          </a:xfrm>
        </p:spPr>
        <p:txBody>
          <a:bodyPr>
            <a:normAutofit fontScale="92500" lnSpcReduction="10000"/>
          </a:bodyPr>
          <a:lstStyle/>
          <a:p>
            <a:r>
              <a:rPr lang="tr-TR" sz="2000" b="1" dirty="0" smtClean="0">
                <a:latin typeface="Comic Sans MS" panose="030F0702030302020204" pitchFamily="66" charset="0"/>
              </a:rPr>
              <a:t>Bir çalışan ekip arkadaşının desteğini almadığı için yalnız hissediyor.</a:t>
            </a:r>
          </a:p>
          <a:p>
            <a:pPr marL="0" indent="0">
              <a:buNone/>
            </a:pPr>
            <a:r>
              <a:rPr lang="tr-TR" sz="2000" b="1" dirty="0" smtClean="0">
                <a:latin typeface="Comic Sans MS" panose="030F0702030302020204" pitchFamily="66" charset="0"/>
              </a:rPr>
              <a:t>   (Stres </a:t>
            </a:r>
            <a:r>
              <a:rPr lang="tr-TR" sz="2000" b="1" dirty="0" err="1" smtClean="0">
                <a:latin typeface="Comic Sans MS" panose="030F0702030302020204" pitchFamily="66" charset="0"/>
              </a:rPr>
              <a:t>Kaynağı:Sosyal</a:t>
            </a:r>
            <a:r>
              <a:rPr lang="tr-TR" sz="2000" b="1" dirty="0" smtClean="0">
                <a:latin typeface="Comic Sans MS" panose="030F0702030302020204" pitchFamily="66" charset="0"/>
              </a:rPr>
              <a:t> Destek Eksikliği)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İş arkadaşları arasında gerginlik ve dedikodu var.</a:t>
            </a:r>
            <a:r>
              <a:rPr lang="tr-TR" sz="2000" b="1" dirty="0">
                <a:latin typeface="Comic Sans MS" panose="030F0702030302020204" pitchFamily="66" charset="0"/>
              </a:rPr>
              <a:t> </a:t>
            </a:r>
            <a:endParaRPr lang="tr-TR" sz="2000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000" b="1" dirty="0" smtClean="0">
                <a:latin typeface="Comic Sans MS" panose="030F0702030302020204" pitchFamily="66" charset="0"/>
              </a:rPr>
              <a:t>    (</a:t>
            </a:r>
            <a:r>
              <a:rPr lang="tr-TR" sz="2000" b="1" dirty="0">
                <a:latin typeface="Comic Sans MS" panose="030F0702030302020204" pitchFamily="66" charset="0"/>
              </a:rPr>
              <a:t>Stres </a:t>
            </a:r>
            <a:r>
              <a:rPr lang="tr-TR" sz="2000" b="1" dirty="0" err="1" smtClean="0">
                <a:latin typeface="Comic Sans MS" panose="030F0702030302020204" pitchFamily="66" charset="0"/>
              </a:rPr>
              <a:t>Kaynağı:İletişim</a:t>
            </a:r>
            <a:r>
              <a:rPr lang="tr-TR" sz="2000" b="1" dirty="0" smtClean="0">
                <a:latin typeface="Comic Sans MS" panose="030F0702030302020204" pitchFamily="66" charset="0"/>
              </a:rPr>
              <a:t> Bozukluğu)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 err="1" smtClean="0">
                <a:latin typeface="Comic Sans MS" panose="030F0702030302020204" pitchFamily="66" charset="0"/>
              </a:rPr>
              <a:t>Müşteri,teslimat</a:t>
            </a:r>
            <a:r>
              <a:rPr lang="tr-TR" sz="2000" b="1" dirty="0" smtClean="0">
                <a:latin typeface="Comic Sans MS" panose="030F0702030302020204" pitchFamily="66" charset="0"/>
              </a:rPr>
              <a:t> geciktiği için öfkeyle şikayet ediyor.</a:t>
            </a:r>
          </a:p>
          <a:p>
            <a:pPr marL="0" indent="0">
              <a:buNone/>
            </a:pPr>
            <a:r>
              <a:rPr lang="tr-TR" sz="2000" b="1" dirty="0" smtClean="0">
                <a:latin typeface="Comic Sans MS" panose="030F0702030302020204" pitchFamily="66" charset="0"/>
              </a:rPr>
              <a:t>   (</a:t>
            </a:r>
            <a:r>
              <a:rPr lang="tr-TR" sz="2000" b="1" dirty="0">
                <a:latin typeface="Comic Sans MS" panose="030F0702030302020204" pitchFamily="66" charset="0"/>
              </a:rPr>
              <a:t>Stres </a:t>
            </a:r>
            <a:r>
              <a:rPr lang="tr-TR" sz="2000" b="1" dirty="0" smtClean="0">
                <a:latin typeface="Comic Sans MS" panose="030F0702030302020204" pitchFamily="66" charset="0"/>
              </a:rPr>
              <a:t>Kaynağı: Müşteri Baskısı)</a:t>
            </a:r>
            <a:endParaRPr lang="tr-TR" sz="2000" b="1" dirty="0">
              <a:latin typeface="Comic Sans MS" panose="030F0702030302020204" pitchFamily="66" charset="0"/>
            </a:endParaRPr>
          </a:p>
          <a:p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7166957" y="1969475"/>
            <a:ext cx="4338673" cy="576262"/>
          </a:xfrm>
        </p:spPr>
        <p:txBody>
          <a:bodyPr/>
          <a:lstStyle/>
          <a:p>
            <a:r>
              <a:rPr lang="tr-TR" b="1" dirty="0" smtClean="0">
                <a:solidFill>
                  <a:srgbClr val="00B050"/>
                </a:solidFill>
              </a:rPr>
              <a:t>Olası Çözüm</a:t>
            </a:r>
            <a:endParaRPr lang="tr-TR" b="1" dirty="0">
              <a:solidFill>
                <a:srgbClr val="00B05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4137694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latin typeface="Comic Sans MS" panose="030F0702030302020204" pitchFamily="66" charset="0"/>
              </a:rPr>
              <a:t>Takım içi iletişimi </a:t>
            </a:r>
            <a:r>
              <a:rPr lang="tr-TR" sz="2000" b="1" dirty="0" err="1" smtClean="0">
                <a:latin typeface="Comic Sans MS" panose="030F0702030302020204" pitchFamily="66" charset="0"/>
              </a:rPr>
              <a:t>arttırma,dayanışma</a:t>
            </a:r>
            <a:r>
              <a:rPr lang="tr-TR" sz="2000" b="1" dirty="0" smtClean="0">
                <a:latin typeface="Comic Sans MS" panose="030F0702030302020204" pitchFamily="66" charset="0"/>
              </a:rPr>
              <a:t> kültürü oluşturma.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Açık iletişim, yapıcı geri bildirim, ortam değişikliği.</a:t>
            </a:r>
            <a:endParaRPr lang="tr-TR" sz="2000" b="1" dirty="0">
              <a:latin typeface="Comic Sans MS" panose="030F0702030302020204" pitchFamily="66" charset="0"/>
            </a:endParaRPr>
          </a:p>
          <a:p>
            <a:endParaRPr lang="tr-TR" sz="2000" b="1" dirty="0" smtClean="0">
              <a:latin typeface="Comic Sans MS" panose="030F0702030302020204" pitchFamily="66" charset="0"/>
            </a:endParaRPr>
          </a:p>
          <a:p>
            <a:r>
              <a:rPr lang="tr-TR" sz="2000" b="1" dirty="0" err="1" smtClean="0">
                <a:latin typeface="Comic Sans MS" panose="030F0702030302020204" pitchFamily="66" charset="0"/>
              </a:rPr>
              <a:t>Empati,özür</a:t>
            </a:r>
            <a:r>
              <a:rPr lang="tr-TR" sz="2000" b="1" dirty="0" smtClean="0">
                <a:latin typeface="Comic Sans MS" panose="030F0702030302020204" pitchFamily="66" charset="0"/>
              </a:rPr>
              <a:t> </a:t>
            </a:r>
            <a:r>
              <a:rPr lang="tr-TR" sz="2000" b="1" dirty="0" err="1" smtClean="0">
                <a:latin typeface="Comic Sans MS" panose="030F0702030302020204" pitchFamily="66" charset="0"/>
              </a:rPr>
              <a:t>dileme,çözüm</a:t>
            </a:r>
            <a:r>
              <a:rPr lang="tr-TR" sz="2000" b="1" dirty="0" smtClean="0">
                <a:latin typeface="Comic Sans MS" panose="030F0702030302020204" pitchFamily="66" charset="0"/>
              </a:rPr>
              <a:t> odaklı iletişim</a:t>
            </a:r>
            <a:endParaRPr lang="tr-TR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34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37855" y="504037"/>
            <a:ext cx="1065414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latin typeface="Comic Sans MS" panose="030F0702030302020204" pitchFamily="66" charset="0"/>
              </a:rPr>
              <a:t>🏢 2-İŞ YERİNDE STRESİN KURUMSAL </a:t>
            </a:r>
            <a:r>
              <a:rPr lang="tr-TR" b="1" dirty="0" smtClean="0">
                <a:latin typeface="Comic Sans MS" panose="030F0702030302020204" pitchFamily="66" charset="0"/>
              </a:rPr>
              <a:t>NEDENLERİ</a:t>
            </a:r>
            <a:r>
              <a:rPr lang="tr-TR" b="1" dirty="0"/>
              <a:t/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00557" y="1849581"/>
            <a:ext cx="6305407" cy="500841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0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a)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İş Yükü ve Zaman Baskısı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Aşırı iş yükü </a:t>
            </a:r>
            <a:r>
              <a:rPr lang="tr-TR" sz="2400" b="1" dirty="0" smtClean="0">
                <a:latin typeface="Comic Sans MS" panose="030F0702030302020204" pitchFamily="66" charset="0"/>
              </a:rPr>
              <a:t>ve kısa teslim süreleri</a:t>
            </a:r>
            <a:endParaRPr lang="tr-TR" sz="2400" b="1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Fazla mesai ve esnek olmayan çalışma saatleri</a:t>
            </a:r>
            <a:endParaRPr lang="tr-TR" sz="2400" b="1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Yetersiz personel nedeniyle artan iş </a:t>
            </a:r>
            <a:r>
              <a:rPr lang="tr-TR" sz="2400" b="1" dirty="0" smtClean="0">
                <a:latin typeface="Comic Sans MS" panose="030F0702030302020204" pitchFamily="66" charset="0"/>
              </a:rPr>
              <a:t>yükü</a:t>
            </a:r>
          </a:p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OLASI ÇÖZÜM:</a:t>
            </a:r>
          </a:p>
          <a:p>
            <a:pPr marL="0" indent="0">
              <a:buNone/>
            </a:pPr>
            <a:r>
              <a:rPr lang="tr-TR" sz="2400" b="1" dirty="0" smtClean="0">
                <a:latin typeface="Comic Sans MS" panose="030F0702030302020204" pitchFamily="66" charset="0"/>
              </a:rPr>
              <a:t>Görev </a:t>
            </a:r>
            <a:r>
              <a:rPr lang="tr-TR" sz="2400" b="1" dirty="0" err="1" smtClean="0">
                <a:latin typeface="Comic Sans MS" panose="030F0702030302020204" pitchFamily="66" charset="0"/>
              </a:rPr>
              <a:t>paylaşımı,önceliklendirme,mola</a:t>
            </a:r>
            <a:r>
              <a:rPr lang="tr-TR" sz="2400" b="1" dirty="0" smtClean="0">
                <a:latin typeface="Comic Sans MS" panose="030F0702030302020204" pitchFamily="66" charset="0"/>
              </a:rPr>
              <a:t> verme</a:t>
            </a:r>
            <a:endParaRPr lang="tr-TR" sz="24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64" y="1784927"/>
            <a:ext cx="4420154" cy="43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78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5601" y="647774"/>
            <a:ext cx="10243126" cy="590822"/>
          </a:xfrm>
        </p:spPr>
        <p:txBody>
          <a:bodyPr>
            <a:normAutofit fontScale="90000"/>
          </a:bodyPr>
          <a:lstStyle/>
          <a:p>
            <a:r>
              <a:rPr lang="tr-TR" sz="2800" dirty="0">
                <a:latin typeface="Comic Sans MS" panose="030F0702030302020204" pitchFamily="66" charset="0"/>
              </a:rPr>
              <a:t>🏢 2-İŞ YERİNDE STRESİN KURUMSAL NEDENLERİ</a:t>
            </a:r>
            <a:br>
              <a:rPr lang="tr-TR" sz="2800" dirty="0">
                <a:latin typeface="Comic Sans MS" panose="030F0702030302020204" pitchFamily="66" charset="0"/>
              </a:rPr>
            </a:br>
            <a:endParaRPr lang="tr-TR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848" y="1487978"/>
            <a:ext cx="11646796" cy="5370022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b)Yönetim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Tarzı ve Liderlik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latin typeface="Comic Sans MS" panose="030F0702030302020204" pitchFamily="66" charset="0"/>
              </a:rPr>
              <a:t>Baskıcı ve otoriter yönetim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latin typeface="Comic Sans MS" panose="030F0702030302020204" pitchFamily="66" charset="0"/>
              </a:rPr>
              <a:t>Destekleyici olmayan yöneticiler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latin typeface="Comic Sans MS" panose="030F0702030302020204" pitchFamily="66" charset="0"/>
              </a:rPr>
              <a:t>Adaletsiz </a:t>
            </a:r>
            <a:r>
              <a:rPr lang="tr-TR" b="1" dirty="0" smtClean="0">
                <a:latin typeface="Comic Sans MS" panose="030F0702030302020204" pitchFamily="66" charset="0"/>
              </a:rPr>
              <a:t>davranışlar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Olası </a:t>
            </a:r>
            <a:r>
              <a:rPr lang="tr-TR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Çözüm:Duyguları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kontrol etme, amirle sakin bir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Zamanda konuşma</a:t>
            </a:r>
            <a:endParaRPr lang="tr-TR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c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) Çalışma Ortamı ve Koşulları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latin typeface="Comic Sans MS" panose="030F0702030302020204" pitchFamily="66" charset="0"/>
              </a:rPr>
              <a:t>Gürültülü, kalabalık veya sağlıksız ortamlar </a:t>
            </a:r>
            <a:endParaRPr lang="tr-TR" b="1" dirty="0" smtClean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latin typeface="Comic Sans MS" panose="030F0702030302020204" pitchFamily="66" charset="0"/>
              </a:rPr>
              <a:t>Fiziksel </a:t>
            </a:r>
            <a:r>
              <a:rPr lang="tr-TR" b="1" dirty="0">
                <a:latin typeface="Comic Sans MS" panose="030F0702030302020204" pitchFamily="66" charset="0"/>
              </a:rPr>
              <a:t>koşulların yetersiz olması </a:t>
            </a:r>
            <a:endParaRPr lang="tr-TR" b="1" dirty="0" smtClean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latin typeface="Comic Sans MS" panose="030F0702030302020204" pitchFamily="66" charset="0"/>
              </a:rPr>
              <a:t>Ergonomik </a:t>
            </a:r>
            <a:r>
              <a:rPr lang="tr-TR" b="1" dirty="0">
                <a:latin typeface="Comic Sans MS" panose="030F0702030302020204" pitchFamily="66" charset="0"/>
              </a:rPr>
              <a:t>olmayan çalışma alanları</a:t>
            </a:r>
          </a:p>
          <a:p>
            <a:endParaRPr lang="tr-TR" b="1" dirty="0">
              <a:latin typeface="Comic Sans MS" panose="030F0702030302020204" pitchFamily="66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848" y="1583112"/>
            <a:ext cx="4816534" cy="218255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848" y="4015046"/>
            <a:ext cx="4816534" cy="252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89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5601" y="647774"/>
            <a:ext cx="10243126" cy="700736"/>
          </a:xfrm>
        </p:spPr>
        <p:txBody>
          <a:bodyPr>
            <a:normAutofit fontScale="90000"/>
          </a:bodyPr>
          <a:lstStyle/>
          <a:p>
            <a:r>
              <a:rPr lang="tr-TR" sz="2800" dirty="0">
                <a:latin typeface="Comic Sans MS" panose="030F0702030302020204" pitchFamily="66" charset="0"/>
              </a:rPr>
              <a:t>🏢 2-İŞ YERİNDE STRESİN KURUMSAL NEDENLERİ</a:t>
            </a:r>
            <a:br>
              <a:rPr lang="tr-TR" sz="2800" dirty="0">
                <a:latin typeface="Comic Sans MS" panose="030F0702030302020204" pitchFamily="66" charset="0"/>
              </a:rPr>
            </a:br>
            <a:endParaRPr lang="tr-TR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4848" y="1699492"/>
            <a:ext cx="11634788" cy="4618181"/>
          </a:xfrm>
        </p:spPr>
        <p:txBody>
          <a:bodyPr/>
          <a:lstStyle/>
          <a:p>
            <a:pPr marL="0" indent="0">
              <a:buNone/>
            </a:pPr>
            <a:endParaRPr lang="tr-TR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4848" y="1515426"/>
            <a:ext cx="53482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d)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Rol Belirsizliği ve Rol Çatışması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Görev tanımının net olmaması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Aynı anda farklı beklentilerle karşılaşmak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Yetki ve sorumluluk dengesizliği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81892" y="4424245"/>
            <a:ext cx="52312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e)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Ücret ve Yan Haklar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Düşük maaş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Eşitsiz ücret politikası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Yetersiz sosyal haklar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188" y="1348510"/>
            <a:ext cx="4952539" cy="259172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602" y="4351825"/>
            <a:ext cx="67151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69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62545" y="624110"/>
            <a:ext cx="10381673" cy="779817"/>
          </a:xfrm>
        </p:spPr>
        <p:txBody>
          <a:bodyPr>
            <a:normAutofit fontScale="90000"/>
          </a:bodyPr>
          <a:lstStyle/>
          <a:p>
            <a:r>
              <a:rPr lang="tr-TR" sz="3200" dirty="0">
                <a:latin typeface="Comic Sans MS" panose="030F0702030302020204" pitchFamily="66" charset="0"/>
              </a:rPr>
              <a:t>🏢 </a:t>
            </a:r>
            <a:r>
              <a:rPr lang="tr-TR" sz="3200" b="1" dirty="0">
                <a:latin typeface="Comic Sans MS" panose="030F0702030302020204" pitchFamily="66" charset="0"/>
              </a:rPr>
              <a:t>2-İŞ YERİNDE STRESİN KURUMSAL NEDENLERİ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30035" y="1479665"/>
            <a:ext cx="6068292" cy="5253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f)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İş Güvencesi ve Terfi Olanakları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İşten çıkarılma korkusu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Kariyer gelişiminin sınırlı olması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Terfi fırsatlarının belirsizliği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330035" y="4574508"/>
            <a:ext cx="55972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g) Kurumsal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Kültür ve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İletişim</a:t>
            </a:r>
            <a:endParaRPr lang="tr-T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Zayıf iletişim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Güvensiz ortam </a:t>
            </a:r>
          </a:p>
          <a:p>
            <a:pPr marL="285750" indent="-28575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Dedikodu ve çatışma ortamı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834" y="1403927"/>
            <a:ext cx="4239490" cy="2494742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834" y="4140660"/>
            <a:ext cx="4239490" cy="259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85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440" y="65816"/>
            <a:ext cx="12283440" cy="679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75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046" y="199504"/>
            <a:ext cx="9983587" cy="644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47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3309" y="624110"/>
            <a:ext cx="9851303" cy="1280890"/>
          </a:xfrm>
        </p:spPr>
        <p:txBody>
          <a:bodyPr/>
          <a:lstStyle/>
          <a:p>
            <a:pPr algn="ctr"/>
            <a:r>
              <a:rPr lang="tr-TR" b="1" dirty="0">
                <a:latin typeface="Comic Sans MS" panose="030F0702030302020204" pitchFamily="66" charset="0"/>
              </a:rPr>
              <a:t>STRESİN BİREYSEL VE KURUMSAL </a:t>
            </a:r>
            <a:r>
              <a:rPr lang="tr-TR" b="1" dirty="0" smtClean="0">
                <a:latin typeface="Comic Sans MS" panose="030F0702030302020204" pitchFamily="66" charset="0"/>
              </a:rPr>
              <a:t>SONUÇLARI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68945" y="2133600"/>
            <a:ext cx="10002982" cy="4581236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İşyerinde stresin hem bireysel hem de kurumsal düzeyde ciddi etkileri olabilir. </a:t>
            </a:r>
            <a:endParaRPr lang="tr-TR" sz="2800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800" b="1" dirty="0" smtClean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Çalışanların </a:t>
            </a:r>
            <a:r>
              <a:rPr lang="tr-TR" sz="2800" b="1" dirty="0">
                <a:latin typeface="Comic Sans MS" panose="030F0702030302020204" pitchFamily="66" charset="0"/>
              </a:rPr>
              <a:t>fiziksel ve zihinsel sağlığını olumsuz etkileyen stres, aynı zamanda iş verimliliğini, iş ilişkilerini ve kurum kültürünü de bozabilir.</a:t>
            </a:r>
            <a:endParaRPr lang="tr-TR" sz="2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177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71782" y="637309"/>
            <a:ext cx="9716654" cy="535709"/>
          </a:xfrm>
        </p:spPr>
        <p:txBody>
          <a:bodyPr>
            <a:noAutofit/>
          </a:bodyPr>
          <a:lstStyle/>
          <a:p>
            <a:pPr algn="ctr"/>
            <a:r>
              <a:rPr lang="tr-TR" sz="2400" b="1" dirty="0" smtClean="0">
                <a:latin typeface="Comic Sans MS" panose="030F0702030302020204" pitchFamily="66" charset="0"/>
              </a:rPr>
              <a:t>İŞ YERİNDE STRESİN BİREYSEL SONUÇLARI</a:t>
            </a:r>
            <a:endParaRPr lang="tr-TR" sz="2400" b="1" dirty="0">
              <a:latin typeface="Comic Sans MS" panose="030F0702030302020204" pitchFamily="66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332508" y="1283856"/>
            <a:ext cx="5264727" cy="5574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a) Fiziksel Sağlık Üzerindeki Etkileri**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Kronik baş ağrıları ve migren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Sindirim problemleri (mide ülseri, mide ekşimesi vb.)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Bağışıklık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sisteminin zayıflaması, sık hastalanma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Yüksek tansiyon ve kalp hastalıkları riski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Uyku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bozuklukları ve kronik yorgunluk 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b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) Psikolojik Etkiler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Kaygı ve depresyon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Motivasyon ve özgüven kaybı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Sürekli gerginlik ve sinirlilik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Dikkat dağınıklığı ve karar verme zorluğu</a:t>
            </a:r>
          </a:p>
          <a:p>
            <a:pPr marL="0" indent="0">
              <a:buNone/>
            </a:pPr>
            <a:endParaRPr lang="tr-TR" sz="2400" dirty="0">
              <a:latin typeface="Comic Sans MS" panose="030F0702030302020204" pitchFamily="66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810596" y="1410856"/>
            <a:ext cx="6381404" cy="5320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c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) Davranışsal Etkiler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İşten kaçma ve devamsızlık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alışma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isteğinin azalması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Sosyal izolasyon (çalışma arkadaşlarından uzaklaşma)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Madde veya alkol kullanımı eğiliminin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artması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725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0908" y="304800"/>
            <a:ext cx="11831784" cy="99752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STRESİN İŞ PERFORMANSI ÜZERİNDEKİ </a:t>
            </a:r>
            <a:r>
              <a:rPr lang="tr-TR" sz="3200" b="1" dirty="0">
                <a:solidFill>
                  <a:schemeClr val="tx1"/>
                </a:solidFill>
                <a:latin typeface="Comic Sans MS" panose="030F0702030302020204" pitchFamily="66" charset="0"/>
              </a:rPr>
              <a:t/>
            </a:r>
            <a:br>
              <a:rPr lang="tr-TR" sz="3200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tr-TR" sz="3200" b="1" dirty="0">
                <a:solidFill>
                  <a:schemeClr val="tx1"/>
                </a:solidFill>
                <a:latin typeface="Comic Sans MS" panose="030F0702030302020204" pitchFamily="66" charset="0"/>
              </a:rPr>
              <a:t>BİREYSEL </a:t>
            </a:r>
            <a:r>
              <a:rPr lang="tr-TR" sz="3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SONUÇLARI</a:t>
            </a:r>
            <a:endParaRPr lang="tr-TR" sz="3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0908" y="1213658"/>
            <a:ext cx="11961091" cy="56443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>
                <a:latin typeface="Comic Sans MS" panose="030F0702030302020204" pitchFamily="66" charset="0"/>
              </a:rPr>
              <a:t>  </a:t>
            </a:r>
            <a:endParaRPr lang="tr-TR" sz="24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a</a:t>
            </a:r>
            <a:r>
              <a:rPr lang="tr-TR" sz="24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Düşen Verimlilik ve </a:t>
            </a: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Üretkenlik</a:t>
            </a:r>
            <a:endParaRPr lang="tr-TR" sz="24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 Çalışanlar </a:t>
            </a:r>
            <a:r>
              <a:rPr lang="tr-TR" sz="2400" b="1" dirty="0">
                <a:latin typeface="Comic Sans MS" panose="030F0702030302020204" pitchFamily="66" charset="0"/>
              </a:rPr>
              <a:t>stres altındayken daha fazla hata yapar.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latin typeface="Comic Sans MS" panose="030F0702030302020204" pitchFamily="66" charset="0"/>
              </a:rPr>
              <a:t>Problem çözme yeteneği ve yaratıcılık azalır.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 Verimli </a:t>
            </a:r>
            <a:r>
              <a:rPr lang="tr-TR" sz="2400" b="1" dirty="0">
                <a:latin typeface="Comic Sans MS" panose="030F0702030302020204" pitchFamily="66" charset="0"/>
              </a:rPr>
              <a:t>çalışma süresi düşer, işlerin tamamlanma süresi uzar.  </a:t>
            </a:r>
          </a:p>
          <a:p>
            <a:pPr marL="0" indent="0">
              <a:buNone/>
            </a:pPr>
            <a:endParaRPr lang="tr-TR" sz="24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b</a:t>
            </a:r>
            <a:r>
              <a:rPr lang="tr-TR" sz="24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Motivasyon Kaybı ve İş </a:t>
            </a: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Tatminsizliği</a:t>
            </a:r>
            <a:endParaRPr lang="tr-TR" sz="24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latin typeface="Comic Sans MS" panose="030F0702030302020204" pitchFamily="66" charset="0"/>
              </a:rPr>
              <a:t>Stresli çalışanlar işlerine olan ilgilerini kaybeder.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latin typeface="Comic Sans MS" panose="030F0702030302020204" pitchFamily="66" charset="0"/>
              </a:rPr>
              <a:t>İş </a:t>
            </a:r>
            <a:r>
              <a:rPr lang="tr-TR" sz="2400" b="1" dirty="0">
                <a:latin typeface="Comic Sans MS" panose="030F0702030302020204" pitchFamily="66" charset="0"/>
              </a:rPr>
              <a:t>yerinde bağlılık ve sadakat azalır.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latin typeface="Comic Sans MS" panose="030F0702030302020204" pitchFamily="66" charset="0"/>
              </a:rPr>
              <a:t>Çalışanların şirket kültürüne olan uyumu bozulur.  </a:t>
            </a:r>
          </a:p>
          <a:p>
            <a:pPr marL="0" indent="0">
              <a:buNone/>
            </a:pPr>
            <a:r>
              <a:rPr lang="tr-TR" dirty="0"/>
              <a:t> 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96415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191194"/>
            <a:ext cx="12192000" cy="997528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STRESİN İŞ PERFORMANSI ÜZERİNDEKİ </a:t>
            </a:r>
            <a:br>
              <a:rPr lang="tr-TR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tr-TR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BİREYSEL SONUÇLARI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415010"/>
            <a:ext cx="12191999" cy="5442989"/>
          </a:xfrm>
        </p:spPr>
        <p:txBody>
          <a:bodyPr>
            <a:normAutofit fontScale="92500" lnSpcReduction="10000"/>
          </a:bodyPr>
          <a:lstStyle/>
          <a:p>
            <a:pPr marL="0" indent="0">
              <a:buClr>
                <a:srgbClr val="5FCBEF"/>
              </a:buClr>
              <a:buNone/>
            </a:pPr>
            <a:r>
              <a:rPr lang="tr-TR" sz="1400" b="1" dirty="0" smtClean="0">
                <a:solidFill>
                  <a:srgbClr val="00B050"/>
                </a:solidFill>
              </a:rPr>
              <a:t>         </a:t>
            </a:r>
            <a:r>
              <a:rPr lang="tr-TR" sz="26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c</a:t>
            </a:r>
            <a:r>
              <a:rPr lang="tr-TR" sz="26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Artan Hata Oranı ve Dikkat </a:t>
            </a:r>
            <a:r>
              <a:rPr lang="tr-TR" sz="26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Dağınıklığı </a:t>
            </a:r>
          </a:p>
          <a:p>
            <a:pPr lvl="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Stres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, iş yerinde çatışmalara ve gerginliklere neden olabilir</a:t>
            </a: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.</a:t>
            </a:r>
          </a:p>
          <a:p>
            <a:pPr lvl="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Çalışanlar arasında güven azalır, ekip çalışması zorlaşır. </a:t>
            </a:r>
            <a:endParaRPr lang="tr-TR" sz="2600" b="1" dirty="0" smtClean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 lvl="0"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İş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yeri atmosferi olumsuz hale gelir, çalışanların aidiyet duygusu kaybolur. </a:t>
            </a:r>
            <a:endParaRPr lang="tr-TR" sz="2600" b="1" dirty="0" smtClean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5FCBEF"/>
              </a:buClr>
              <a:buNone/>
            </a:pPr>
            <a:endParaRPr lang="tr-TR" sz="2600" b="1" dirty="0" smtClean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5FCBEF"/>
              </a:buClr>
              <a:buNone/>
            </a:pP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 </a:t>
            </a: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  </a:t>
            </a:r>
            <a:r>
              <a:rPr lang="tr-TR" sz="26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</a:t>
            </a:r>
            <a:r>
              <a:rPr lang="tr-TR" sz="26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Kurumsal İmajın ve Müşteri Memnuniyetinin Zarar </a:t>
            </a:r>
            <a:r>
              <a:rPr lang="tr-TR" sz="26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Görmesi</a:t>
            </a:r>
            <a:endParaRPr lang="tr-TR" sz="26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</a:t>
            </a: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Stresli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çalışanlar müşterilere karşı daha tahammülsüz ve ilgisiz olabilir</a:t>
            </a: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Müşteri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şikayetleri artar ve marka itibarı zarar görebilir. </a:t>
            </a:r>
            <a:endParaRPr lang="tr-TR" sz="2600" b="1" dirty="0" smtClean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Olumsuz çalışan </a:t>
            </a:r>
            <a:r>
              <a:rPr lang="tr-TR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yorumları, şirketin işveren olarak imajını kötü etkileyebilir.  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endParaRPr lang="tr-TR" sz="2800" b="1" dirty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5FCBEF"/>
              </a:buClr>
              <a:buNone/>
            </a:pPr>
            <a:r>
              <a:rPr lang="tr-TR" sz="1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 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9702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" y="315883"/>
            <a:ext cx="12192000" cy="9227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İŞ YERİNDE STRESİN </a:t>
            </a:r>
            <a:r>
              <a:rPr lang="tr-TR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KURUMSAL SONUÇLARI</a:t>
            </a:r>
            <a:endParaRPr lang="tr-TR" sz="28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" y="1238596"/>
            <a:ext cx="12192000" cy="56194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3200" dirty="0" smtClean="0">
                <a:latin typeface="Comic Sans MS" panose="030F0702030302020204" pitchFamily="66" charset="0"/>
              </a:rPr>
              <a:t> </a:t>
            </a:r>
            <a:endParaRPr lang="tr-TR" sz="3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3600" b="1" dirty="0">
                <a:solidFill>
                  <a:srgbClr val="00B0F0"/>
                </a:solidFill>
                <a:latin typeface="Comic Sans MS" panose="030F0702030302020204" pitchFamily="66" charset="0"/>
              </a:rPr>
              <a:t> </a:t>
            </a:r>
            <a:r>
              <a:rPr lang="tr-TR" sz="36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a) Çalışan Devir Hızı ve İşten Ayrılmaların </a:t>
            </a:r>
            <a:r>
              <a:rPr lang="tr-TR" sz="36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Artması</a:t>
            </a:r>
            <a:endParaRPr lang="tr-TR" sz="36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3600" b="1" dirty="0" smtClean="0">
                <a:latin typeface="Comic Sans MS" panose="030F0702030302020204" pitchFamily="66" charset="0"/>
              </a:rPr>
              <a:t>Stresli </a:t>
            </a:r>
            <a:r>
              <a:rPr lang="tr-TR" sz="3600" b="1" dirty="0">
                <a:latin typeface="Comic Sans MS" panose="030F0702030302020204" pitchFamily="66" charset="0"/>
              </a:rPr>
              <a:t>çalışanlar işlerinden memnun olmadıkları için iş değişikliğine daha yatkındır.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600" b="1" dirty="0" smtClean="0">
                <a:latin typeface="Comic Sans MS" panose="030F0702030302020204" pitchFamily="66" charset="0"/>
              </a:rPr>
              <a:t>İşten </a:t>
            </a:r>
            <a:r>
              <a:rPr lang="tr-TR" sz="3600" b="1" dirty="0">
                <a:latin typeface="Comic Sans MS" panose="030F0702030302020204" pitchFamily="66" charset="0"/>
              </a:rPr>
              <a:t>ayrılan çalışanların yerine yenilerini bulmak ve eğitmek işletme için zaman ve maliyet kaybına neden olur. </a:t>
            </a:r>
            <a:endParaRPr lang="tr-TR" sz="3600" u="sng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36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b</a:t>
            </a:r>
            <a:r>
              <a:rPr lang="tr-TR" sz="36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İşe Devamsızlık ve Hastalık </a:t>
            </a:r>
            <a:r>
              <a:rPr lang="tr-TR" sz="36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İzinleri</a:t>
            </a:r>
            <a:endParaRPr lang="tr-TR" sz="36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3600" b="1" dirty="0" smtClean="0">
                <a:latin typeface="Comic Sans MS" panose="030F0702030302020204" pitchFamily="66" charset="0"/>
              </a:rPr>
              <a:t>Stresin </a:t>
            </a:r>
            <a:r>
              <a:rPr lang="tr-TR" sz="3600" b="1" dirty="0">
                <a:latin typeface="Comic Sans MS" panose="030F0702030302020204" pitchFamily="66" charset="0"/>
              </a:rPr>
              <a:t>neden olduğu sağlık sorunları, çalışanların sık sık rapor almasına neden olur.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600" b="1" dirty="0" smtClean="0">
                <a:latin typeface="Comic Sans MS" panose="030F0702030302020204" pitchFamily="66" charset="0"/>
              </a:rPr>
              <a:t>Devamsızlıklar </a:t>
            </a:r>
            <a:r>
              <a:rPr lang="tr-TR" sz="3600" b="1" dirty="0">
                <a:latin typeface="Comic Sans MS" panose="030F0702030302020204" pitchFamily="66" charset="0"/>
              </a:rPr>
              <a:t>iş süreçlerinde aksamalara yol açar</a:t>
            </a:r>
            <a:r>
              <a:rPr lang="tr-TR" sz="3600" dirty="0">
                <a:latin typeface="Comic Sans MS" panose="030F0702030302020204" pitchFamily="66" charset="0"/>
              </a:rPr>
              <a:t>. </a:t>
            </a:r>
          </a:p>
          <a:p>
            <a:endParaRPr lang="tr-TR" sz="5000" dirty="0">
              <a:latin typeface="Comic Sans MS" panose="030F0702030302020204" pitchFamily="66" charset="0"/>
            </a:endParaRP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33348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191194"/>
            <a:ext cx="12192000" cy="997528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İŞ YERİNDE STRESİN KURUMSAL SONUÇLARI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415010"/>
            <a:ext cx="12191999" cy="5442989"/>
          </a:xfrm>
        </p:spPr>
        <p:txBody>
          <a:bodyPr>
            <a:normAutofit fontScale="92500" lnSpcReduction="20000"/>
          </a:bodyPr>
          <a:lstStyle/>
          <a:p>
            <a:pPr marL="0" indent="0">
              <a:buClr>
                <a:srgbClr val="5FCBEF"/>
              </a:buClr>
              <a:buNone/>
            </a:pPr>
            <a:r>
              <a:rPr lang="tr-TR" sz="1400" b="1" dirty="0" smtClean="0">
                <a:solidFill>
                  <a:srgbClr val="00B050"/>
                </a:solidFill>
              </a:rPr>
              <a:t>         </a:t>
            </a:r>
            <a:endParaRPr lang="tr-TR" sz="2600" b="1" dirty="0" smtClean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8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c</a:t>
            </a:r>
            <a:r>
              <a:rPr lang="tr-TR" sz="28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Kurum Kültürü ve Çalışma Ortamındaki Sonuçları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>
                <a:latin typeface="Comic Sans MS" panose="030F0702030302020204" pitchFamily="66" charset="0"/>
              </a:rPr>
              <a:t>Çalışanlar arasında iletişim ve iş birliği azalır.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Comic Sans MS" panose="030F0702030302020204" pitchFamily="66" charset="0"/>
              </a:rPr>
              <a:t>Yönetici-çalışan ilişkileri bozulabilir.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800" b="1" dirty="0" smtClean="0">
                <a:latin typeface="Comic Sans MS" panose="030F0702030302020204" pitchFamily="66" charset="0"/>
              </a:rPr>
              <a:t>Kurum </a:t>
            </a:r>
            <a:r>
              <a:rPr lang="tr-TR" sz="2800" b="1" dirty="0">
                <a:latin typeface="Comic Sans MS" panose="030F0702030302020204" pitchFamily="66" charset="0"/>
              </a:rPr>
              <a:t>içinde olumsuz bir atmosfer oluşabilir, motivasyon düşebilir.</a:t>
            </a:r>
          </a:p>
          <a:p>
            <a:pPr marL="0" lvl="0" indent="0">
              <a:buClr>
                <a:srgbClr val="5FCBEF"/>
              </a:buClr>
              <a:buNone/>
            </a:pP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 </a:t>
            </a: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  </a:t>
            </a:r>
          </a:p>
          <a:p>
            <a:pPr marL="0" lvl="0" indent="0">
              <a:buClr>
                <a:srgbClr val="5FCBEF"/>
              </a:buClr>
              <a:buNone/>
            </a:pPr>
            <a:r>
              <a:rPr lang="tr-TR" sz="30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d</a:t>
            </a:r>
            <a:r>
              <a:rPr lang="tr-TR" sz="30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Kurumsal İmajın ve Müşteri Memnuniyetinin Zarar </a:t>
            </a:r>
            <a:r>
              <a:rPr lang="tr-TR" sz="30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Görmesi</a:t>
            </a:r>
            <a:endParaRPr lang="tr-TR" sz="30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</a:t>
            </a: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Stresli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çalışanlar müşterilere karşı daha tahammülsüz ve ilgisiz olabilir</a:t>
            </a: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.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Müşteri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şikayetleri artar ve marka itibarı zarar görebilir. </a:t>
            </a:r>
            <a:endParaRPr lang="tr-TR" sz="2600" b="1" dirty="0" smtClean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>
              <a:buClr>
                <a:schemeClr val="accent1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tr-TR" sz="2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 </a:t>
            </a:r>
            <a:r>
              <a:rPr lang="tr-TR" sz="2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Olumsuz çalışan </a:t>
            </a:r>
            <a:r>
              <a:rPr lang="tr-TR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omic Sans MS" panose="030F0702030302020204" pitchFamily="66" charset="0"/>
              </a:rPr>
              <a:t>yorumları, şirketin işveren olarak imajını kötü etkileyebilir.  </a:t>
            </a:r>
          </a:p>
          <a:p>
            <a:pPr>
              <a:buClr>
                <a:schemeClr val="accent1">
                  <a:lumMod val="60000"/>
                  <a:lumOff val="40000"/>
                </a:schemeClr>
              </a:buClr>
            </a:pPr>
            <a:endParaRPr lang="tr-TR" sz="2800" b="1" dirty="0">
              <a:solidFill>
                <a:prstClr val="black">
                  <a:lumMod val="75000"/>
                  <a:lumOff val="25000"/>
                </a:prstClr>
              </a:solidFill>
              <a:latin typeface="Comic Sans MS" panose="030F0702030302020204" pitchFamily="66" charset="0"/>
            </a:endParaRPr>
          </a:p>
          <a:p>
            <a:pPr marL="0" lvl="0" indent="0">
              <a:buClr>
                <a:srgbClr val="5FCBEF"/>
              </a:buClr>
              <a:buNone/>
            </a:pPr>
            <a:r>
              <a:rPr lang="tr-TR" sz="1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 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8877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96045" y="257696"/>
            <a:ext cx="9908568" cy="482137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00B050"/>
                </a:solidFill>
              </a:rPr>
              <a:t>Balonu Patlatma </a:t>
            </a:r>
            <a:r>
              <a:rPr lang="tr-TR" b="1" dirty="0" smtClean="0">
                <a:solidFill>
                  <a:srgbClr val="00B050"/>
                </a:solidFill>
              </a:rPr>
              <a:t>Oyunu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96045" y="822961"/>
            <a:ext cx="10595955" cy="5976850"/>
          </a:xfrm>
        </p:spPr>
        <p:txBody>
          <a:bodyPr>
            <a:normAutofit fontScale="70000" lnSpcReduction="20000"/>
          </a:bodyPr>
          <a:lstStyle/>
          <a:p>
            <a:r>
              <a:rPr lang="tr-TR" sz="1900" b="1" dirty="0" smtClean="0">
                <a:latin typeface="Comic Sans MS" panose="030F0702030302020204" pitchFamily="66" charset="0"/>
              </a:rPr>
              <a:t>1</a:t>
            </a:r>
            <a:r>
              <a:rPr lang="tr-TR" sz="1900" b="1" dirty="0">
                <a:latin typeface="Comic Sans MS" panose="030F0702030302020204" pitchFamily="66" charset="0"/>
              </a:rPr>
              <a:t>.	“Bu balon, sizin stres seviyenizi temsil ediyor.”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2.	Herkes, balonun üzerine işyerinde kendisini strese sokan bir durumu yazar:</a:t>
            </a:r>
          </a:p>
          <a:p>
            <a:r>
              <a:rPr lang="tr-TR" sz="1900" b="1" dirty="0" smtClean="0">
                <a:latin typeface="Comic Sans MS" panose="030F0702030302020204" pitchFamily="66" charset="0"/>
              </a:rPr>
              <a:t>3</a:t>
            </a:r>
            <a:r>
              <a:rPr lang="tr-TR" sz="1900" b="1" dirty="0">
                <a:latin typeface="Comic Sans MS" panose="030F0702030302020204" pitchFamily="66" charset="0"/>
              </a:rPr>
              <a:t>.	Herkes balonunu şişirir.</a:t>
            </a:r>
          </a:p>
          <a:p>
            <a:pPr marL="0" indent="0">
              <a:buNone/>
            </a:pPr>
            <a:r>
              <a:rPr lang="tr-TR" sz="1900" b="1" dirty="0" smtClean="0">
                <a:latin typeface="Comic Sans MS" panose="030F0702030302020204" pitchFamily="66" charset="0"/>
              </a:rPr>
              <a:t>                        “</a:t>
            </a:r>
            <a:r>
              <a:rPr lang="tr-TR" sz="1900" b="1" dirty="0">
                <a:latin typeface="Comic Sans MS" panose="030F0702030302020204" pitchFamily="66" charset="0"/>
              </a:rPr>
              <a:t>Şimdi stresiniz artıyor, baskı yükseliyor.”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4.	Eğitmen komut verir:</a:t>
            </a:r>
          </a:p>
          <a:p>
            <a:pPr marL="0" indent="0">
              <a:buNone/>
            </a:pPr>
            <a:r>
              <a:rPr lang="tr-TR" sz="1900" b="1" dirty="0" smtClean="0">
                <a:latin typeface="Comic Sans MS" panose="030F0702030302020204" pitchFamily="66" charset="0"/>
              </a:rPr>
              <a:t>                         Ve </a:t>
            </a:r>
            <a:r>
              <a:rPr lang="tr-TR" sz="1900" b="1" dirty="0">
                <a:latin typeface="Comic Sans MS" panose="030F0702030302020204" pitchFamily="66" charset="0"/>
              </a:rPr>
              <a:t>herkes balonunu patlatır 🎈💥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5.	Eğitmen tartışmayı başlatır: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“Patlayan balon size ne hissettirdi?”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“Stres birikmeden nasıl önlenebilirdi?”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sz="1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1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Değerlendirme (Tartışma Soruları):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	Balonun şişmesi sırasında neler hissettiniz?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	Gerçek hayatta “balonun patlaması” neye benziyor?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	Stresi azaltmak için neler yapabilirsiniz?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sz="19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🏁 Beklenen Sonuçlar: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✅ Katılımcılar stresin nasıl biriktiğini somut olarak deneyimler.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✅ “Kontrol et – boşalt – rahatla” prensibini kavrarlar.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✅ Stres yönetimi için farkındalık oluşur.</a:t>
            </a:r>
          </a:p>
          <a:p>
            <a:r>
              <a:rPr lang="tr-TR" sz="1900" b="1" dirty="0">
                <a:latin typeface="Comic Sans MS" panose="030F0702030302020204" pitchFamily="66" charset="0"/>
              </a:rPr>
              <a:t>💬 “Stresi yok edemeyiz, ama yönetmeyi öğrenebiliriz.”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33376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1856" y="430146"/>
            <a:ext cx="10307781" cy="844472"/>
          </a:xfrm>
        </p:spPr>
        <p:txBody>
          <a:bodyPr>
            <a:normAutofit fontScale="90000"/>
          </a:bodyPr>
          <a:lstStyle/>
          <a:p>
            <a:r>
              <a:rPr lang="tr-TR" sz="4800" b="1" dirty="0">
                <a:latin typeface="Comic Sans MS" panose="030F0702030302020204" pitchFamily="66" charset="0"/>
              </a:rPr>
              <a:t>**</a:t>
            </a:r>
            <a:r>
              <a:rPr lang="tr-TR" sz="4800" b="1" dirty="0" smtClean="0">
                <a:latin typeface="Comic Sans MS" panose="030F0702030302020204" pitchFamily="66" charset="0"/>
              </a:rPr>
              <a:t>STRES YÖNETİMİNİN ÖNEMİ** </a:t>
            </a:r>
            <a:endParaRPr lang="tr-TR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0364" y="1483690"/>
            <a:ext cx="6141258" cy="537431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. Fiziksel ve Ruhsal Sağlığı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Korur </a:t>
            </a:r>
            <a:endParaRPr lang="tr-T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Kronik </a:t>
            </a:r>
            <a:r>
              <a:rPr lang="tr-TR" sz="2400" b="1" dirty="0">
                <a:latin typeface="Comic Sans MS" panose="030F0702030302020204" pitchFamily="66" charset="0"/>
              </a:rPr>
              <a:t>stres, kalp hastalıkları, yüksek tansiyon, sindirim sorunları, bağışıklık sistemi zayıflığı gibi sağlık sorunlarına yol açabilir.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Depresyon</a:t>
            </a:r>
            <a:r>
              <a:rPr lang="tr-TR" sz="2400" b="1" dirty="0">
                <a:latin typeface="Comic Sans MS" panose="030F0702030302020204" pitchFamily="66" charset="0"/>
              </a:rPr>
              <a:t>, kaygı bozukluğu ve tükenmişlik sendromu gibi psikolojik rahatsızlıkların önlenmesine yardımcı olur.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Stres </a:t>
            </a:r>
            <a:r>
              <a:rPr lang="tr-TR" sz="2400" b="1" dirty="0">
                <a:latin typeface="Comic Sans MS" panose="030F0702030302020204" pitchFamily="66" charset="0"/>
              </a:rPr>
              <a:t>yönetimi teknikleri sayesinde bireyler daha sağlıklı ve dengeli bir yaşam sürebilir.  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. Verimlilik ve Başarıyı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Artırır </a:t>
            </a:r>
            <a:endParaRPr lang="tr-T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Stresi </a:t>
            </a:r>
            <a:r>
              <a:rPr lang="tr-TR" sz="2400" b="1" dirty="0">
                <a:latin typeface="Comic Sans MS" panose="030F0702030302020204" pitchFamily="66" charset="0"/>
              </a:rPr>
              <a:t>kontrol altına alan bireyler, iş ve özel hayatlarında daha organize ve üretken olabilir.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Zihinsel </a:t>
            </a:r>
            <a:r>
              <a:rPr lang="tr-TR" sz="2400" b="1" dirty="0">
                <a:latin typeface="Comic Sans MS" panose="030F0702030302020204" pitchFamily="66" charset="0"/>
              </a:rPr>
              <a:t>berraklık ve odaklanma artarak karar verme süreçleri iyileşir.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İş </a:t>
            </a:r>
            <a:r>
              <a:rPr lang="tr-TR" sz="2400" b="1" dirty="0">
                <a:latin typeface="Comic Sans MS" panose="030F0702030302020204" pitchFamily="66" charset="0"/>
              </a:rPr>
              <a:t>yerinde motivasyon artar ve performans yükselir. 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28" y="1483690"/>
            <a:ext cx="4555492" cy="4809045"/>
          </a:xfrm>
        </p:spPr>
      </p:pic>
    </p:spTree>
    <p:extLst>
      <p:ext uri="{BB962C8B-B14F-4D97-AF65-F5344CB8AC3E}">
        <p14:creationId xmlns:p14="http://schemas.microsoft.com/office/powerpoint/2010/main" val="3117342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1856" y="430146"/>
            <a:ext cx="10307781" cy="844472"/>
          </a:xfrm>
        </p:spPr>
        <p:txBody>
          <a:bodyPr>
            <a:normAutofit fontScale="90000"/>
          </a:bodyPr>
          <a:lstStyle/>
          <a:p>
            <a:r>
              <a:rPr lang="tr-TR" sz="4800" b="1" dirty="0">
                <a:latin typeface="Comic Sans MS" panose="030F0702030302020204" pitchFamily="66" charset="0"/>
              </a:rPr>
              <a:t>**</a:t>
            </a:r>
            <a:r>
              <a:rPr lang="tr-TR" sz="4800" b="1" dirty="0" smtClean="0">
                <a:latin typeface="Comic Sans MS" panose="030F0702030302020204" pitchFamily="66" charset="0"/>
              </a:rPr>
              <a:t>STRES YÖNETİMİNİN ÖNEMİ** </a:t>
            </a:r>
            <a:endParaRPr lang="tr-TR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0364" y="1438102"/>
            <a:ext cx="6166196" cy="541989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sz="2400" b="1" dirty="0"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. İlişkileri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Güçlendirir  </a:t>
            </a:r>
            <a:endParaRPr lang="tr-T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- Aşırı stres, kişiler arası iletişimi ve sosyal ilişkileri olumsuz etkileyebilir.  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- Stres yönetimi, bireylerin daha sabırlı ve anlayışlı olmasını sağlayarak aile, arkadaş ve iş ilişkilerini güçlendirir.  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400" b="1" dirty="0">
                <a:latin typeface="Comic Sans MS" panose="030F0702030302020204" pitchFamily="66" charset="0"/>
              </a:rPr>
              <a:t>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4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. İş ve Özel Hayat Dengesini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Sağlar  </a:t>
            </a:r>
            <a:endParaRPr lang="tr-T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>
                <a:latin typeface="Comic Sans MS" panose="030F0702030302020204" pitchFamily="66" charset="0"/>
              </a:rPr>
              <a:t>- Stresin kontrol edilmesi, işin özel hayata olumsuz yansımasını önler.  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- Kişiler hem profesyonel hem de kişisel yaşamlarını dengede tutarak daha mutlu olabilir. 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65324" y="1438103"/>
            <a:ext cx="4630189" cy="251875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5324" y="4472248"/>
            <a:ext cx="4630189" cy="21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069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1856" y="430146"/>
            <a:ext cx="10307781" cy="844472"/>
          </a:xfrm>
        </p:spPr>
        <p:txBody>
          <a:bodyPr>
            <a:normAutofit fontScale="90000"/>
          </a:bodyPr>
          <a:lstStyle/>
          <a:p>
            <a:r>
              <a:rPr lang="tr-TR" sz="4800" b="1" dirty="0">
                <a:latin typeface="Comic Sans MS" panose="030F0702030302020204" pitchFamily="66" charset="0"/>
              </a:rPr>
              <a:t>**</a:t>
            </a:r>
            <a:r>
              <a:rPr lang="tr-TR" sz="4800" b="1" dirty="0" smtClean="0">
                <a:latin typeface="Comic Sans MS" panose="030F0702030302020204" pitchFamily="66" charset="0"/>
              </a:rPr>
              <a:t>STRES YÖNETİMİNİN ÖNEMİ** </a:t>
            </a:r>
            <a:endParaRPr lang="tr-TR" sz="4800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781396" y="1571105"/>
            <a:ext cx="6164350" cy="52868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rgbClr val="00B050"/>
                </a:solidFill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5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. Kurumsal Başarıyı ve Çalışan Memnuniyetini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Artırır </a:t>
            </a:r>
            <a:endParaRPr lang="tr-TR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latin typeface="Comic Sans MS" panose="030F0702030302020204" pitchFamily="66" charset="0"/>
              </a:rPr>
              <a:t>Çalışanların </a:t>
            </a:r>
            <a:r>
              <a:rPr lang="tr-TR" b="1" dirty="0">
                <a:latin typeface="Comic Sans MS" panose="030F0702030302020204" pitchFamily="66" charset="0"/>
              </a:rPr>
              <a:t>stres seviyeleri iyi yönetildiğinde, iş tatmini ve bağlılık artar.  </a:t>
            </a:r>
          </a:p>
          <a:p>
            <a:r>
              <a:rPr lang="tr-TR" b="1" dirty="0" smtClean="0">
                <a:latin typeface="Comic Sans MS" panose="030F0702030302020204" pitchFamily="66" charset="0"/>
              </a:rPr>
              <a:t>İş </a:t>
            </a:r>
            <a:r>
              <a:rPr lang="tr-TR" b="1" dirty="0">
                <a:latin typeface="Comic Sans MS" panose="030F0702030302020204" pitchFamily="66" charset="0"/>
              </a:rPr>
              <a:t>yerinde huzurlu bir ortam sağlanarak ekip çalışması ve iş birliği gelişir.  </a:t>
            </a:r>
          </a:p>
          <a:p>
            <a:r>
              <a:rPr lang="tr-TR" b="1" dirty="0" smtClean="0">
                <a:latin typeface="Comic Sans MS" panose="030F0702030302020204" pitchFamily="66" charset="0"/>
              </a:rPr>
              <a:t>İşten </a:t>
            </a:r>
            <a:r>
              <a:rPr lang="tr-TR" b="1" dirty="0">
                <a:latin typeface="Comic Sans MS" panose="030F0702030302020204" pitchFamily="66" charset="0"/>
              </a:rPr>
              <a:t>ayrılmalar azalır ve kurumsal süreklilik korunur.   </a:t>
            </a:r>
          </a:p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6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. Problem Çözme ve Kriz Yönetimini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Güçlendirir</a:t>
            </a:r>
            <a:endParaRPr lang="tr-TR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latin typeface="Comic Sans MS" panose="030F0702030302020204" pitchFamily="66" charset="0"/>
              </a:rPr>
              <a:t>Stres </a:t>
            </a:r>
            <a:r>
              <a:rPr lang="tr-TR" b="1" dirty="0">
                <a:latin typeface="Comic Sans MS" panose="030F0702030302020204" pitchFamily="66" charset="0"/>
              </a:rPr>
              <a:t>yönetimi, bireylerin baskı altında daha sağlıklı ve mantıklı kararlar almasını sağlar.  </a:t>
            </a:r>
          </a:p>
          <a:p>
            <a:r>
              <a:rPr lang="tr-TR" b="1" dirty="0" smtClean="0">
                <a:latin typeface="Comic Sans MS" panose="030F0702030302020204" pitchFamily="66" charset="0"/>
              </a:rPr>
              <a:t>Beklenmedik </a:t>
            </a:r>
            <a:r>
              <a:rPr lang="tr-TR" b="1" dirty="0">
                <a:latin typeface="Comic Sans MS" panose="030F0702030302020204" pitchFamily="66" charset="0"/>
              </a:rPr>
              <a:t>durumlarla başa çıkma yeteneğini geliştirir ve kriz anlarında doğru adımlar atılmasını kolaylaştırır.  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45746" y="1571106"/>
            <a:ext cx="4908203" cy="244671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746" y="4314304"/>
            <a:ext cx="4908203" cy="232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394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04357" y="640082"/>
            <a:ext cx="10587643" cy="673330"/>
          </a:xfrm>
        </p:spPr>
        <p:txBody>
          <a:bodyPr>
            <a:noAutofit/>
          </a:bodyPr>
          <a:lstStyle/>
          <a:p>
            <a:r>
              <a:rPr lang="tr-TR" sz="32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İŞ YERİNDE STRES YÖNETİMİ STRATEJİLERİ</a:t>
            </a:r>
            <a:endParaRPr lang="tr-TR" sz="32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1192" y="1313411"/>
            <a:ext cx="7090757" cy="54198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/>
              <a:t> </a:t>
            </a:r>
          </a:p>
          <a:p>
            <a:r>
              <a:rPr lang="tr-TR" sz="3200" b="1" dirty="0">
                <a:latin typeface="Comic Sans MS" panose="030F0702030302020204" pitchFamily="66" charset="0"/>
              </a:rPr>
              <a:t>İş yerinde stres, bireysel ve kurumsal düzeyde etkili yönetildiğinde, 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çalışanların iş tatmini artar, verimlilik yükselir ve sağlıklı bir çalışma ortamı oluşturulabilir. </a:t>
            </a:r>
            <a:endParaRPr lang="tr-TR" sz="32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3200" b="1" dirty="0" smtClean="0">
                <a:latin typeface="Comic Sans MS" panose="030F0702030302020204" pitchFamily="66" charset="0"/>
              </a:rPr>
              <a:t>Stresi </a:t>
            </a:r>
            <a:r>
              <a:rPr lang="tr-TR" sz="3200" b="1" dirty="0">
                <a:latin typeface="Comic Sans MS" panose="030F0702030302020204" pitchFamily="66" charset="0"/>
              </a:rPr>
              <a:t>azaltmak ve yönetmek için uygulanabilecek stratejiler bireysel ve kurumsal olarak ikiye ayrılır.  </a:t>
            </a:r>
          </a:p>
          <a:p>
            <a:endParaRPr lang="tr-TR" sz="3200" b="1" dirty="0">
              <a:latin typeface="Comic Sans MS" panose="030F0702030302020204" pitchFamily="66" charset="0"/>
            </a:endParaRPr>
          </a:p>
          <a:p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254" y="1313411"/>
            <a:ext cx="4663440" cy="476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92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6378" y="349136"/>
            <a:ext cx="12075622" cy="1005839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İŞ YERİNDE </a:t>
            </a: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BİREYSEL STRES </a:t>
            </a: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YÖNETİMİ STRATEJİLERİ</a:t>
            </a:r>
            <a:endParaRPr lang="tr-TR" sz="3200" b="1" dirty="0">
              <a:solidFill>
                <a:srgbClr val="00206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4524" y="1354975"/>
            <a:ext cx="11327476" cy="550302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tr-TR" b="1" dirty="0" smtClean="0">
                <a:solidFill>
                  <a:srgbClr val="00B0F0"/>
                </a:solidFill>
              </a:rPr>
              <a:t> </a:t>
            </a:r>
            <a:endParaRPr lang="tr-TR" sz="2400" b="1" dirty="0">
              <a:solidFill>
                <a:srgbClr val="00B0F0"/>
              </a:solidFill>
            </a:endParaRPr>
          </a:p>
          <a:p>
            <a:pPr marL="0" indent="0" algn="just">
              <a:buNone/>
            </a:pPr>
            <a:r>
              <a:rPr lang="tr-TR" sz="2400" b="1" u="sng" dirty="0" smtClean="0">
                <a:solidFill>
                  <a:srgbClr val="00B050"/>
                </a:solidFill>
              </a:rPr>
              <a:t>a) </a:t>
            </a:r>
            <a:r>
              <a:rPr lang="tr-TR" sz="24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Zaman Yönetimi ve </a:t>
            </a:r>
            <a:r>
              <a:rPr lang="tr-TR" sz="2400" b="1" u="sng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Önceliklendirme</a:t>
            </a:r>
            <a:endParaRPr lang="tr-TR" sz="24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tr-TR" sz="2400" b="1" dirty="0" smtClean="0">
                <a:latin typeface="Comic Sans MS" panose="030F0702030302020204" pitchFamily="66" charset="0"/>
              </a:rPr>
              <a:t>Günlük </a:t>
            </a:r>
            <a:r>
              <a:rPr lang="tr-TR" sz="2400" b="1" dirty="0">
                <a:latin typeface="Comic Sans MS" panose="030F0702030302020204" pitchFamily="66" charset="0"/>
              </a:rPr>
              <a:t>ve haftalık iş planları yaparak işleri öncelik sırasına göre düzenlemek.  </a:t>
            </a:r>
          </a:p>
          <a:p>
            <a:pPr algn="just"/>
            <a:r>
              <a:rPr lang="tr-TR" sz="2400" b="1" dirty="0" smtClean="0">
                <a:latin typeface="Comic Sans MS" panose="030F0702030302020204" pitchFamily="66" charset="0"/>
              </a:rPr>
              <a:t>Yapılacak </a:t>
            </a:r>
            <a:r>
              <a:rPr lang="tr-TR" sz="2400" b="1" dirty="0">
                <a:latin typeface="Comic Sans MS" panose="030F0702030302020204" pitchFamily="66" charset="0"/>
              </a:rPr>
              <a:t>işleri küçük parçalara ayırarak daha yönetilebilir hale getirmek.  </a:t>
            </a:r>
          </a:p>
          <a:p>
            <a:pPr algn="just"/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latin typeface="Comic Sans MS" panose="030F0702030302020204" pitchFamily="66" charset="0"/>
              </a:rPr>
              <a:t>Zamanı verimli kullanarak gereksiz stres kaynaklarını azaltmak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 algn="just">
              <a:buNone/>
            </a:pPr>
            <a:r>
              <a:rPr lang="tr-TR" sz="2400" b="1" dirty="0" smtClean="0">
                <a:latin typeface="Comic Sans MS" panose="030F0702030302020204" pitchFamily="66" charset="0"/>
              </a:rPr>
              <a:t>  </a:t>
            </a:r>
            <a:endParaRPr lang="tr-TR" sz="24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b</a:t>
            </a:r>
            <a:r>
              <a:rPr lang="tr-TR" sz="24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Sağlıklı Yaşam </a:t>
            </a: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Tarzı</a:t>
            </a:r>
            <a:endParaRPr lang="tr-TR" sz="24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Dengeli </a:t>
            </a:r>
            <a:r>
              <a:rPr lang="tr-TR" sz="2400" b="1" dirty="0">
                <a:latin typeface="Comic Sans MS" panose="030F0702030302020204" pitchFamily="66" charset="0"/>
              </a:rPr>
              <a:t>beslenmek, düzenli egzersiz yapmak ve yeterince uyumak.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Gün </a:t>
            </a:r>
            <a:r>
              <a:rPr lang="tr-TR" sz="2400" b="1" dirty="0">
                <a:latin typeface="Comic Sans MS" panose="030F0702030302020204" pitchFamily="66" charset="0"/>
              </a:rPr>
              <a:t>içinde kısa molalar vererek zihni dinlendirmek.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Meditasyon</a:t>
            </a:r>
            <a:r>
              <a:rPr lang="tr-TR" sz="2400" b="1" dirty="0">
                <a:latin typeface="Comic Sans MS" panose="030F0702030302020204" pitchFamily="66" charset="0"/>
              </a:rPr>
              <a:t>, nefes egzersizleri ve gevşeme tekniklerini uygulamak</a:t>
            </a:r>
          </a:p>
        </p:txBody>
      </p:sp>
    </p:spTree>
    <p:extLst>
      <p:ext uri="{BB962C8B-B14F-4D97-AF65-F5344CB8AC3E}">
        <p14:creationId xmlns:p14="http://schemas.microsoft.com/office/powerpoint/2010/main" val="789343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07067" y="698269"/>
            <a:ext cx="10684933" cy="622531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İŞ YERİNDE </a:t>
            </a:r>
            <a:r>
              <a:rPr lang="tr-TR" sz="28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BİREYSEL STRES </a:t>
            </a:r>
            <a:r>
              <a:rPr lang="tr-TR" sz="2800" b="1" dirty="0">
                <a:solidFill>
                  <a:srgbClr val="002060"/>
                </a:solidFill>
                <a:latin typeface="Comic Sans MS" panose="030F0702030302020204" pitchFamily="66" charset="0"/>
              </a:rPr>
              <a:t>YÖNETİMİ STRATEJİLERİ</a:t>
            </a:r>
            <a:endParaRPr lang="tr-TR" sz="2800" b="1" dirty="0">
              <a:solidFill>
                <a:srgbClr val="00206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8067" y="1429790"/>
            <a:ext cx="11573933" cy="5428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c</a:t>
            </a:r>
            <a:r>
              <a:rPr lang="tr-TR" sz="24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Olumlu Düşünme ve Stresle Baş Etme </a:t>
            </a: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Teknikleri</a:t>
            </a:r>
            <a:endParaRPr lang="tr-TR" sz="24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latin typeface="Comic Sans MS" panose="030F0702030302020204" pitchFamily="66" charset="0"/>
              </a:rPr>
              <a:t>Stresli durumlara karşı bakış açısını değiştirerek olumlu düşünmek.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latin typeface="Comic Sans MS" panose="030F0702030302020204" pitchFamily="66" charset="0"/>
              </a:rPr>
              <a:t>Zorlayıcı işlerden kaçınmak yerine problem çözme becerilerini geliştirmek.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Kendine </a:t>
            </a:r>
            <a:r>
              <a:rPr lang="tr-TR" sz="2400" b="1" dirty="0">
                <a:latin typeface="Comic Sans MS" panose="030F0702030302020204" pitchFamily="66" charset="0"/>
              </a:rPr>
              <a:t>aşırı yüklenmemek ve mükemmeliyetçi yaklaşımdan kaçınmak.  </a:t>
            </a:r>
          </a:p>
          <a:p>
            <a:pPr marL="0" indent="0">
              <a:buNone/>
            </a:pP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</a:t>
            </a:r>
            <a:r>
              <a:rPr lang="tr-TR" sz="2400" b="1" u="sng" dirty="0">
                <a:solidFill>
                  <a:srgbClr val="00B050"/>
                </a:solidFill>
                <a:latin typeface="Comic Sans MS" panose="030F0702030302020204" pitchFamily="66" charset="0"/>
              </a:rPr>
              <a:t>) İletişim ve Destek </a:t>
            </a:r>
            <a:r>
              <a:rPr lang="tr-TR" sz="2400" b="1" u="sng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Mekanizmaları</a:t>
            </a:r>
            <a:endParaRPr lang="tr-TR" sz="2400" b="1" u="sng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İş </a:t>
            </a:r>
            <a:r>
              <a:rPr lang="tr-TR" sz="2400" b="1" dirty="0">
                <a:latin typeface="Comic Sans MS" panose="030F0702030302020204" pitchFamily="66" charset="0"/>
              </a:rPr>
              <a:t>arkadaşları ve yöneticilerle açık ve etkili iletişim kurmak.  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Gerekirse profesyonel destek almak (psikolog veya danışmanlık hizmetleri).  </a:t>
            </a:r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İş </a:t>
            </a:r>
            <a:r>
              <a:rPr lang="tr-TR" sz="2400" b="1" dirty="0">
                <a:latin typeface="Comic Sans MS" panose="030F0702030302020204" pitchFamily="66" charset="0"/>
              </a:rPr>
              <a:t>ve özel yaşam dengesini sağlamak için sosyal etkinliklere zaman ayırmak.  </a:t>
            </a:r>
          </a:p>
          <a:p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3452540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1856" y="430146"/>
            <a:ext cx="10307781" cy="844472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latin typeface="Comic Sans MS" panose="030F0702030302020204" pitchFamily="66" charset="0"/>
              </a:rPr>
              <a:t>İŞ YERİNDE KURUMSAL STRES YÖNETİMİ STRATEJİLERİ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0364" y="1473200"/>
            <a:ext cx="6511636" cy="5384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. Esnek Çalışma Koşulları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Sunma  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Uzaktan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Çalışma ve </a:t>
            </a:r>
            <a:r>
              <a:rPr lang="tr-TR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Hibrit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Model: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Çalışanlara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işlerini evden veya istedikleri yerden yapma imkanı sunarak iş-yaşam dengesini desteklemek.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Esnek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Çalışma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Saatleri: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verimli oldukları saatlerde çalışmalarına izin vermek.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Fazla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Mesaiyi Sınırlandırma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Zorunlu fazla mesaileri azaltarak çalışanların tükenmişlik yaşamalarını önlemek.  </a:t>
            </a:r>
          </a:p>
          <a:p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. Sağlıklı Çalışma Ortamı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Sağlama 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Ergonomik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Çalışma Alanları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fiziksel sağlığını koruyacak uygun masa, sandalye ve bilgisayar ekipmanları sağlamak.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Aydınlatma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Havalandırma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Doğru ışıklandırma ve temiz hava ile çalışanların odaklanmasını kolaylaştırmak.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Dinlenme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Alanları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mola verebileceği konforlu ve sessiz alanlar oluşturmak.  </a:t>
            </a:r>
          </a:p>
          <a:p>
            <a:endParaRPr lang="tr-TR" dirty="0">
              <a:solidFill>
                <a:schemeClr val="tx1"/>
              </a:solidFill>
            </a:endParaRPr>
          </a:p>
          <a:p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12000" y="1473201"/>
            <a:ext cx="4775200" cy="2336799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0" y="4220250"/>
            <a:ext cx="4775200" cy="242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77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1856" y="430146"/>
            <a:ext cx="10307781" cy="844472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latin typeface="Comic Sans MS" panose="030F0702030302020204" pitchFamily="66" charset="0"/>
              </a:rPr>
              <a:t>İŞ YERİNDE KURUMSAL STRES YÖNETİMİ STRATEJİLERİ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0363" y="1564351"/>
            <a:ext cx="6579369" cy="52936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chemeClr val="tx1"/>
                </a:solidFill>
              </a:rPr>
              <a:t> </a:t>
            </a:r>
            <a:r>
              <a:rPr lang="tr-TR" b="1" dirty="0" smtClean="0">
                <a:solidFill>
                  <a:schemeClr val="tx1"/>
                </a:solidFill>
              </a:rPr>
              <a:t>    3</a:t>
            </a:r>
            <a:r>
              <a:rPr lang="tr-TR" b="1" dirty="0">
                <a:solidFill>
                  <a:schemeClr val="tx1"/>
                </a:solidFill>
              </a:rPr>
              <a:t>. Çalışan Desteği ve Psikolojik Danışmanlık </a:t>
            </a:r>
            <a:r>
              <a:rPr lang="tr-TR" b="1" dirty="0" smtClean="0">
                <a:solidFill>
                  <a:schemeClr val="tx1"/>
                </a:solidFill>
              </a:rPr>
              <a:t>    Hizmetleri </a:t>
            </a:r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 smtClean="0">
                <a:solidFill>
                  <a:srgbClr val="00B050"/>
                </a:solidFill>
              </a:rPr>
              <a:t>Psikolojik </a:t>
            </a:r>
            <a:r>
              <a:rPr lang="tr-TR" b="1" dirty="0">
                <a:solidFill>
                  <a:srgbClr val="00B050"/>
                </a:solidFill>
              </a:rPr>
              <a:t>Destek Programları</a:t>
            </a:r>
            <a:r>
              <a:rPr lang="tr-TR" b="1" dirty="0" smtClean="0">
                <a:solidFill>
                  <a:srgbClr val="00B05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Çalışanlara stres yönetimi, kaygı ve tükenmişlik gibi konularda danışmanlık hizmetleri sunmak.  </a:t>
            </a:r>
          </a:p>
          <a:p>
            <a:r>
              <a:rPr lang="tr-TR" b="1" dirty="0" smtClean="0">
                <a:solidFill>
                  <a:srgbClr val="00B050"/>
                </a:solidFill>
              </a:rPr>
              <a:t>Çalışan </a:t>
            </a:r>
            <a:r>
              <a:rPr lang="tr-TR" b="1" dirty="0">
                <a:solidFill>
                  <a:srgbClr val="00B050"/>
                </a:solidFill>
              </a:rPr>
              <a:t>Destek </a:t>
            </a:r>
            <a:r>
              <a:rPr lang="tr-TR" b="1" dirty="0" smtClean="0">
                <a:solidFill>
                  <a:srgbClr val="00B050"/>
                </a:solidFill>
              </a:rPr>
              <a:t>Programları:</a:t>
            </a:r>
            <a:r>
              <a:rPr lang="tr-TR" b="1" dirty="0" smtClean="0">
                <a:solidFill>
                  <a:schemeClr val="tx1"/>
                </a:solidFill>
              </a:rPr>
              <a:t> </a:t>
            </a:r>
            <a:r>
              <a:rPr lang="tr-TR" b="1" dirty="0">
                <a:solidFill>
                  <a:schemeClr val="tx1"/>
                </a:solidFill>
              </a:rPr>
              <a:t>Kişisel ve iş hayatındaki sorunlarla başa çıkabilmeleri için çalışanlara rehberlik etmek. 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tx1"/>
                </a:solidFill>
              </a:rPr>
              <a:t>     4</a:t>
            </a:r>
            <a:r>
              <a:rPr lang="tr-TR" b="1" dirty="0">
                <a:solidFill>
                  <a:schemeClr val="tx1"/>
                </a:solidFill>
              </a:rPr>
              <a:t>. Açık İletişim ve Destekleyici Yönetim </a:t>
            </a:r>
            <a:r>
              <a:rPr lang="tr-TR" b="1" dirty="0" smtClean="0">
                <a:solidFill>
                  <a:schemeClr val="tx1"/>
                </a:solidFill>
              </a:rPr>
              <a:t>Kültürü  </a:t>
            </a:r>
            <a:endParaRPr lang="tr-TR" b="1" dirty="0">
              <a:solidFill>
                <a:schemeClr val="tx1"/>
              </a:solidFill>
            </a:endParaRPr>
          </a:p>
          <a:p>
            <a:r>
              <a:rPr lang="tr-TR" b="1" dirty="0" smtClean="0">
                <a:solidFill>
                  <a:srgbClr val="00B050"/>
                </a:solidFill>
              </a:rPr>
              <a:t>Geri </a:t>
            </a:r>
            <a:r>
              <a:rPr lang="tr-TR" b="1" dirty="0">
                <a:solidFill>
                  <a:srgbClr val="00B050"/>
                </a:solidFill>
              </a:rPr>
              <a:t>Bildirim Mekanizmaları</a:t>
            </a:r>
            <a:r>
              <a:rPr lang="tr-TR" b="1" dirty="0" smtClean="0">
                <a:solidFill>
                  <a:srgbClr val="00B05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Çalışanların fikirlerini özgürce paylaşabileceği ortamlar oluşturmak.  </a:t>
            </a:r>
          </a:p>
          <a:p>
            <a:r>
              <a:rPr lang="tr-TR" b="1" dirty="0" smtClean="0">
                <a:solidFill>
                  <a:srgbClr val="00B050"/>
                </a:solidFill>
              </a:rPr>
              <a:t>Yönetici </a:t>
            </a:r>
            <a:r>
              <a:rPr lang="tr-TR" b="1" dirty="0">
                <a:solidFill>
                  <a:srgbClr val="00B050"/>
                </a:solidFill>
              </a:rPr>
              <a:t>Eğitimleri</a:t>
            </a:r>
            <a:r>
              <a:rPr lang="tr-TR" b="1" dirty="0" smtClean="0">
                <a:solidFill>
                  <a:srgbClr val="00B05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Liderlere stres yönetimi ve çalışan desteği konusunda eğitim vermek.  </a:t>
            </a:r>
          </a:p>
          <a:p>
            <a:r>
              <a:rPr lang="tr-TR" b="1" dirty="0" smtClean="0">
                <a:solidFill>
                  <a:srgbClr val="00B050"/>
                </a:solidFill>
              </a:rPr>
              <a:t>Düzenli </a:t>
            </a:r>
            <a:r>
              <a:rPr lang="tr-TR" b="1" dirty="0">
                <a:solidFill>
                  <a:srgbClr val="00B050"/>
                </a:solidFill>
              </a:rPr>
              <a:t>Çalışan Anketleri</a:t>
            </a:r>
            <a:r>
              <a:rPr lang="tr-TR" b="1" dirty="0" smtClean="0">
                <a:solidFill>
                  <a:srgbClr val="00B050"/>
                </a:solidFill>
              </a:rPr>
              <a:t>: </a:t>
            </a:r>
            <a:r>
              <a:rPr lang="tr-TR" b="1" dirty="0">
                <a:solidFill>
                  <a:schemeClr val="tx1"/>
                </a:solidFill>
              </a:rPr>
              <a:t>İş ortamındaki stres kaynaklarını belirlemek ve çözüm üretmek için çalışanların görüşlerini almak. 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79732" y="1564351"/>
            <a:ext cx="4740719" cy="2389582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732" y="4164676"/>
            <a:ext cx="4740719" cy="24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6550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1856" y="430146"/>
            <a:ext cx="10307781" cy="844472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latin typeface="Comic Sans MS" panose="030F0702030302020204" pitchFamily="66" charset="0"/>
              </a:rPr>
              <a:t>İŞ YERİNDE KURUMSAL STRES YÖNETİMİ STRATEJİLERİ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0364" y="1579419"/>
            <a:ext cx="6024880" cy="52785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5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. İş Yükünü Dengeli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Dağıtma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Adil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Görev Dağılımı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aşırı iş yükü altında kalmasını önlemek.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Yetkilendirme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Sorumluluk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Paylaşımı: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kendi görevlerini yönetme konusunda daha fazla kontrol sahibi olmalarını sağlamak.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İşe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Yeni Alım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Yetersiz insan kaynağı nedeniyle mevcut çalışanların aşırı yüklenmesini önlemek için gerekli pozisyonları doldurmak. </a:t>
            </a:r>
            <a:endParaRPr lang="tr-TR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6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. Eğitim ve Gelişim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Programları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Stres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Yönetimi Eğitimleri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Çalışanlara stresle başa çıkma teknikleri öğretmek.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Zaman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Yönetimi ve Verimlilik Eğitimleri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işlerini daha etkili ve stressiz bir şekilde yönetmelerini sağlamak.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Liderlik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Kişisel Gelişim Eğitimleri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kariyer gelişimlerine destek olmak.  </a:t>
            </a:r>
          </a:p>
          <a:p>
            <a:endParaRPr lang="tr-TR" dirty="0">
              <a:solidFill>
                <a:schemeClr val="tx1"/>
              </a:solidFill>
            </a:endParaRPr>
          </a:p>
          <a:p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2444" y="1579419"/>
            <a:ext cx="4680065" cy="241900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444" y="4303224"/>
            <a:ext cx="4680065" cy="247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24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91856" y="430146"/>
            <a:ext cx="10307781" cy="844472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latin typeface="Comic Sans MS" panose="030F0702030302020204" pitchFamily="66" charset="0"/>
              </a:rPr>
              <a:t>İŞ YERİNDE KURUMSAL STRES YÖNETİMİ STRATEJİLERİ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0364" y="1629295"/>
            <a:ext cx="6390640" cy="522870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7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. Çalışanları Motive Eden ve Ödüllendiren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Programlar 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Başarı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Performans Ödülleri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çabalarının takdir edildiğini hissettirmek.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Sosyal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Etkinlikler ve Takım Çalışması Aktiviteleri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kaynaşmasını sağlayan sosyal organizasyonlar düzenlemek.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İzin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Tatil Politikalarının Gözden Geçirilmesi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dinlenme sürelerini artırarak stres seviyelerini azaltmak.  </a:t>
            </a:r>
          </a:p>
          <a:p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8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. Fiziksel ve Ruhsal Sağlığı Destekleyen </a:t>
            </a:r>
            <a:r>
              <a:rPr lang="tr-TR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Programlar  </a:t>
            </a:r>
            <a:endParaRPr lang="tr-TR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Spor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Egzersiz İmkanları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iş yerinde veya dışında spor yapmalarını teşvik eden programlar sunmak.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Meditasyon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Yoga Programları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Stresi azaltan aktiviteler düzenlemek.  </a:t>
            </a:r>
          </a:p>
          <a:p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Sağlıklı </a:t>
            </a:r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Beslenme Desteği</a:t>
            </a:r>
            <a:r>
              <a:rPr lang="tr-TR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b="1" dirty="0">
                <a:solidFill>
                  <a:schemeClr val="tx1"/>
                </a:solidFill>
                <a:latin typeface="Comic Sans MS" panose="030F0702030302020204" pitchFamily="66" charset="0"/>
              </a:rPr>
              <a:t>İş yerinde sağlıklı yiyecek ve içecek seçenekleri sunmak. 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48002" y="1546168"/>
            <a:ext cx="4330931" cy="227768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003" y="4294800"/>
            <a:ext cx="4447310" cy="223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826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96044" y="124691"/>
            <a:ext cx="10595955" cy="556954"/>
          </a:xfrm>
        </p:spPr>
        <p:txBody>
          <a:bodyPr>
            <a:norm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15 ADET STRES KAYNAĞI ÇÖZÜM ÖNERİSİ</a:t>
            </a:r>
            <a:endParaRPr lang="tr-TR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2959" y="955964"/>
            <a:ext cx="11369039" cy="5902036"/>
          </a:xfrm>
        </p:spPr>
        <p:txBody>
          <a:bodyPr>
            <a:noAutofit/>
          </a:bodyPr>
          <a:lstStyle/>
          <a:p>
            <a:endParaRPr lang="tr-TR" sz="1100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1</a:t>
            </a:r>
            <a:r>
              <a:rPr lang="tr-TR" sz="1100" b="1" dirty="0">
                <a:latin typeface="Comic Sans MS" panose="030F0702030302020204" pitchFamily="66" charset="0"/>
              </a:rPr>
              <a:t>. İş Yükü </a:t>
            </a:r>
            <a:r>
              <a:rPr lang="tr-TR" sz="1100" b="1" dirty="0" smtClean="0">
                <a:latin typeface="Comic Sans MS" panose="030F0702030302020204" pitchFamily="66" charset="0"/>
              </a:rPr>
              <a:t>Fazlalığı</a:t>
            </a:r>
          </a:p>
          <a:p>
            <a:pPr marL="0" indent="0">
              <a:buNone/>
            </a:pPr>
            <a:r>
              <a:rPr lang="tr-TR" sz="1100" b="1" dirty="0" smtClean="0">
                <a:latin typeface="Comic Sans MS" panose="030F0702030302020204" pitchFamily="66" charset="0"/>
              </a:rPr>
              <a:t> Stres </a:t>
            </a:r>
            <a:r>
              <a:rPr lang="tr-TR" sz="1100" b="1" dirty="0">
                <a:latin typeface="Comic Sans MS" panose="030F0702030302020204" pitchFamily="66" charset="0"/>
              </a:rPr>
              <a:t>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               				     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                                                     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 smtClean="0">
                <a:latin typeface="Comic Sans MS" panose="030F0702030302020204" pitchFamily="66" charset="0"/>
              </a:rPr>
              <a:t>  Aşırı </a:t>
            </a:r>
            <a:r>
              <a:rPr lang="tr-TR" sz="1100" b="1" dirty="0">
                <a:latin typeface="Comic Sans MS" panose="030F0702030302020204" pitchFamily="66" charset="0"/>
              </a:rPr>
              <a:t>iş yükü	</a:t>
            </a:r>
            <a:r>
              <a:rPr lang="tr-TR" sz="1100" b="1" dirty="0" smtClean="0">
                <a:latin typeface="Comic Sans MS" panose="030F0702030302020204" pitchFamily="66" charset="0"/>
              </a:rPr>
              <a:t>					Yorgunluk</a:t>
            </a:r>
            <a:r>
              <a:rPr lang="tr-TR" sz="1100" b="1" dirty="0">
                <a:latin typeface="Comic Sans MS" panose="030F0702030302020204" pitchFamily="66" charset="0"/>
              </a:rPr>
              <a:t>, tükenmişlik	</a:t>
            </a:r>
            <a:r>
              <a:rPr lang="tr-TR" sz="1100" b="1" dirty="0" smtClean="0">
                <a:latin typeface="Comic Sans MS" panose="030F0702030302020204" pitchFamily="66" charset="0"/>
              </a:rPr>
              <a:t>		Görev </a:t>
            </a:r>
            <a:r>
              <a:rPr lang="tr-TR" sz="1100" b="1" dirty="0">
                <a:latin typeface="Comic Sans MS" panose="030F0702030302020204" pitchFamily="66" charset="0"/>
              </a:rPr>
              <a:t>dağılımını adil yapmak, </a:t>
            </a:r>
            <a:r>
              <a:rPr lang="tr-TR" sz="1100" b="1" dirty="0" err="1">
                <a:latin typeface="Comic Sans MS" panose="030F0702030302020204" pitchFamily="66" charset="0"/>
              </a:rPr>
              <a:t>önceliklendirme</a:t>
            </a:r>
            <a:r>
              <a:rPr lang="tr-TR" sz="1100" b="1" dirty="0">
                <a:latin typeface="Comic Sans MS" panose="030F0702030302020204" pitchFamily="66" charset="0"/>
              </a:rPr>
              <a:t> eğitimi vermek</a:t>
            </a: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2. Zaman Baskısı</a:t>
            </a:r>
          </a:p>
          <a:p>
            <a:pPr marL="0" indent="0">
              <a:buNone/>
            </a:pPr>
            <a:r>
              <a:rPr lang="tr-TR" sz="1100" b="1" dirty="0" smtClean="0">
                <a:latin typeface="Comic Sans MS" panose="030F0702030302020204" pitchFamily="66" charset="0"/>
              </a:rPr>
              <a:t>Stres </a:t>
            </a:r>
            <a:r>
              <a:rPr lang="tr-TR" sz="1100" b="1" dirty="0">
                <a:latin typeface="Comic Sans MS" panose="030F0702030302020204" pitchFamily="66" charset="0"/>
              </a:rPr>
              <a:t>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                			     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                                                     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 smtClean="0">
                <a:latin typeface="Comic Sans MS" panose="030F0702030302020204" pitchFamily="66" charset="0"/>
              </a:rPr>
              <a:t>Kısa </a:t>
            </a:r>
            <a:r>
              <a:rPr lang="tr-TR" sz="1100" b="1" dirty="0">
                <a:latin typeface="Comic Sans MS" panose="030F0702030302020204" pitchFamily="66" charset="0"/>
              </a:rPr>
              <a:t>teslim süreleri	</a:t>
            </a:r>
            <a:r>
              <a:rPr lang="tr-TR" sz="1100" b="1" dirty="0" smtClean="0">
                <a:latin typeface="Comic Sans MS" panose="030F0702030302020204" pitchFamily="66" charset="0"/>
              </a:rPr>
              <a:t>				Aceleyle </a:t>
            </a:r>
            <a:r>
              <a:rPr lang="tr-TR" sz="1100" b="1" dirty="0">
                <a:latin typeface="Comic Sans MS" panose="030F0702030302020204" pitchFamily="66" charset="0"/>
              </a:rPr>
              <a:t>yapılan hatalar, kaygı	</a:t>
            </a:r>
            <a:r>
              <a:rPr lang="tr-TR" sz="1100" b="1" dirty="0" smtClean="0">
                <a:latin typeface="Comic Sans MS" panose="030F0702030302020204" pitchFamily="66" charset="0"/>
              </a:rPr>
              <a:t>			Zaman </a:t>
            </a:r>
            <a:r>
              <a:rPr lang="tr-TR" sz="1100" b="1" dirty="0">
                <a:latin typeface="Comic Sans MS" panose="030F0702030302020204" pitchFamily="66" charset="0"/>
              </a:rPr>
              <a:t>yönetimi eğitimi, gerçekçi planlama</a:t>
            </a: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3. Rol Belirsizliği</a:t>
            </a:r>
          </a:p>
          <a:p>
            <a:pPr marL="0" indent="0">
              <a:buNone/>
            </a:pPr>
            <a:r>
              <a:rPr lang="tr-TR" sz="1100" b="1" dirty="0" smtClean="0">
                <a:latin typeface="Comic Sans MS" panose="030F0702030302020204" pitchFamily="66" charset="0"/>
              </a:rPr>
              <a:t>Stres Kaynağı	                                           Etkisi	                                                       Çözüm Önerisi</a:t>
            </a:r>
          </a:p>
          <a:p>
            <a:pPr marL="0" indent="0">
              <a:buNone/>
            </a:pPr>
            <a:r>
              <a:rPr lang="tr-TR" sz="1100" b="1" dirty="0" smtClean="0">
                <a:latin typeface="Comic Sans MS" panose="030F0702030302020204" pitchFamily="66" charset="0"/>
              </a:rPr>
              <a:t>Görev </a:t>
            </a:r>
            <a:r>
              <a:rPr lang="tr-TR" sz="1100" b="1" dirty="0">
                <a:latin typeface="Comic Sans MS" panose="030F0702030302020204" pitchFamily="66" charset="0"/>
              </a:rPr>
              <a:t>ve sorumlulukların net olmaması	</a:t>
            </a:r>
            <a:r>
              <a:rPr lang="tr-TR" sz="1100" b="1" dirty="0" smtClean="0">
                <a:latin typeface="Comic Sans MS" panose="030F0702030302020204" pitchFamily="66" charset="0"/>
              </a:rPr>
              <a:t>   Kararsızlık</a:t>
            </a:r>
            <a:r>
              <a:rPr lang="tr-TR" sz="1100" b="1" dirty="0">
                <a:latin typeface="Comic Sans MS" panose="030F0702030302020204" pitchFamily="66" charset="0"/>
              </a:rPr>
              <a:t>, motivasyon düşüklüğü	</a:t>
            </a:r>
            <a:r>
              <a:rPr lang="tr-TR" sz="1100" b="1" dirty="0" smtClean="0">
                <a:latin typeface="Comic Sans MS" panose="030F0702030302020204" pitchFamily="66" charset="0"/>
              </a:rPr>
              <a:t>		Görev </a:t>
            </a:r>
            <a:r>
              <a:rPr lang="tr-TR" sz="1100" b="1" dirty="0">
                <a:latin typeface="Comic Sans MS" panose="030F0702030302020204" pitchFamily="66" charset="0"/>
              </a:rPr>
              <a:t>tanımlarını netleştirmek, iletişim toplantıları yapmak</a:t>
            </a:r>
          </a:p>
          <a:p>
            <a:pPr marL="0" indent="0">
              <a:buNone/>
            </a:pPr>
            <a:endParaRPr lang="tr-TR" sz="1100" b="1" dirty="0" smtClean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4. Amir Baskısı</a:t>
            </a:r>
            <a:endParaRPr lang="tr-TR" sz="11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                                           Etkisi                                                          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Aşırı denetim, otoriter yönetim tarzı	</a:t>
            </a:r>
            <a:r>
              <a:rPr lang="tr-TR" sz="1100" b="1" dirty="0" smtClean="0">
                <a:latin typeface="Comic Sans MS" panose="030F0702030302020204" pitchFamily="66" charset="0"/>
              </a:rPr>
              <a:t>  Özgüven </a:t>
            </a:r>
            <a:r>
              <a:rPr lang="tr-TR" sz="1100" b="1" dirty="0">
                <a:latin typeface="Comic Sans MS" panose="030F0702030302020204" pitchFamily="66" charset="0"/>
              </a:rPr>
              <a:t>azalması, iş doyumsuzluğu	</a:t>
            </a:r>
            <a:r>
              <a:rPr lang="tr-TR" sz="1100" b="1" dirty="0" smtClean="0">
                <a:latin typeface="Comic Sans MS" panose="030F0702030302020204" pitchFamily="66" charset="0"/>
              </a:rPr>
              <a:t>		Geri </a:t>
            </a:r>
            <a:r>
              <a:rPr lang="tr-TR" sz="1100" b="1" dirty="0">
                <a:latin typeface="Comic Sans MS" panose="030F0702030302020204" pitchFamily="66" charset="0"/>
              </a:rPr>
              <a:t>bildirim kültürü geliştirmek, </a:t>
            </a:r>
            <a:r>
              <a:rPr lang="tr-TR" sz="1100" b="1" dirty="0" err="1">
                <a:latin typeface="Comic Sans MS" panose="030F0702030302020204" pitchFamily="66" charset="0"/>
              </a:rPr>
              <a:t>empatik</a:t>
            </a:r>
            <a:r>
              <a:rPr lang="tr-TR" sz="1100" b="1" dirty="0">
                <a:latin typeface="Comic Sans MS" panose="030F0702030302020204" pitchFamily="66" charset="0"/>
              </a:rPr>
              <a:t> liderlik </a:t>
            </a:r>
            <a:r>
              <a:rPr lang="tr-TR" sz="1100" b="1" dirty="0" smtClean="0">
                <a:latin typeface="Comic Sans MS" panose="030F0702030302020204" pitchFamily="66" charset="0"/>
              </a:rPr>
              <a:t>eğitimi</a:t>
            </a:r>
          </a:p>
          <a:p>
            <a:pPr marL="0" indent="0">
              <a:buNone/>
            </a:pP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5</a:t>
            </a:r>
            <a:r>
              <a:rPr lang="tr-TR" sz="1100" b="1" dirty="0">
                <a:latin typeface="Comic Sans MS" panose="030F0702030302020204" pitchFamily="66" charset="0"/>
              </a:rPr>
              <a:t>. İletişim Eksikliği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	</a:t>
            </a:r>
            <a:r>
              <a:rPr lang="tr-TR" sz="1100" b="1" dirty="0">
                <a:latin typeface="Comic Sans MS" panose="030F0702030302020204" pitchFamily="66" charset="0"/>
              </a:rPr>
              <a:t> </a:t>
            </a:r>
            <a:r>
              <a:rPr lang="tr-TR" sz="1100" b="1" dirty="0" smtClean="0">
                <a:latin typeface="Comic Sans MS" panose="030F0702030302020204" pitchFamily="66" charset="0"/>
              </a:rPr>
              <a:t>           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	   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Bilgi akışının zayıf olması	</a:t>
            </a:r>
            <a:r>
              <a:rPr lang="tr-TR" sz="1100" b="1" dirty="0" smtClean="0">
                <a:latin typeface="Comic Sans MS" panose="030F0702030302020204" pitchFamily="66" charset="0"/>
              </a:rPr>
              <a:t>		      Yanlış </a:t>
            </a:r>
            <a:r>
              <a:rPr lang="tr-TR" sz="1100" b="1" dirty="0">
                <a:latin typeface="Comic Sans MS" panose="030F0702030302020204" pitchFamily="66" charset="0"/>
              </a:rPr>
              <a:t>anlaşılmalar, çatışma	</a:t>
            </a:r>
            <a:r>
              <a:rPr lang="tr-TR" sz="1100" b="1" dirty="0" smtClean="0">
                <a:latin typeface="Comic Sans MS" panose="030F0702030302020204" pitchFamily="66" charset="0"/>
              </a:rPr>
              <a:t>				Düzenli </a:t>
            </a:r>
            <a:r>
              <a:rPr lang="tr-TR" sz="1100" b="1" dirty="0">
                <a:latin typeface="Comic Sans MS" panose="030F0702030302020204" pitchFamily="66" charset="0"/>
              </a:rPr>
              <a:t>ekip toplantıları, açık iletişim kanalları oluşturmak</a:t>
            </a:r>
          </a:p>
          <a:p>
            <a:endParaRPr lang="tr-TR" sz="11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6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96044" y="124691"/>
            <a:ext cx="10595955" cy="556954"/>
          </a:xfrm>
        </p:spPr>
        <p:txBody>
          <a:bodyPr>
            <a:norm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15 ADET STRES KAYNAĞI ÇÖZÜM ÖNERİSİ</a:t>
            </a:r>
            <a:endParaRPr lang="tr-TR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55221" y="1280160"/>
            <a:ext cx="10936777" cy="5577840"/>
          </a:xfrm>
        </p:spPr>
        <p:txBody>
          <a:bodyPr>
            <a:noAutofit/>
          </a:bodyPr>
          <a:lstStyle/>
          <a:p>
            <a:endParaRPr lang="tr-TR" sz="1100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6. İş Güvencesizliği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İşten çıkarılma endişesi	</a:t>
            </a:r>
            <a:r>
              <a:rPr lang="tr-TR" sz="1100" b="1" dirty="0" smtClean="0">
                <a:latin typeface="Comic Sans MS" panose="030F0702030302020204" pitchFamily="66" charset="0"/>
              </a:rPr>
              <a:t>		Kaygı</a:t>
            </a:r>
            <a:r>
              <a:rPr lang="tr-TR" sz="1100" b="1" dirty="0">
                <a:latin typeface="Comic Sans MS" panose="030F0702030302020204" pitchFamily="66" charset="0"/>
              </a:rPr>
              <a:t>, düşük performans	Kurum içi güven ortamı oluşturmak, şeffaf bilgilendirme yapmak</a:t>
            </a: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7</a:t>
            </a:r>
            <a:r>
              <a:rPr lang="tr-TR" sz="1100" b="1" dirty="0">
                <a:latin typeface="Comic Sans MS" panose="030F0702030302020204" pitchFamily="66" charset="0"/>
              </a:rPr>
              <a:t>. </a:t>
            </a:r>
            <a:r>
              <a:rPr lang="tr-TR" sz="1100" b="1" dirty="0" err="1">
                <a:latin typeface="Comic Sans MS" panose="030F0702030302020204" pitchFamily="66" charset="0"/>
              </a:rPr>
              <a:t>Mobbing</a:t>
            </a:r>
            <a:r>
              <a:rPr lang="tr-TR" sz="1100" b="1" dirty="0">
                <a:latin typeface="Comic Sans MS" panose="030F0702030302020204" pitchFamily="66" charset="0"/>
              </a:rPr>
              <a:t> (Psikolojik Taciz)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Sürekli eleştiri veya dışlama	</a:t>
            </a:r>
            <a:r>
              <a:rPr lang="tr-TR" sz="1100" b="1" dirty="0" smtClean="0">
                <a:latin typeface="Comic Sans MS" panose="030F0702030302020204" pitchFamily="66" charset="0"/>
              </a:rPr>
              <a:t>	Özgüven </a:t>
            </a:r>
            <a:r>
              <a:rPr lang="tr-TR" sz="1100" b="1" dirty="0">
                <a:latin typeface="Comic Sans MS" panose="030F0702030302020204" pitchFamily="66" charset="0"/>
              </a:rPr>
              <a:t>kaybı, depresyon	</a:t>
            </a:r>
            <a:r>
              <a:rPr lang="tr-TR" sz="1100" b="1" dirty="0" smtClean="0">
                <a:latin typeface="Comic Sans MS" panose="030F0702030302020204" pitchFamily="66" charset="0"/>
              </a:rPr>
              <a:t>		Etik </a:t>
            </a:r>
            <a:r>
              <a:rPr lang="tr-TR" sz="1100" b="1" dirty="0">
                <a:latin typeface="Comic Sans MS" panose="030F0702030302020204" pitchFamily="66" charset="0"/>
              </a:rPr>
              <a:t>kurul oluşturmak, </a:t>
            </a:r>
            <a:r>
              <a:rPr lang="tr-TR" sz="1100" b="1" dirty="0" err="1">
                <a:latin typeface="Comic Sans MS" panose="030F0702030302020204" pitchFamily="66" charset="0"/>
              </a:rPr>
              <a:t>mobbing</a:t>
            </a:r>
            <a:r>
              <a:rPr lang="tr-TR" sz="1100" b="1" dirty="0">
                <a:latin typeface="Comic Sans MS" panose="030F0702030302020204" pitchFamily="66" charset="0"/>
              </a:rPr>
              <a:t> farkındalık </a:t>
            </a:r>
            <a:r>
              <a:rPr lang="tr-TR" sz="1100" b="1" dirty="0" smtClean="0">
                <a:latin typeface="Comic Sans MS" panose="030F0702030302020204" pitchFamily="66" charset="0"/>
              </a:rPr>
              <a:t>eğitimi</a:t>
            </a: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8. Fiziksel Ortam Koşulları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Gürültü, yetersiz ışık, havalandırma	Dikkat dağınıklığı, baş ağrısı	Ergonomik düzenleme, uygun ortam koşulları </a:t>
            </a:r>
            <a:r>
              <a:rPr lang="tr-TR" sz="1100" b="1" dirty="0" smtClean="0">
                <a:latin typeface="Comic Sans MS" panose="030F0702030302020204" pitchFamily="66" charset="0"/>
              </a:rPr>
              <a:t>sağlamak</a:t>
            </a: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9. Takdir Eksikliği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Başarıların fark edilmemesi	Motivasyon düşüklüğü, verim kaybı	</a:t>
            </a:r>
            <a:r>
              <a:rPr lang="tr-TR" sz="1100" b="1" dirty="0" smtClean="0">
                <a:latin typeface="Comic Sans MS" panose="030F0702030302020204" pitchFamily="66" charset="0"/>
              </a:rPr>
              <a:t>	Ödül </a:t>
            </a:r>
            <a:r>
              <a:rPr lang="tr-TR" sz="1100" b="1" dirty="0">
                <a:latin typeface="Comic Sans MS" panose="030F0702030302020204" pitchFamily="66" charset="0"/>
              </a:rPr>
              <a:t>ve takdir sistemi </a:t>
            </a:r>
            <a:r>
              <a:rPr lang="tr-TR" sz="1100" b="1" dirty="0" smtClean="0">
                <a:latin typeface="Comic Sans MS" panose="030F0702030302020204" pitchFamily="66" charset="0"/>
              </a:rPr>
              <a:t>oluşturmak</a:t>
            </a: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10. İş-Yaşam Dengesi Bozukluğu</a:t>
            </a:r>
          </a:p>
          <a:p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r>
              <a:rPr lang="tr-TR" sz="1100" b="1" dirty="0">
                <a:latin typeface="Comic Sans MS" panose="030F0702030302020204" pitchFamily="66" charset="0"/>
              </a:rPr>
              <a:t>Uzun çalışma saatleri	</a:t>
            </a:r>
            <a:r>
              <a:rPr lang="tr-TR" sz="1100" b="1" dirty="0" smtClean="0">
                <a:latin typeface="Comic Sans MS" panose="030F0702030302020204" pitchFamily="66" charset="0"/>
              </a:rPr>
              <a:t>		Aile </a:t>
            </a:r>
            <a:r>
              <a:rPr lang="tr-TR" sz="1100" b="1" dirty="0">
                <a:latin typeface="Comic Sans MS" panose="030F0702030302020204" pitchFamily="66" charset="0"/>
              </a:rPr>
              <a:t>sorunları, tükenmişlik	</a:t>
            </a:r>
            <a:r>
              <a:rPr lang="tr-TR" sz="1100" b="1" dirty="0" smtClean="0">
                <a:latin typeface="Comic Sans MS" panose="030F0702030302020204" pitchFamily="66" charset="0"/>
              </a:rPr>
              <a:t>		Esnek </a:t>
            </a:r>
            <a:r>
              <a:rPr lang="tr-TR" sz="1100" b="1" dirty="0">
                <a:latin typeface="Comic Sans MS" panose="030F0702030302020204" pitchFamily="66" charset="0"/>
              </a:rPr>
              <a:t>çalışma saatleri, izin politikalarının iyileştirilmesi</a:t>
            </a:r>
          </a:p>
          <a:p>
            <a:endParaRPr lang="tr-TR" sz="11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314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96044" y="124691"/>
            <a:ext cx="10595955" cy="556954"/>
          </a:xfrm>
        </p:spPr>
        <p:txBody>
          <a:bodyPr>
            <a:normAutofit/>
          </a:bodyPr>
          <a:lstStyle/>
          <a:p>
            <a:r>
              <a:rPr lang="tr-TR" sz="2800" dirty="0" smtClean="0">
                <a:latin typeface="Comic Sans MS" panose="030F0702030302020204" pitchFamily="66" charset="0"/>
              </a:rPr>
              <a:t>15 ADET STRES KAYNAĞI ÇÖZÜM ÖNERİSİ</a:t>
            </a:r>
            <a:endParaRPr lang="tr-TR" sz="2800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30035" y="864524"/>
            <a:ext cx="10861963" cy="599347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11. Ekip İçi Çatışmalar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Uyum eksikliği, iletişim sorunları	</a:t>
            </a:r>
            <a:r>
              <a:rPr lang="tr-TR" sz="1100" b="1" dirty="0" smtClean="0">
                <a:latin typeface="Comic Sans MS" panose="030F0702030302020204" pitchFamily="66" charset="0"/>
              </a:rPr>
              <a:t>	Gerilim</a:t>
            </a:r>
            <a:r>
              <a:rPr lang="tr-TR" sz="1100" b="1" dirty="0">
                <a:latin typeface="Comic Sans MS" panose="030F0702030302020204" pitchFamily="66" charset="0"/>
              </a:rPr>
              <a:t>, düşük takım performansı	</a:t>
            </a:r>
            <a:r>
              <a:rPr lang="tr-TR" sz="1100" b="1" dirty="0" smtClean="0">
                <a:latin typeface="Comic Sans MS" panose="030F0702030302020204" pitchFamily="66" charset="0"/>
              </a:rPr>
              <a:t>	Arabuluculuk</a:t>
            </a:r>
            <a:r>
              <a:rPr lang="tr-TR" sz="1100" b="1" dirty="0">
                <a:latin typeface="Comic Sans MS" panose="030F0702030302020204" pitchFamily="66" charset="0"/>
              </a:rPr>
              <a:t>, takım içi iletişim atölyeleri</a:t>
            </a:r>
          </a:p>
          <a:p>
            <a:pPr marL="0" indent="0">
              <a:buNone/>
            </a:pP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12. Düşük Ücret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	Etkisi						</a:t>
            </a:r>
            <a:r>
              <a:rPr lang="tr-TR" sz="1100" b="1" dirty="0">
                <a:latin typeface="Comic Sans MS" panose="030F0702030302020204" pitchFamily="66" charset="0"/>
              </a:rPr>
              <a:t>	Çözüm 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Emek-karşılığı dengesizliği	</a:t>
            </a:r>
            <a:r>
              <a:rPr lang="tr-TR" sz="1100" b="1" dirty="0" smtClean="0">
                <a:latin typeface="Comic Sans MS" panose="030F0702030302020204" pitchFamily="66" charset="0"/>
              </a:rPr>
              <a:t>	İşten </a:t>
            </a:r>
            <a:r>
              <a:rPr lang="tr-TR" sz="1100" b="1" dirty="0">
                <a:latin typeface="Comic Sans MS" panose="030F0702030302020204" pitchFamily="66" charset="0"/>
              </a:rPr>
              <a:t>soğuma, memnuniyetsizlik	Ücret politikalarının gözden geçirilmesi, performansa dayalı prim </a:t>
            </a:r>
            <a:r>
              <a:rPr lang="tr-TR" sz="1100" b="1" dirty="0" smtClean="0">
                <a:latin typeface="Comic Sans MS" panose="030F0702030302020204" pitchFamily="66" charset="0"/>
              </a:rPr>
              <a:t>sistem</a:t>
            </a: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13. Teknoloji Stresi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Yeni sistemlere uyum zorluğu	Kaygı, hata oranında </a:t>
            </a:r>
            <a:r>
              <a:rPr lang="tr-TR" sz="1100" b="1" dirty="0" smtClean="0">
                <a:latin typeface="Comic Sans MS" panose="030F0702030302020204" pitchFamily="66" charset="0"/>
              </a:rPr>
              <a:t>artış	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Teknolojiye </a:t>
            </a:r>
            <a:r>
              <a:rPr lang="tr-TR" sz="1100" b="1" dirty="0">
                <a:latin typeface="Comic Sans MS" panose="030F0702030302020204" pitchFamily="66" charset="0"/>
              </a:rPr>
              <a:t>uyum eğitimi, destek ekibi oluşturmak</a:t>
            </a:r>
          </a:p>
          <a:p>
            <a:pPr marL="0" indent="0">
              <a:buNone/>
            </a:pP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 </a:t>
            </a:r>
            <a:r>
              <a:rPr lang="tr-TR" sz="1100" b="1" dirty="0">
                <a:latin typeface="Comic Sans MS" panose="030F0702030302020204" pitchFamily="66" charset="0"/>
              </a:rPr>
              <a:t>14. Kötü Yönetim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	Etkisi</a:t>
            </a:r>
            <a:r>
              <a:rPr lang="tr-TR" sz="1100" b="1" dirty="0">
                <a:latin typeface="Comic Sans MS" panose="030F0702030302020204" pitchFamily="66" charset="0"/>
              </a:rPr>
              <a:t>	</a:t>
            </a:r>
            <a:r>
              <a:rPr lang="tr-TR" sz="1100" b="1" dirty="0" smtClean="0">
                <a:latin typeface="Comic Sans MS" panose="030F0702030302020204" pitchFamily="66" charset="0"/>
              </a:rPr>
              <a:t>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Adaletsiz veya ilgisiz yönetim	Güvensizlik, kurumdan kopma	</a:t>
            </a:r>
            <a:r>
              <a:rPr lang="tr-TR" sz="1100" b="1" dirty="0" smtClean="0">
                <a:latin typeface="Comic Sans MS" panose="030F0702030302020204" pitchFamily="66" charset="0"/>
              </a:rPr>
              <a:t>		Liderlik </a:t>
            </a:r>
            <a:r>
              <a:rPr lang="tr-TR" sz="1100" b="1" dirty="0">
                <a:latin typeface="Comic Sans MS" panose="030F0702030302020204" pitchFamily="66" charset="0"/>
              </a:rPr>
              <a:t>gelişim programları, geri bildirim </a:t>
            </a:r>
            <a:r>
              <a:rPr lang="tr-TR" sz="1100" b="1" dirty="0" smtClean="0">
                <a:latin typeface="Comic Sans MS" panose="030F0702030302020204" pitchFamily="66" charset="0"/>
              </a:rPr>
              <a:t>sistemleri</a:t>
            </a:r>
            <a:endParaRPr lang="tr-TR" sz="1100" b="1" dirty="0">
              <a:latin typeface="Comic Sans MS" panose="030F0702030302020204" pitchFamily="66" charset="0"/>
            </a:endParaRPr>
          </a:p>
          <a:p>
            <a:r>
              <a:rPr lang="tr-TR" sz="1100" b="1" dirty="0" smtClean="0">
                <a:latin typeface="Comic Sans MS" panose="030F0702030302020204" pitchFamily="66" charset="0"/>
              </a:rPr>
              <a:t>15</a:t>
            </a:r>
            <a:r>
              <a:rPr lang="tr-TR" sz="1100" b="1" dirty="0">
                <a:latin typeface="Comic Sans MS" panose="030F0702030302020204" pitchFamily="66" charset="0"/>
              </a:rPr>
              <a:t>. Yetersiz Dinlenme / Mola Eksikliği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Stres Kaynağı	</a:t>
            </a:r>
            <a:r>
              <a:rPr lang="tr-TR" sz="1100" b="1" dirty="0" smtClean="0">
                <a:latin typeface="Comic Sans MS" panose="030F0702030302020204" pitchFamily="66" charset="0"/>
              </a:rPr>
              <a:t>				Etkisi</a:t>
            </a:r>
            <a:r>
              <a:rPr lang="tr-TR" sz="1100" b="1">
                <a:latin typeface="Comic Sans MS" panose="030F0702030302020204" pitchFamily="66" charset="0"/>
              </a:rPr>
              <a:t>	</a:t>
            </a:r>
            <a:r>
              <a:rPr lang="tr-TR" sz="1100" b="1" smtClean="0">
                <a:latin typeface="Comic Sans MS" panose="030F0702030302020204" pitchFamily="66" charset="0"/>
              </a:rPr>
              <a:t>						Çözüm </a:t>
            </a:r>
            <a:r>
              <a:rPr lang="tr-TR" sz="1100" b="1" dirty="0">
                <a:latin typeface="Comic Sans MS" panose="030F0702030302020204" pitchFamily="66" charset="0"/>
              </a:rPr>
              <a:t>Önerisi</a:t>
            </a:r>
          </a:p>
          <a:p>
            <a:pPr marL="0" indent="0">
              <a:buNone/>
            </a:pPr>
            <a:r>
              <a:rPr lang="tr-TR" sz="1100" b="1" dirty="0">
                <a:latin typeface="Comic Sans MS" panose="030F0702030302020204" pitchFamily="66" charset="0"/>
              </a:rPr>
              <a:t>Sürekli yoğun </a:t>
            </a:r>
            <a:r>
              <a:rPr lang="tr-TR" sz="1100" b="1" dirty="0" smtClean="0">
                <a:latin typeface="Comic Sans MS" panose="030F0702030302020204" pitchFamily="66" charset="0"/>
              </a:rPr>
              <a:t>tempo		</a:t>
            </a:r>
            <a:r>
              <a:rPr lang="tr-TR" sz="1100" b="1" dirty="0">
                <a:latin typeface="Comic Sans MS" panose="030F0702030302020204" pitchFamily="66" charset="0"/>
              </a:rPr>
              <a:t>	Dikkat azalması, hata oranı artışı	Düzenli mola uygulaması, dinlenme alanları sağlamak</a:t>
            </a:r>
          </a:p>
          <a:p>
            <a:endParaRPr lang="tr-TR" sz="11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013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629294" y="731520"/>
            <a:ext cx="10274531" cy="61264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"Unutmayalım ki iş yerinde stres, tamamen yok edemesek de yönetilebilir bir </a:t>
            </a: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durumdur.</a:t>
            </a:r>
          </a:p>
          <a:p>
            <a:pPr marL="0" indent="0">
              <a:buNone/>
            </a:pP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Önemli olan;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</a:t>
            </a: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tresi </a:t>
            </a: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fark </a:t>
            </a: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etmek,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Nedenlerini </a:t>
            </a: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doğru analiz </a:t>
            </a: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etmek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Hem </a:t>
            </a: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bireysel </a:t>
            </a: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hem de </a:t>
            </a: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kurumsal düzeyde sağlıklı çözümler üretmektir. </a:t>
            </a:r>
            <a:endParaRPr lang="tr-TR" sz="32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32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Daha </a:t>
            </a:r>
            <a:r>
              <a:rPr lang="tr-TR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dengeli, daha verimli ve daha mutlu bir iş hayatı için stresle başa çıkmayı öğrenmek hepimizin sorumluluğudur."</a:t>
            </a:r>
          </a:p>
        </p:txBody>
      </p:sp>
      <p:sp>
        <p:nvSpPr>
          <p:cNvPr id="5" name="Gülen Yüz 4"/>
          <p:cNvSpPr/>
          <p:nvPr/>
        </p:nvSpPr>
        <p:spPr>
          <a:xfrm>
            <a:off x="7710055" y="6055806"/>
            <a:ext cx="465512" cy="423949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Gülen Yüz 7"/>
          <p:cNvSpPr/>
          <p:nvPr/>
        </p:nvSpPr>
        <p:spPr>
          <a:xfrm>
            <a:off x="8850283" y="6055806"/>
            <a:ext cx="465512" cy="423949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Gülen Yüz 8"/>
          <p:cNvSpPr/>
          <p:nvPr/>
        </p:nvSpPr>
        <p:spPr>
          <a:xfrm>
            <a:off x="9990511" y="6055806"/>
            <a:ext cx="465512" cy="423949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8710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211"/>
            <a:ext cx="12192000" cy="6001789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0"/>
            <a:ext cx="12192000" cy="102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  <a:r>
              <a:rPr lang="tr-TR" sz="80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tr-TR" sz="8000" i="1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E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  <a:r>
              <a:rPr lang="tr-TR" sz="8000" i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Ğ</a:t>
            </a:r>
            <a:r>
              <a:rPr lang="tr-TR" sz="80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Z</a:t>
            </a:r>
            <a:r>
              <a:rPr lang="tr-TR" sz="8000" i="1" dirty="0" smtClean="0">
                <a:latin typeface="Comic Sans MS" panose="030F0702030302020204" pitchFamily="66" charset="0"/>
              </a:rPr>
              <a:t> </a:t>
            </a:r>
            <a:r>
              <a:rPr lang="tr-TR" sz="8000" i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Ç</a:t>
            </a:r>
            <a:r>
              <a:rPr lang="tr-TR" sz="8000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latin typeface="Comic Sans MS" panose="030F0702030302020204" pitchFamily="66" charset="0"/>
              </a:rPr>
              <a:t> </a:t>
            </a:r>
            <a:endParaRPr lang="tr-TR" sz="80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93705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4620</TotalTime>
  <Words>1827</Words>
  <Application>Microsoft Office PowerPoint</Application>
  <PresentationFormat>Geniş ekran</PresentationFormat>
  <Paragraphs>350</Paragraphs>
  <Slides>35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43" baseType="lpstr">
      <vt:lpstr>Arial</vt:lpstr>
      <vt:lpstr>Calibri</vt:lpstr>
      <vt:lpstr>Century Gothic</vt:lpstr>
      <vt:lpstr>Comic Sans MS</vt:lpstr>
      <vt:lpstr>Trebuchet MS</vt:lpstr>
      <vt:lpstr>Wingdings</vt:lpstr>
      <vt:lpstr>Wingdings 3</vt:lpstr>
      <vt:lpstr>Duman</vt:lpstr>
      <vt:lpstr>PowerPoint Sunusu</vt:lpstr>
      <vt:lpstr>İŞ YERİNDE STRES NEDİR ?</vt:lpstr>
      <vt:lpstr>İŞ YERİNDE STRESİN NEDENLERİ</vt:lpstr>
      <vt:lpstr>👤 1-İŞ YERİNDE STRESİN BİREYSEL NEDENLERİ</vt:lpstr>
      <vt:lpstr>1-İŞ YERİNDE STRESİN BİREYSEL NEDENLERİ</vt:lpstr>
      <vt:lpstr>👤 1-İŞ YERİNDE STRESİN BİREYSEL NEDENLERİ</vt:lpstr>
      <vt:lpstr>DİĞER OLASI STRES SENARYO VE ÇÖZÜMLERİ</vt:lpstr>
      <vt:lpstr>🏢 2-İŞ YERİNDE STRESİN KURUMSAL NEDENLERİ </vt:lpstr>
      <vt:lpstr>🏢 2-İŞ YERİNDE STRESİN KURUMSAL NEDENLERİ </vt:lpstr>
      <vt:lpstr>🏢 2-İŞ YERİNDE STRESİN KURUMSAL NEDENLERİ </vt:lpstr>
      <vt:lpstr>🏢 2-İŞ YERİNDE STRESİN KURUMSAL NEDENLERİ</vt:lpstr>
      <vt:lpstr>PowerPoint Sunusu</vt:lpstr>
      <vt:lpstr>PowerPoint Sunusu</vt:lpstr>
      <vt:lpstr>STRESİN BİREYSEL VE KURUMSAL SONUÇLARI</vt:lpstr>
      <vt:lpstr>İŞ YERİNDE STRESİN BİREYSEL SONUÇLARI</vt:lpstr>
      <vt:lpstr>STRESİN İŞ PERFORMANSI ÜZERİNDEKİ  BİREYSEL SONUÇLARI</vt:lpstr>
      <vt:lpstr>STRESİN İŞ PERFORMANSI ÜZERİNDEKİ  BİREYSEL SONUÇLARI</vt:lpstr>
      <vt:lpstr>İŞ YERİNDE STRESİN KURUMSAL SONUÇLARI</vt:lpstr>
      <vt:lpstr>İŞ YERİNDE STRESİN KURUMSAL SONUÇLARI</vt:lpstr>
      <vt:lpstr>Balonu Patlatma Oyunu </vt:lpstr>
      <vt:lpstr>**STRES YÖNETİMİNİN ÖNEMİ** </vt:lpstr>
      <vt:lpstr>**STRES YÖNETİMİNİN ÖNEMİ** </vt:lpstr>
      <vt:lpstr>**STRES YÖNETİMİNİN ÖNEMİ** </vt:lpstr>
      <vt:lpstr>İŞ YERİNDE STRES YÖNETİMİ STRATEJİLERİ</vt:lpstr>
      <vt:lpstr>İŞ YERİNDE BİREYSEL STRES YÖNETİMİ STRATEJİLERİ</vt:lpstr>
      <vt:lpstr>İŞ YERİNDE BİREYSEL STRES YÖNETİMİ STRATEJİLERİ</vt:lpstr>
      <vt:lpstr>İŞ YERİNDE KURUMSAL STRES YÖNETİMİ STRATEJİLERİ</vt:lpstr>
      <vt:lpstr>İŞ YERİNDE KURUMSAL STRES YÖNETİMİ STRATEJİLERİ</vt:lpstr>
      <vt:lpstr>İŞ YERİNDE KURUMSAL STRES YÖNETİMİ STRATEJİLERİ</vt:lpstr>
      <vt:lpstr>İŞ YERİNDE KURUMSAL STRES YÖNETİMİ STRATEJİLERİ</vt:lpstr>
      <vt:lpstr>15 ADET STRES KAYNAĞI ÇÖZÜM ÖNERİSİ</vt:lpstr>
      <vt:lpstr>15 ADET STRES KAYNAĞI ÇÖZÜM ÖNERİSİ</vt:lpstr>
      <vt:lpstr>15 ADET STRES KAYNAĞI ÇÖZÜM ÖNERİSİ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user70</dc:creator>
  <cp:lastModifiedBy>user</cp:lastModifiedBy>
  <cp:revision>436</cp:revision>
  <cp:lastPrinted>2026-04-13T06:13:55Z</cp:lastPrinted>
  <dcterms:created xsi:type="dcterms:W3CDTF">2025-03-21T12:03:12Z</dcterms:created>
  <dcterms:modified xsi:type="dcterms:W3CDTF">2026-05-05T15:50:56Z</dcterms:modified>
</cp:coreProperties>
</file>