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46"/>
  </p:notesMasterIdLst>
  <p:sldIdLst>
    <p:sldId id="353" r:id="rId2"/>
    <p:sldId id="392" r:id="rId3"/>
    <p:sldId id="391" r:id="rId4"/>
    <p:sldId id="310" r:id="rId5"/>
    <p:sldId id="354" r:id="rId6"/>
    <p:sldId id="313" r:id="rId7"/>
    <p:sldId id="380" r:id="rId8"/>
    <p:sldId id="356" r:id="rId9"/>
    <p:sldId id="381" r:id="rId10"/>
    <p:sldId id="358" r:id="rId11"/>
    <p:sldId id="382" r:id="rId12"/>
    <p:sldId id="357" r:id="rId13"/>
    <p:sldId id="383" r:id="rId14"/>
    <p:sldId id="340" r:id="rId15"/>
    <p:sldId id="384" r:id="rId16"/>
    <p:sldId id="341" r:id="rId17"/>
    <p:sldId id="385" r:id="rId18"/>
    <p:sldId id="342" r:id="rId19"/>
    <p:sldId id="386" r:id="rId20"/>
    <p:sldId id="393" r:id="rId21"/>
    <p:sldId id="345" r:id="rId22"/>
    <p:sldId id="388" r:id="rId23"/>
    <p:sldId id="346" r:id="rId24"/>
    <p:sldId id="389" r:id="rId25"/>
    <p:sldId id="344" r:id="rId26"/>
    <p:sldId id="390" r:id="rId27"/>
    <p:sldId id="394" r:id="rId28"/>
    <p:sldId id="395" r:id="rId29"/>
    <p:sldId id="396" r:id="rId30"/>
    <p:sldId id="397" r:id="rId31"/>
    <p:sldId id="398" r:id="rId32"/>
    <p:sldId id="361" r:id="rId33"/>
    <p:sldId id="370" r:id="rId34"/>
    <p:sldId id="372" r:id="rId35"/>
    <p:sldId id="371" r:id="rId36"/>
    <p:sldId id="373" r:id="rId37"/>
    <p:sldId id="374" r:id="rId38"/>
    <p:sldId id="375" r:id="rId39"/>
    <p:sldId id="376" r:id="rId40"/>
    <p:sldId id="377" r:id="rId41"/>
    <p:sldId id="359" r:id="rId42"/>
    <p:sldId id="360" r:id="rId43"/>
    <p:sldId id="378" r:id="rId44"/>
    <p:sldId id="352" r:id="rId45"/>
  </p:sldIdLst>
  <p:sldSz cx="12192000" cy="6858000"/>
  <p:notesSz cx="6797675" cy="9926638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arsayılan Bölüm" id="{6FB71AC1-4819-4C72-847E-898555E50F5F}">
          <p14:sldIdLst>
            <p14:sldId id="353"/>
          </p14:sldIdLst>
        </p14:section>
        <p14:section name="Başlıksız Bölüm" id="{D4A7902E-78A3-4394-B6DC-5B56BAF12514}">
          <p14:sldIdLst>
            <p14:sldId id="392"/>
            <p14:sldId id="391"/>
            <p14:sldId id="310"/>
            <p14:sldId id="354"/>
            <p14:sldId id="313"/>
            <p14:sldId id="380"/>
            <p14:sldId id="356"/>
            <p14:sldId id="381"/>
            <p14:sldId id="358"/>
            <p14:sldId id="382"/>
            <p14:sldId id="357"/>
            <p14:sldId id="383"/>
            <p14:sldId id="340"/>
            <p14:sldId id="384"/>
            <p14:sldId id="341"/>
            <p14:sldId id="385"/>
            <p14:sldId id="342"/>
            <p14:sldId id="386"/>
            <p14:sldId id="393"/>
            <p14:sldId id="345"/>
            <p14:sldId id="388"/>
            <p14:sldId id="346"/>
            <p14:sldId id="389"/>
            <p14:sldId id="344"/>
            <p14:sldId id="390"/>
            <p14:sldId id="394"/>
            <p14:sldId id="395"/>
            <p14:sldId id="396"/>
            <p14:sldId id="397"/>
            <p14:sldId id="398"/>
            <p14:sldId id="361"/>
            <p14:sldId id="370"/>
            <p14:sldId id="372"/>
            <p14:sldId id="371"/>
            <p14:sldId id="373"/>
            <p14:sldId id="374"/>
            <p14:sldId id="375"/>
            <p14:sldId id="376"/>
            <p14:sldId id="377"/>
            <p14:sldId id="359"/>
            <p14:sldId id="360"/>
            <p14:sldId id="378"/>
            <p14:sldId id="35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95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14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14A2D7-ECA2-4D2F-8671-8F76EDAB6D69}" type="datetimeFigureOut">
              <a:rPr lang="tr-TR" smtClean="0"/>
              <a:t>4.05.2026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06875-6826-4AD5-94B7-17D3DC2B840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1003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990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8189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3522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0560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4155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875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5009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5809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9716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22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580479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7592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1796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6390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599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679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8D52D6-11DD-49DA-8777-E5DB339B8DEA}" type="datetimeFigureOut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4.05.2026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0B5BCA-22F1-45CD-8777-D78F7C2F375D}" type="slidenum">
              <a:rPr kumimoji="0" lang="tr-TR" sz="900" b="0" i="0" u="none" strike="noStrike" kern="1200" cap="none" spc="0" normalizeH="0" baseline="0" noProof="0" smtClean="0">
                <a:ln>
                  <a:noFill/>
                </a:ln>
                <a:solidFill>
                  <a:srgbClr val="5FCBE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tr-TR" sz="900" b="0" i="0" u="none" strike="noStrike" kern="1200" cap="none" spc="0" normalizeH="0" baseline="0" noProof="0">
              <a:ln>
                <a:noFill/>
              </a:ln>
              <a:solidFill>
                <a:srgbClr val="5FCBE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41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38" y="0"/>
            <a:ext cx="11355185" cy="6858000"/>
          </a:xfrm>
          <a:prstGeom prst="rect">
            <a:avLst/>
          </a:prstGeom>
        </p:spPr>
      </p:pic>
      <p:sp>
        <p:nvSpPr>
          <p:cNvPr id="4" name="Metin kutusu 3"/>
          <p:cNvSpPr txBox="1"/>
          <p:nvPr/>
        </p:nvSpPr>
        <p:spPr>
          <a:xfrm>
            <a:off x="2685011" y="2061557"/>
            <a:ext cx="692450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İŞ YERİNDE MOTİVASYON VE STRES YÖNETİMİ EĞİTİMİ</a:t>
            </a:r>
          </a:p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HAZIRLAYAN VE SUNAN</a:t>
            </a:r>
          </a:p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HİZMET İÇİ EĞİTİM ŞUBE MÜDÜRÜ</a:t>
            </a:r>
          </a:p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FUNDA DENİZ</a:t>
            </a:r>
          </a:p>
          <a:p>
            <a:pPr algn="ctr"/>
            <a:r>
              <a:rPr lang="tr-TR" sz="2800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05.05.2026</a:t>
            </a:r>
            <a:endParaRPr lang="tr-TR" sz="28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879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77455" y="624110"/>
            <a:ext cx="11194472" cy="742872"/>
          </a:xfrm>
        </p:spPr>
        <p:txBody>
          <a:bodyPr>
            <a:normAutofit fontScale="90000"/>
          </a:bodyPr>
          <a:lstStyle/>
          <a:p>
            <a:r>
              <a:rPr lang="tr-TR" b="1" dirty="0">
                <a:latin typeface="Comic Sans MS" panose="030F0702030302020204" pitchFamily="66" charset="0"/>
              </a:rPr>
              <a:t>MOTİVASYON KELİMESİNİN ANLAMI VE KÖKENİ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7975" y="1671783"/>
            <a:ext cx="11523952" cy="5186218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Latince  : </a:t>
            </a:r>
            <a:r>
              <a:rPr lang="tr-TR" sz="20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Movere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</a:t>
            </a:r>
            <a:r>
              <a:rPr lang="tr-TR" sz="2000" b="1" dirty="0" smtClean="0">
                <a:latin typeface="Comic Sans MS" panose="030F0702030302020204" pitchFamily="66" charset="0"/>
              </a:rPr>
              <a:t>→ </a:t>
            </a:r>
            <a:r>
              <a:rPr lang="tr-TR" sz="2000" b="1" dirty="0">
                <a:latin typeface="Comic Sans MS" panose="030F0702030302020204" pitchFamily="66" charset="0"/>
              </a:rPr>
              <a:t>“hareket etmek, yerinden oynatmak”</a:t>
            </a:r>
          </a:p>
          <a:p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Fransızca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Motif      </a:t>
            </a:r>
            <a:r>
              <a:rPr lang="tr-TR" sz="2000" b="1" dirty="0" smtClean="0">
                <a:latin typeface="Comic Sans MS" panose="030F0702030302020204" pitchFamily="66" charset="0"/>
              </a:rPr>
              <a:t>→ </a:t>
            </a:r>
            <a:r>
              <a:rPr lang="tr-TR" sz="2000" b="1" dirty="0">
                <a:latin typeface="Comic Sans MS" panose="030F0702030302020204" pitchFamily="66" charset="0"/>
              </a:rPr>
              <a:t>güdü, neden</a:t>
            </a:r>
          </a:p>
          <a:p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Fransızca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0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Motivation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sz="2000" b="1" dirty="0">
                <a:latin typeface="Comic Sans MS" panose="030F0702030302020204" pitchFamily="66" charset="0"/>
              </a:rPr>
              <a:t>→ harekete geçirme</a:t>
            </a: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Türkçeye </a:t>
            </a:r>
            <a:r>
              <a:rPr lang="tr-TR" sz="2000" b="1" dirty="0">
                <a:latin typeface="Comic Sans MS" panose="030F0702030302020204" pitchFamily="66" charset="0"/>
              </a:rPr>
              <a:t>Geçiş: Yani motivasyon kelimesi,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“</a:t>
            </a:r>
            <a:r>
              <a:rPr lang="tr-TR" sz="20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motif”ten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sz="2000" b="1" dirty="0">
                <a:latin typeface="Comic Sans MS" panose="030F0702030302020204" pitchFamily="66" charset="0"/>
              </a:rPr>
              <a:t>türemiştir ve onun gelişmiş halidir.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“Motivasyon, sadece bir istek değil; o isteğin arkasındaki ‘motifin’ harekete geçmiş halidir</a:t>
            </a:r>
            <a:r>
              <a:rPr lang="tr-TR" sz="2000" b="1" dirty="0" smtClean="0">
                <a:latin typeface="Comic Sans MS" panose="030F0702030302020204" pitchFamily="66" charset="0"/>
              </a:rPr>
              <a:t>.”</a:t>
            </a:r>
          </a:p>
          <a:p>
            <a:pPr marL="0" indent="0">
              <a:buNone/>
            </a:pPr>
            <a:endParaRPr lang="tr-TR" sz="2000" b="1" dirty="0">
              <a:latin typeface="Comic Sans MS" panose="030F0702030302020204" pitchFamily="66" charset="0"/>
            </a:endParaRPr>
          </a:p>
          <a:p>
            <a:pPr lvl="8"/>
            <a:r>
              <a:rPr lang="tr-TR" sz="2000" b="1" dirty="0">
                <a:latin typeface="Comic Sans MS" panose="030F0702030302020204" pitchFamily="66" charset="0"/>
              </a:rPr>
              <a:t>	Motivasyon </a:t>
            </a:r>
            <a:r>
              <a:rPr lang="tr-TR" sz="2000" b="1" dirty="0" smtClean="0">
                <a:latin typeface="Comic Sans MS" panose="030F0702030302020204" pitchFamily="66" charset="0"/>
              </a:rPr>
              <a:t>  = </a:t>
            </a:r>
            <a:r>
              <a:rPr lang="tr-TR" sz="2000" b="1" dirty="0">
                <a:latin typeface="Comic Sans MS" panose="030F0702030302020204" pitchFamily="66" charset="0"/>
              </a:rPr>
              <a:t>Harekete geçiren güç</a:t>
            </a:r>
          </a:p>
          <a:p>
            <a:pPr lvl="8"/>
            <a:r>
              <a:rPr lang="tr-TR" sz="2000" b="1" dirty="0">
                <a:latin typeface="Comic Sans MS" panose="030F0702030302020204" pitchFamily="66" charset="0"/>
              </a:rPr>
              <a:t>	</a:t>
            </a:r>
            <a:r>
              <a:rPr lang="tr-TR" sz="2000" b="1" dirty="0" smtClean="0">
                <a:latin typeface="Comic Sans MS" panose="030F0702030302020204" pitchFamily="66" charset="0"/>
              </a:rPr>
              <a:t>Motif         </a:t>
            </a:r>
            <a:r>
              <a:rPr lang="tr-TR" sz="2000" b="1" dirty="0">
                <a:latin typeface="Comic Sans MS" panose="030F0702030302020204" pitchFamily="66" charset="0"/>
              </a:rPr>
              <a:t>= Bu gücün kaynağı</a:t>
            </a:r>
          </a:p>
          <a:p>
            <a:pPr lvl="8"/>
            <a:r>
              <a:rPr lang="tr-TR" sz="2000" b="1" dirty="0">
                <a:latin typeface="Comic Sans MS" panose="030F0702030302020204" pitchFamily="66" charset="0"/>
              </a:rPr>
              <a:t>	İkisi birlikte </a:t>
            </a:r>
            <a:r>
              <a:rPr lang="tr-TR" sz="2000" b="1" dirty="0" smtClean="0">
                <a:latin typeface="Comic Sans MS" panose="030F0702030302020204" pitchFamily="66" charset="0"/>
              </a:rPr>
              <a:t>= </a:t>
            </a:r>
            <a:r>
              <a:rPr lang="tr-TR" sz="2000" b="1" dirty="0">
                <a:latin typeface="Comic Sans MS" panose="030F0702030302020204" pitchFamily="66" charset="0"/>
              </a:rPr>
              <a:t>Davranışın temelini oluşturur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9833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88655" y="624110"/>
            <a:ext cx="10603345" cy="668981"/>
          </a:xfrm>
        </p:spPr>
        <p:txBody>
          <a:bodyPr>
            <a:normAutofit/>
          </a:bodyPr>
          <a:lstStyle/>
          <a:p>
            <a:r>
              <a:rPr lang="tr-TR" sz="2800" b="1" dirty="0">
                <a:latin typeface="Comic Sans MS" panose="030F0702030302020204" pitchFamily="66" charset="0"/>
              </a:rPr>
              <a:t> MOTİVASYON KELİMESİNİN ANLAMI VE KÖKENİ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34109" y="1459345"/>
            <a:ext cx="11647055" cy="5398655"/>
          </a:xfrm>
        </p:spPr>
        <p:txBody>
          <a:bodyPr>
            <a:normAutofit/>
          </a:bodyPr>
          <a:lstStyle/>
          <a:p>
            <a:r>
              <a:rPr lang="tr-TR" sz="2000" b="1" dirty="0">
                <a:latin typeface="Comic Sans MS" panose="030F0702030302020204" pitchFamily="66" charset="0"/>
              </a:rPr>
              <a:t>Motivasyon kelimesi Türkçeye doğrudan </a:t>
            </a:r>
            <a:r>
              <a:rPr lang="tr-TR" sz="2000" b="1" dirty="0" err="1">
                <a:latin typeface="Comic Sans MS" panose="030F0702030302020204" pitchFamily="66" charset="0"/>
              </a:rPr>
              <a:t>Latince’den</a:t>
            </a:r>
            <a:r>
              <a:rPr lang="tr-TR" sz="2000" b="1" dirty="0">
                <a:latin typeface="Comic Sans MS" panose="030F0702030302020204" pitchFamily="66" charset="0"/>
              </a:rPr>
              <a:t> değil, Fransızca üzerinden geçmiştir.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Motivasyon kelimesi, köken olarak Fransızca “motif” kelimesine dayanır.</a:t>
            </a:r>
          </a:p>
          <a:p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MOTİF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000" b="1" dirty="0">
                <a:latin typeface="Comic Sans MS" panose="030F0702030302020204" pitchFamily="66" charset="0"/>
              </a:rPr>
              <a:t>Bir davranışı başlatan, onu tetikleyen içsel neden, dürtü veya itici güçtür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</a:p>
          <a:p>
            <a:pPr marL="0" indent="0">
              <a:buNone/>
            </a:pPr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Motif </a:t>
            </a:r>
            <a:r>
              <a:rPr lang="tr-TR" sz="2000" b="1" dirty="0">
                <a:latin typeface="Comic Sans MS" panose="030F0702030302020204" pitchFamily="66" charset="0"/>
              </a:rPr>
              <a:t>= Sebep (Neden?)</a:t>
            </a: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Motivasyon </a:t>
            </a:r>
            <a:r>
              <a:rPr lang="tr-TR" sz="2000" b="1" dirty="0">
                <a:latin typeface="Comic Sans MS" panose="030F0702030302020204" pitchFamily="66" charset="0"/>
              </a:rPr>
              <a:t>= Hareket (Nasıl ve Ne kadar?)</a:t>
            </a:r>
          </a:p>
          <a:p>
            <a:pPr marL="0" indent="0">
              <a:buNone/>
            </a:pPr>
            <a:r>
              <a:rPr lang="tr-TR" sz="2000" b="1" dirty="0" smtClean="0">
                <a:latin typeface="Comic Sans MS" panose="030F0702030302020204" pitchFamily="66" charset="0"/>
              </a:rPr>
              <a:t>    Yani</a:t>
            </a:r>
            <a:r>
              <a:rPr lang="tr-TR" sz="2000" b="1" dirty="0">
                <a:latin typeface="Comic Sans MS" panose="030F0702030302020204" pitchFamily="66" charset="0"/>
              </a:rPr>
              <a:t>: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Motif olmadan motivasyon olmaz.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Motif, içimizdeki kıvılcımdır; motivasyon ise o kıvılcımın harekete dönüşmüş halidir.</a:t>
            </a:r>
          </a:p>
          <a:p>
            <a:endParaRPr lang="tr-TR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3590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 rot="10800000" flipV="1">
            <a:off x="858669" y="216132"/>
            <a:ext cx="10705255" cy="735213"/>
          </a:xfrm>
        </p:spPr>
        <p:txBody>
          <a:bodyPr/>
          <a:lstStyle/>
          <a:p>
            <a:pPr algn="ctr"/>
            <a:r>
              <a:rPr lang="tr-TR" sz="3600" b="1" dirty="0" smtClean="0">
                <a:latin typeface="Comic Sans MS" panose="030F0702030302020204" pitchFamily="66" charset="0"/>
              </a:rPr>
              <a:t>İŞ YERİNDE MOTİVASYON NEDİR ?</a:t>
            </a:r>
            <a:endParaRPr lang="tr-TR" sz="3600" b="1" dirty="0">
              <a:latin typeface="Comic Sans MS" panose="030F0702030302020204" pitchFamily="66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477818" y="1126837"/>
            <a:ext cx="10372437" cy="5394036"/>
          </a:xfrm>
        </p:spPr>
        <p:txBody>
          <a:bodyPr>
            <a:normAutofit fontScale="77500" lnSpcReduction="20000"/>
          </a:bodyPr>
          <a:lstStyle/>
          <a:p>
            <a:pPr algn="ctr"/>
            <a:endParaRPr lang="tr-TR" b="1" dirty="0" smtClean="0">
              <a:solidFill>
                <a:schemeClr val="tx1"/>
              </a:solidFill>
            </a:endParaRPr>
          </a:p>
          <a:p>
            <a:pPr algn="ctr"/>
            <a:r>
              <a:rPr lang="tr-TR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**Motivasyon**, </a:t>
            </a:r>
            <a:r>
              <a:rPr lang="tr-TR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bireyin belirli bir hedefe ulaşmak için davranış </a:t>
            </a:r>
            <a:r>
              <a:rPr lang="tr-TR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başlatmasını ve sürdürmesini sağlayan </a:t>
            </a:r>
          </a:p>
          <a:p>
            <a:pPr algn="ctr"/>
            <a:r>
              <a:rPr lang="tr-TR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içsel </a:t>
            </a:r>
            <a:r>
              <a:rPr lang="tr-TR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ve dışsal güçlerin toplamıdır</a:t>
            </a:r>
            <a:r>
              <a:rPr lang="tr-TR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. </a:t>
            </a:r>
          </a:p>
          <a:p>
            <a:pPr algn="ctr"/>
            <a:endParaRPr lang="tr-TR" sz="36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algn="ctr"/>
            <a:endParaRPr lang="tr-TR" sz="36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algn="ctr"/>
            <a:endParaRPr lang="tr-TR" sz="3600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tr-TR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Bu durum; </a:t>
            </a:r>
            <a:r>
              <a:rPr lang="tr-TR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çalışanların hedeflerine ulaşmada </a:t>
            </a:r>
            <a:r>
              <a:rPr lang="tr-TR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                     </a:t>
            </a:r>
            <a:r>
              <a:rPr lang="tr-TR" sz="36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çaba </a:t>
            </a:r>
            <a:r>
              <a:rPr lang="tr-TR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harcama isteğini </a:t>
            </a:r>
            <a:r>
              <a:rPr lang="tr-TR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ve iş yerinde </a:t>
            </a:r>
            <a:r>
              <a:rPr lang="tr-TR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kendilerini</a:t>
            </a:r>
          </a:p>
          <a:p>
            <a:pPr algn="ctr"/>
            <a:r>
              <a:rPr lang="tr-TR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3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değerli hissetmelerini </a:t>
            </a:r>
            <a:r>
              <a:rPr lang="tr-TR" sz="3600" b="1" dirty="0">
                <a:solidFill>
                  <a:schemeClr val="tx1"/>
                </a:solidFill>
                <a:latin typeface="Comic Sans MS" panose="030F0702030302020204" pitchFamily="66" charset="0"/>
              </a:rPr>
              <a:t>sağlar</a:t>
            </a:r>
            <a:r>
              <a:rPr lang="tr-TR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pPr algn="ctr"/>
            <a:r>
              <a:rPr lang="tr-TR" sz="39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     </a:t>
            </a:r>
            <a:endParaRPr lang="tr-TR" sz="3600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tr-TR" sz="36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endParaRPr lang="tr-TR" sz="36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030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53309" y="624110"/>
            <a:ext cx="9851303" cy="1280890"/>
          </a:xfrm>
        </p:spPr>
        <p:txBody>
          <a:bodyPr/>
          <a:lstStyle/>
          <a:p>
            <a:pPr algn="ctr"/>
            <a:r>
              <a:rPr lang="tr-TR" b="1" dirty="0" smtClean="0">
                <a:latin typeface="Comic Sans MS" panose="030F0702030302020204" pitchFamily="66" charset="0"/>
              </a:rPr>
              <a:t>MOTİVASYONUN TEMEL UNSURLARI</a:t>
            </a:r>
            <a:endParaRPr lang="tr-TR" b="1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2068945" y="2133600"/>
            <a:ext cx="10002982" cy="4581236"/>
          </a:xfrm>
        </p:spPr>
        <p:txBody>
          <a:bodyPr>
            <a:normAutofit/>
          </a:bodyPr>
          <a:lstStyle/>
          <a:p>
            <a:r>
              <a:rPr lang="tr-TR" sz="2800" b="1" dirty="0">
                <a:latin typeface="Comic Sans MS" panose="030F0702030302020204" pitchFamily="66" charset="0"/>
              </a:rPr>
              <a:t>* **Enerji** (Başlatır)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* **Yön** (Hedefe odaklar)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* **Süreklilik** (Devam ettirir)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Formül gibi düşünebiliriz</a:t>
            </a:r>
            <a:r>
              <a:rPr lang="tr-TR" sz="2800" b="1" dirty="0" smtClean="0">
                <a:latin typeface="Comic Sans MS" panose="030F0702030302020204" pitchFamily="66" charset="0"/>
              </a:rPr>
              <a:t>:</a:t>
            </a:r>
          </a:p>
          <a:p>
            <a:pPr marL="0" indent="0">
              <a:buNone/>
            </a:pPr>
            <a:r>
              <a:rPr lang="tr-TR" sz="2800" b="1" dirty="0" smtClean="0">
                <a:latin typeface="Comic Sans MS" panose="030F0702030302020204" pitchFamily="66" charset="0"/>
              </a:rPr>
              <a:t>**</a:t>
            </a:r>
            <a:r>
              <a:rPr lang="tr-TR" sz="2800" b="1" dirty="0">
                <a:latin typeface="Comic Sans MS" panose="030F0702030302020204" pitchFamily="66" charset="0"/>
              </a:rPr>
              <a:t>Performans = Yetenek × Motivasyon</a:t>
            </a:r>
            <a:r>
              <a:rPr lang="tr-TR" sz="2800" b="1" dirty="0" smtClean="0">
                <a:latin typeface="Comic Sans MS" panose="030F0702030302020204" pitchFamily="66" charset="0"/>
              </a:rPr>
              <a:t>**</a:t>
            </a:r>
          </a:p>
          <a:p>
            <a:pPr marL="0" indent="0" algn="ctr">
              <a:buNone/>
            </a:pP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**Motivasyon olmadan bilgi, yetenek ve deneyim performansa dönüşmez.**</a:t>
            </a:r>
          </a:p>
          <a:p>
            <a:pPr marL="0" indent="0">
              <a:buNone/>
            </a:pPr>
            <a:endParaRPr lang="tr-TR" sz="28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177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3" y="720435"/>
            <a:ext cx="11514667" cy="674255"/>
          </a:xfrm>
        </p:spPr>
        <p:txBody>
          <a:bodyPr>
            <a:noAutofit/>
          </a:bodyPr>
          <a:lstStyle/>
          <a:p>
            <a:pPr algn="ctr"/>
            <a:r>
              <a:rPr lang="tr-TR" sz="2400" b="1" dirty="0">
                <a:latin typeface="Comic Sans MS" panose="030F0702030302020204" pitchFamily="66" charset="0"/>
              </a:rPr>
              <a:t>ÇALIŞAN MOTİVASYONUNU ETKİLEYEN İÇSEL FAKTÖRLER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0" y="1537855"/>
            <a:ext cx="5920507" cy="5320144"/>
          </a:xfrm>
        </p:spPr>
        <p:txBody>
          <a:bodyPr>
            <a:noAutofit/>
          </a:bodyPr>
          <a:lstStyle/>
          <a:p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1-İşin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Anlamı ve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Amacı Motivasyonu :</a:t>
            </a:r>
            <a:r>
              <a:rPr lang="tr-TR" sz="2000" b="1" dirty="0" smtClean="0">
                <a:latin typeface="Comic Sans MS" panose="030F0702030302020204" pitchFamily="66" charset="0"/>
              </a:rPr>
              <a:t>Çalışanın </a:t>
            </a:r>
            <a:r>
              <a:rPr lang="tr-TR" sz="2000" b="1" dirty="0">
                <a:latin typeface="Comic Sans MS" panose="030F0702030302020204" pitchFamily="66" charset="0"/>
              </a:rPr>
              <a:t>yaptığı işin değerli ve anlamlı </a:t>
            </a:r>
            <a:r>
              <a:rPr lang="tr-TR" sz="2000" b="1" dirty="0" smtClean="0">
                <a:latin typeface="Comic Sans MS" panose="030F0702030302020204" pitchFamily="66" charset="0"/>
              </a:rPr>
              <a:t>olduğunu hissetmesi.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rnek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:</a:t>
            </a:r>
            <a:r>
              <a:rPr lang="tr-TR" sz="2000" b="1" dirty="0">
                <a:latin typeface="Comic Sans MS" panose="030F0702030302020204" pitchFamily="66" charset="0"/>
              </a:rPr>
              <a:t> </a:t>
            </a:r>
            <a:r>
              <a:rPr lang="tr-TR" sz="2000" b="1" dirty="0" smtClean="0">
                <a:latin typeface="Comic Sans MS" panose="030F0702030302020204" pitchFamily="66" charset="0"/>
              </a:rPr>
              <a:t>Bir öğretmen sadece ders anlatıp maaşını almak için çalışıyorsa zamanla tükenmişlik hissi yaşayabilir. Ama öğrencilerinin hayatına dokunduğunu, onların geleceğini şekillendirdiğini, düşündüğünde işine anlam yükler.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Etkisi: </a:t>
            </a:r>
            <a:r>
              <a:rPr lang="tr-TR" sz="2000" b="1" dirty="0">
                <a:latin typeface="Comic Sans MS" panose="030F0702030302020204" pitchFamily="66" charset="0"/>
              </a:rPr>
              <a:t>bir </a:t>
            </a:r>
            <a:r>
              <a:rPr lang="tr-TR" sz="2000" b="1" dirty="0" smtClean="0">
                <a:latin typeface="Comic Sans MS" panose="030F0702030302020204" pitchFamily="66" charset="0"/>
              </a:rPr>
              <a:t>öğrencinin başarısında payı olduğunu görmek öğretmenin içsel motivasyonunu ciddi şekilde artırır.</a:t>
            </a:r>
            <a:endParaRPr lang="tr-TR" sz="2000" b="1" dirty="0" smtClean="0">
              <a:latin typeface="Comic Sans MS" panose="030F0702030302020204" pitchFamily="66" charset="0"/>
            </a:endParaRPr>
          </a:p>
          <a:p>
            <a:r>
              <a:rPr lang="tr-TR" sz="2000" b="1" dirty="0">
                <a:latin typeface="Comic Sans MS" panose="030F0702030302020204" pitchFamily="66" charset="0"/>
              </a:rPr>
              <a:t>İşine derin anlam katar İşe </a:t>
            </a:r>
            <a:r>
              <a:rPr lang="tr-TR" sz="2000" b="1" dirty="0">
                <a:latin typeface="Comic Sans MS" panose="030F0702030302020204" pitchFamily="66" charset="0"/>
              </a:rPr>
              <a:t>bağlılık ve tatmin </a:t>
            </a:r>
            <a:r>
              <a:rPr lang="tr-TR" sz="2000" b="1" dirty="0" smtClean="0">
                <a:latin typeface="Comic Sans MS" panose="030F0702030302020204" pitchFamily="66" charset="0"/>
              </a:rPr>
              <a:t>artar.</a:t>
            </a:r>
          </a:p>
          <a:p>
            <a:pPr marL="0" indent="0">
              <a:buNone/>
            </a:pPr>
            <a:endParaRPr lang="tr-TR" sz="2400" dirty="0">
              <a:latin typeface="Comic Sans MS" panose="030F0702030302020204" pitchFamily="66" charset="0"/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086762" y="1537855"/>
            <a:ext cx="6105237" cy="53201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latin typeface="Comic Sans MS" panose="030F0702030302020204" pitchFamily="66" charset="0"/>
              </a:rPr>
              <a:t/>
            </a:r>
            <a:br>
              <a:rPr lang="tr-TR" sz="2400" b="1" dirty="0">
                <a:latin typeface="Comic Sans MS" panose="030F0702030302020204" pitchFamily="66" charset="0"/>
              </a:rPr>
            </a:br>
            <a:endParaRPr lang="tr-TR" sz="2400" b="1" dirty="0">
              <a:latin typeface="Comic Sans MS" panose="030F0702030302020204" pitchFamily="66" charset="0"/>
            </a:endParaRPr>
          </a:p>
          <a:p>
            <a:endParaRPr lang="tr-TR" sz="2400" dirty="0"/>
          </a:p>
        </p:txBody>
      </p:sp>
      <p:sp>
        <p:nvSpPr>
          <p:cNvPr id="5" name="Dikdörtgen 4"/>
          <p:cNvSpPr/>
          <p:nvPr/>
        </p:nvSpPr>
        <p:spPr>
          <a:xfrm>
            <a:off x="6086763" y="2136339"/>
            <a:ext cx="5938981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Olumlu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400" b="1" dirty="0">
                <a:latin typeface="Comic Sans MS" panose="030F0702030302020204" pitchFamily="66" charset="0"/>
              </a:rPr>
              <a:t>Çalışan yaptığı işin topluma ve kuruma katkı sağladığını düşünür</a:t>
            </a:r>
            <a:r>
              <a:rPr lang="tr-TR" sz="24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📈 </a:t>
            </a:r>
            <a:r>
              <a:rPr lang="tr-TR" sz="2400" b="1" dirty="0">
                <a:latin typeface="Comic Sans MS" panose="030F0702030302020204" pitchFamily="66" charset="0"/>
              </a:rPr>
              <a:t>Daha istekli çalışır, motivasyonu artar.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Olumsuz: </a:t>
            </a:r>
            <a:r>
              <a:rPr lang="tr-TR" sz="2400" b="1" dirty="0">
                <a:latin typeface="Comic Sans MS" panose="030F0702030302020204" pitchFamily="66" charset="0"/>
              </a:rPr>
              <a:t>İşini anlamsız ve değersiz görür</a:t>
            </a:r>
            <a:r>
              <a:rPr lang="tr-TR" sz="24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📉 </a:t>
            </a:r>
            <a:r>
              <a:rPr lang="tr-TR" sz="2400" b="1" dirty="0">
                <a:latin typeface="Comic Sans MS" panose="030F0702030302020204" pitchFamily="66" charset="0"/>
              </a:rPr>
              <a:t>İlgi azalır, motivasyon düşer.</a:t>
            </a:r>
          </a:p>
          <a:p>
            <a:r>
              <a:rPr lang="tr-TR" dirty="0" smtClean="0"/>
              <a:t>________________________________________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15725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3" y="720435"/>
            <a:ext cx="11514667" cy="674255"/>
          </a:xfrm>
        </p:spPr>
        <p:txBody>
          <a:bodyPr>
            <a:noAutofit/>
          </a:bodyPr>
          <a:lstStyle/>
          <a:p>
            <a:pPr algn="ctr"/>
            <a:r>
              <a:rPr lang="tr-TR" sz="2400" b="1" dirty="0">
                <a:latin typeface="Comic Sans MS" panose="030F0702030302020204" pitchFamily="66" charset="0"/>
              </a:rPr>
              <a:t>ÇALIŞAN MOTİVASYONUNU ETKİLEYEN İÇSEL FAKTÖRLER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66254" y="1537855"/>
            <a:ext cx="5644341" cy="5320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2-Başarı ve Yetkinlik Motivasyonu: </a:t>
            </a:r>
          </a:p>
          <a:p>
            <a:pPr marL="0" indent="0">
              <a:buNone/>
            </a:pPr>
            <a:r>
              <a:rPr lang="tr-TR" sz="2400" b="1" dirty="0">
                <a:latin typeface="Comic Sans MS" panose="030F0702030302020204" pitchFamily="66" charset="0"/>
              </a:rPr>
              <a:t>Zor bir işi başarma ve kendini yeterli hissetme arzusu.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Örnek:</a:t>
            </a:r>
            <a:r>
              <a:rPr lang="tr-TR" sz="2400" b="1" dirty="0">
                <a:latin typeface="Comic Sans MS" panose="030F0702030302020204" pitchFamily="66" charset="0"/>
              </a:rPr>
              <a:t> Zorlu bir projeyi başarıyla tamamlamak.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Etkisi: </a:t>
            </a:r>
            <a:r>
              <a:rPr lang="tr-TR" sz="2400" b="1" dirty="0">
                <a:latin typeface="Comic Sans MS" panose="030F0702030302020204" pitchFamily="66" charset="0"/>
              </a:rPr>
              <a:t>Özgüven ve performans artar.</a:t>
            </a:r>
            <a:br>
              <a:rPr lang="tr-TR" sz="2400" b="1" dirty="0">
                <a:latin typeface="Comic Sans MS" panose="030F0702030302020204" pitchFamily="66" charset="0"/>
              </a:rPr>
            </a:br>
            <a:endParaRPr lang="tr-TR" sz="2400" b="1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2400" dirty="0">
              <a:latin typeface="Comic Sans MS" panose="030F0702030302020204" pitchFamily="66" charset="0"/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5810596" y="1537855"/>
            <a:ext cx="6381404" cy="5320144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Olumlu: </a:t>
            </a:r>
            <a:r>
              <a:rPr lang="tr-TR" sz="2400" b="1" dirty="0">
                <a:latin typeface="Comic Sans MS" panose="030F0702030302020204" pitchFamily="66" charset="0"/>
              </a:rPr>
              <a:t>İşini tamamladığında kendini başarılı hisseder</a:t>
            </a:r>
            <a:r>
              <a:rPr lang="tr-TR" sz="24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📈 </a:t>
            </a:r>
            <a:r>
              <a:rPr lang="tr-TR" sz="2400" b="1" dirty="0">
                <a:latin typeface="Comic Sans MS" panose="030F0702030302020204" pitchFamily="66" charset="0"/>
              </a:rPr>
              <a:t>Motivasyonu artar, daha istekli çalışır.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Olumsuz: </a:t>
            </a:r>
            <a:r>
              <a:rPr lang="tr-TR" sz="2400" b="1" dirty="0">
                <a:latin typeface="Comic Sans MS" panose="030F0702030302020204" pitchFamily="66" charset="0"/>
              </a:rPr>
              <a:t>Kendini sürekli yetersiz görür</a:t>
            </a:r>
            <a:r>
              <a:rPr lang="tr-TR" sz="24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📉 </a:t>
            </a:r>
            <a:r>
              <a:rPr lang="tr-TR" sz="2400" b="1" dirty="0">
                <a:latin typeface="Comic Sans MS" panose="030F0702030302020204" pitchFamily="66" charset="0"/>
              </a:rPr>
              <a:t>İsteksizlik ve motivasyon kaybı oluşur.</a:t>
            </a:r>
          </a:p>
          <a:p>
            <a:endParaRPr lang="tr-TR" sz="24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98" y="4583416"/>
            <a:ext cx="4544291" cy="2274583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8" y="4583416"/>
            <a:ext cx="4719774" cy="227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568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62545" y="624110"/>
            <a:ext cx="10446327" cy="742872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ÇALIŞAN MOTİVASYONUNU ETKİLEYEN İÇSEL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277092" y="1865745"/>
            <a:ext cx="5680364" cy="4992255"/>
          </a:xfrm>
        </p:spPr>
        <p:txBody>
          <a:bodyPr/>
          <a:lstStyle/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3-Kişisel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Gelişim ve Öğrenme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İmkanları Motivasyonu:</a:t>
            </a:r>
            <a:endParaRPr lang="tr-TR" sz="24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Sürekli olarak yeni bilgi ve beceriler kazanma fırsatı, çalışanın kendisini geliştirmesine yardımcı olur.</a:t>
            </a:r>
          </a:p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Örnek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400" b="1" dirty="0">
                <a:latin typeface="Comic Sans MS" panose="030F0702030302020204" pitchFamily="66" charset="0"/>
              </a:rPr>
              <a:t>Yeni bir beceri öğrenmek ya da uzmanlaşmak istemek</a:t>
            </a:r>
            <a:r>
              <a:rPr lang="tr-TR" sz="24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Etkisi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400" b="1" dirty="0">
                <a:latin typeface="Comic Sans MS" panose="030F0702030302020204" pitchFamily="66" charset="0"/>
              </a:rPr>
              <a:t>Sürekli öğrenme ve yenilikçilik sağlar</a:t>
            </a:r>
            <a:r>
              <a:rPr lang="tr-TR" sz="2400" b="1" dirty="0" smtClean="0">
                <a:latin typeface="Comic Sans MS" panose="030F0702030302020204" pitchFamily="66" charset="0"/>
              </a:rPr>
              <a:t>.</a:t>
            </a:r>
            <a:endParaRPr lang="tr-TR" sz="2400" b="1" dirty="0">
              <a:latin typeface="Comic Sans MS" panose="030F0702030302020204" pitchFamily="66" charset="0"/>
            </a:endParaRP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6774" y="2059709"/>
            <a:ext cx="6245225" cy="4798291"/>
          </a:xfrm>
        </p:spPr>
      </p:pic>
    </p:spTree>
    <p:extLst>
      <p:ext uri="{BB962C8B-B14F-4D97-AF65-F5344CB8AC3E}">
        <p14:creationId xmlns:p14="http://schemas.microsoft.com/office/powerpoint/2010/main" val="645155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62545" y="624110"/>
            <a:ext cx="10529454" cy="79829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latin typeface="Comic Sans MS" panose="030F0702030302020204" pitchFamily="66" charset="0"/>
              </a:rPr>
              <a:t>3-Kendini </a:t>
            </a:r>
            <a:r>
              <a:rPr lang="tr-TR" b="1" dirty="0">
                <a:latin typeface="Comic Sans MS" panose="030F0702030302020204" pitchFamily="66" charset="0"/>
              </a:rPr>
              <a:t>Geliştirme İsteği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54544" y="1625600"/>
            <a:ext cx="11037455" cy="4724400"/>
          </a:xfrm>
        </p:spPr>
        <p:txBody>
          <a:bodyPr/>
          <a:lstStyle/>
          <a:p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Olumlu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3200" b="1" dirty="0">
                <a:latin typeface="Comic Sans MS" panose="030F0702030302020204" pitchFamily="66" charset="0"/>
              </a:rPr>
              <a:t>Yeni bilgiler öğrenmeye açıktır</a:t>
            </a:r>
            <a:r>
              <a:rPr lang="tr-TR" sz="32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📈 </a:t>
            </a:r>
            <a:r>
              <a:rPr lang="tr-TR" sz="3200" b="1" dirty="0">
                <a:latin typeface="Comic Sans MS" panose="030F0702030302020204" pitchFamily="66" charset="0"/>
              </a:rPr>
              <a:t>Gelişim isteği motivasyonu canlı tutar</a:t>
            </a:r>
            <a:r>
              <a:rPr lang="tr-TR" sz="3200" b="1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3200" b="1" dirty="0">
              <a:latin typeface="Comic Sans MS" panose="030F0702030302020204" pitchFamily="66" charset="0"/>
            </a:endParaRPr>
          </a:p>
          <a:p>
            <a:r>
              <a:rPr lang="tr-TR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Olumsuz</a:t>
            </a:r>
            <a:r>
              <a:rPr lang="tr-TR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: </a:t>
            </a:r>
            <a:r>
              <a:rPr lang="tr-TR" sz="3200" b="1" dirty="0">
                <a:latin typeface="Comic Sans MS" panose="030F0702030302020204" pitchFamily="66" charset="0"/>
              </a:rPr>
              <a:t>Değişime kapalıdır. </a:t>
            </a:r>
            <a:endParaRPr lang="tr-TR" sz="3200" b="1" dirty="0" smtClean="0">
              <a:latin typeface="Comic Sans MS" panose="030F0702030302020204" pitchFamily="66" charset="0"/>
            </a:endParaRPr>
          </a:p>
          <a:p>
            <a:r>
              <a:rPr lang="tr-TR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📉 </a:t>
            </a:r>
            <a:r>
              <a:rPr lang="tr-TR" sz="3200" b="1" dirty="0">
                <a:latin typeface="Comic Sans MS" panose="030F0702030302020204" pitchFamily="66" charset="0"/>
              </a:rPr>
              <a:t>Gelişim ve motivasyon engellenir.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87490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71783" y="633346"/>
            <a:ext cx="10307781" cy="844472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ÇALIŞAN MOTİVASYONUNU ETKİLEYEN İÇSEL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00364" y="2133600"/>
            <a:ext cx="4757448" cy="4724400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4-Özerklik (Bağımsızlık) Motivasyonu: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Kendi kararlarını verebilme ve işi kontrol edebilme isteği.</a:t>
            </a:r>
          </a:p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Örnek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400" b="1" dirty="0">
                <a:latin typeface="Comic Sans MS" panose="030F0702030302020204" pitchFamily="66" charset="0"/>
              </a:rPr>
              <a:t>İşini nasıl yapacağına kendisinin karar vermesi.</a:t>
            </a:r>
          </a:p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Etkisi: </a:t>
            </a:r>
            <a:r>
              <a:rPr lang="tr-TR" sz="2400" b="1" dirty="0">
                <a:latin typeface="Comic Sans MS" panose="030F0702030302020204" pitchFamily="66" charset="0"/>
              </a:rPr>
              <a:t>Yaratıcılık ve sorumluluk duygusu gelişir.</a:t>
            </a:r>
          </a:p>
          <a:p>
            <a:pPr marL="0" indent="0">
              <a:buNone/>
            </a:pPr>
            <a:endParaRPr lang="tr-TR" b="1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812" y="2133600"/>
            <a:ext cx="6834187" cy="4724400"/>
          </a:xfrm>
        </p:spPr>
      </p:pic>
    </p:spTree>
    <p:extLst>
      <p:ext uri="{BB962C8B-B14F-4D97-AF65-F5344CB8AC3E}">
        <p14:creationId xmlns:p14="http://schemas.microsoft.com/office/powerpoint/2010/main" val="3117342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88655" y="679528"/>
            <a:ext cx="10603345" cy="733635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latin typeface="Comic Sans MS" panose="030F0702030302020204" pitchFamily="66" charset="0"/>
              </a:rPr>
              <a:t>4-Özerklik </a:t>
            </a:r>
            <a:r>
              <a:rPr lang="tr-TR" b="1" dirty="0">
                <a:latin typeface="Comic Sans MS" panose="030F0702030302020204" pitchFamily="66" charset="0"/>
              </a:rPr>
              <a:t>(Bağımsızlık)</a:t>
            </a:r>
            <a:r>
              <a:rPr lang="tr-TR" b="1" dirty="0"/>
              <a:t/>
            </a:r>
            <a:br>
              <a:rPr lang="tr-TR" b="1" dirty="0"/>
            </a:b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62012" y="1801090"/>
            <a:ext cx="10794279" cy="5056910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Olumlu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3200" b="1" dirty="0">
                <a:latin typeface="Comic Sans MS" panose="030F0702030302020204" pitchFamily="66" charset="0"/>
              </a:rPr>
              <a:t>Karar verebilir, inisiyatif kullanır. </a:t>
            </a:r>
            <a:endParaRPr lang="tr-TR" sz="3200" b="1" dirty="0" smtClean="0">
              <a:latin typeface="Comic Sans MS" panose="030F0702030302020204" pitchFamily="66" charset="0"/>
            </a:endParaRPr>
          </a:p>
          <a:p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📈 </a:t>
            </a:r>
            <a:r>
              <a:rPr lang="tr-TR" sz="3200" b="1" dirty="0">
                <a:latin typeface="Comic Sans MS" panose="030F0702030302020204" pitchFamily="66" charset="0"/>
              </a:rPr>
              <a:t>Kendini yetkin hisseder, motivasyonu artar</a:t>
            </a:r>
            <a:r>
              <a:rPr lang="tr-TR" sz="3200" b="1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3200" b="1" dirty="0">
              <a:latin typeface="Comic Sans MS" panose="030F0702030302020204" pitchFamily="66" charset="0"/>
            </a:endParaRPr>
          </a:p>
          <a:p>
            <a:r>
              <a:rPr lang="tr-TR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Olumsuz</a:t>
            </a:r>
            <a:r>
              <a:rPr lang="tr-TR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: </a:t>
            </a:r>
            <a:r>
              <a:rPr lang="tr-TR" sz="3200" b="1" dirty="0">
                <a:latin typeface="Comic Sans MS" panose="030F0702030302020204" pitchFamily="66" charset="0"/>
              </a:rPr>
              <a:t>Sürekli kontrol edilir, sürece dahil edilmez</a:t>
            </a:r>
            <a:r>
              <a:rPr lang="tr-TR" sz="32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📉</a:t>
            </a:r>
            <a:r>
              <a:rPr lang="tr-TR" sz="3200" b="1" dirty="0" smtClean="0">
                <a:latin typeface="Comic Sans MS" panose="030F0702030302020204" pitchFamily="66" charset="0"/>
              </a:rPr>
              <a:t> </a:t>
            </a:r>
            <a:r>
              <a:rPr lang="tr-TR" sz="3200" b="1" dirty="0">
                <a:latin typeface="Comic Sans MS" panose="030F0702030302020204" pitchFamily="66" charset="0"/>
              </a:rPr>
              <a:t>Kısıtlanmış hisseder, motivasyonu düşer</a:t>
            </a:r>
            <a:r>
              <a:rPr lang="tr-TR" sz="3200" b="1" dirty="0" smtClean="0">
                <a:latin typeface="Comic Sans MS" panose="030F0702030302020204" pitchFamily="66" charset="0"/>
              </a:rPr>
              <a:t>.</a:t>
            </a:r>
            <a:endParaRPr lang="tr-TR" sz="3200" b="1" dirty="0">
              <a:latin typeface="Comic Sans MS" panose="030F0702030302020204" pitchFamily="66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96507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4764" y="624109"/>
            <a:ext cx="10677236" cy="909127"/>
          </a:xfrm>
        </p:spPr>
        <p:txBody>
          <a:bodyPr>
            <a:normAutofit fontScale="90000"/>
          </a:bodyPr>
          <a:lstStyle/>
          <a:p>
            <a:r>
              <a:rPr lang="tr-TR" sz="2800" b="1" dirty="0">
                <a:latin typeface="Comic Sans MS" panose="030F0702030302020204" pitchFamily="66" charset="0"/>
              </a:rPr>
              <a:t>ÇALIŞAN MOTİVASYONUNU ETKİLEYEN İÇSEL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22036" y="1533236"/>
            <a:ext cx="5172364" cy="3454400"/>
          </a:xfrm>
        </p:spPr>
        <p:txBody>
          <a:bodyPr>
            <a:normAutofit/>
          </a:bodyPr>
          <a:lstStyle/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5-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Değerlerle Uyum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Motivasyonu: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Kişinin </a:t>
            </a:r>
            <a:r>
              <a:rPr lang="tr-TR" sz="2400" b="1" dirty="0">
                <a:latin typeface="Comic Sans MS" panose="030F0702030302020204" pitchFamily="66" charset="0"/>
              </a:rPr>
              <a:t>kendi değerleri ile yaptığı işin </a:t>
            </a:r>
            <a:r>
              <a:rPr lang="tr-TR" sz="2400" b="1" dirty="0" smtClean="0">
                <a:latin typeface="Comic Sans MS" panose="030F0702030302020204" pitchFamily="66" charset="0"/>
              </a:rPr>
              <a:t>örtüşmesi.</a:t>
            </a:r>
          </a:p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rnek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</a:t>
            </a:r>
            <a:r>
              <a:rPr lang="tr-TR" sz="2400" b="1" dirty="0">
                <a:latin typeface="Comic Sans MS" panose="030F0702030302020204" pitchFamily="66" charset="0"/>
              </a:rPr>
              <a:t> Adalet, dürüstlük gibi değerlere uygun çalışmak</a:t>
            </a:r>
            <a:r>
              <a:rPr lang="tr-TR" sz="24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Etkisi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400" b="1" dirty="0">
                <a:latin typeface="Comic Sans MS" panose="030F0702030302020204" pitchFamily="66" charset="0"/>
              </a:rPr>
              <a:t>İş tatmini ve etik davranış artar.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9127" y="1533237"/>
            <a:ext cx="5846618" cy="3186546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Olumlu: </a:t>
            </a:r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Kurum değerleri ile kişisel değerler örtüşür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.</a:t>
            </a:r>
          </a:p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📈 </a:t>
            </a:r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Aidiyet artar, motivasyon güçlenir.</a:t>
            </a:r>
          </a:p>
          <a:p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Olumsuz</a:t>
            </a:r>
            <a: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: </a:t>
            </a:r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Değer çatışması yaşar</a:t>
            </a:r>
            <a:r>
              <a:rPr lang="tr-TR" sz="24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</a:p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📉 </a:t>
            </a:r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İçsel huzursuzluk ve motivasyon kaybı oluşur.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073" y="4912735"/>
            <a:ext cx="4867563" cy="194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151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14764" y="624109"/>
            <a:ext cx="10677236" cy="909127"/>
          </a:xfrm>
        </p:spPr>
        <p:txBody>
          <a:bodyPr>
            <a:normAutofit fontScale="90000"/>
          </a:bodyPr>
          <a:lstStyle/>
          <a:p>
            <a:r>
              <a:rPr lang="tr-TR" sz="2800" b="1" dirty="0">
                <a:latin typeface="Comic Sans MS" panose="030F0702030302020204" pitchFamily="66" charset="0"/>
              </a:rPr>
              <a:t>ÇALIŞAN MOTİVASYONUNU ETKİLEYEN İÇSEL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40508" y="1533236"/>
            <a:ext cx="5172364" cy="3454400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6-Aidiyet ve Bağlılık Motivasyonu: </a:t>
            </a:r>
          </a:p>
          <a:p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Bir gruba ait olma ve değer görme ihtiyacı.</a:t>
            </a:r>
          </a:p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Örnek: </a:t>
            </a:r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Ekip içinde kabul görmek ve desteklenmek.</a:t>
            </a:r>
          </a:p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Etkisi: </a:t>
            </a:r>
            <a:r>
              <a:rPr lang="tr-TR" sz="2400" b="1" dirty="0">
                <a:solidFill>
                  <a:schemeClr val="tx1"/>
                </a:solidFill>
                <a:latin typeface="Comic Sans MS" panose="030F0702030302020204" pitchFamily="66" charset="0"/>
              </a:rPr>
              <a:t>İş birliği ve ekip ruhu güçlenir.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9127" y="1533237"/>
            <a:ext cx="5846618" cy="3186546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Olumlu: </a:t>
            </a:r>
            <a:r>
              <a:rPr lang="tr-TR" sz="2400" b="1" dirty="0">
                <a:latin typeface="Comic Sans MS" panose="030F0702030302020204" pitchFamily="66" charset="0"/>
              </a:rPr>
              <a:t>Kendini kurumun parçası hisseder</a:t>
            </a:r>
            <a:r>
              <a:rPr lang="tr-TR" sz="24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📈 </a:t>
            </a:r>
            <a:r>
              <a:rPr lang="tr-TR" sz="2400" b="1" dirty="0">
                <a:latin typeface="Comic Sans MS" panose="030F0702030302020204" pitchFamily="66" charset="0"/>
              </a:rPr>
              <a:t>Bağlılık ve motivasyon artar.</a:t>
            </a:r>
          </a:p>
          <a:p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Olumsuz</a:t>
            </a:r>
            <a:r>
              <a:rPr lang="tr-TR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: </a:t>
            </a:r>
            <a:r>
              <a:rPr lang="tr-TR" sz="2400" b="1" dirty="0">
                <a:latin typeface="Comic Sans MS" panose="030F0702030302020204" pitchFamily="66" charset="0"/>
              </a:rPr>
              <a:t>Kendini uzak ve değersiz hisseder. </a:t>
            </a:r>
            <a:endParaRPr lang="tr-TR" sz="2400" b="1" dirty="0" smtClean="0">
              <a:latin typeface="Comic Sans MS" panose="030F0702030302020204" pitchFamily="66" charset="0"/>
            </a:endParaRPr>
          </a:p>
          <a:p>
            <a:r>
              <a:rPr lang="tr-TR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📉</a:t>
            </a:r>
            <a:r>
              <a:rPr lang="tr-TR" sz="2400" b="1" dirty="0" smtClean="0">
                <a:latin typeface="Comic Sans MS" panose="030F0702030302020204" pitchFamily="66" charset="0"/>
              </a:rPr>
              <a:t> </a:t>
            </a:r>
            <a:r>
              <a:rPr lang="tr-TR" sz="2400" b="1" dirty="0">
                <a:latin typeface="Comic Sans MS" panose="030F0702030302020204" pitchFamily="66" charset="0"/>
              </a:rPr>
              <a:t>Aidiyet azalır, motivasyon düşer.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417" y="4636655"/>
            <a:ext cx="4634346" cy="222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691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0072" y="646545"/>
            <a:ext cx="11950007" cy="601694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latin typeface="Comic Sans MS" panose="030F0702030302020204" pitchFamily="66" charset="0"/>
              </a:rPr>
              <a:t>ÇALIŞAN MOTİVASYONUNU ETKİLEYEN DIŞSAL FAKTÖRLER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75745" y="1296785"/>
            <a:ext cx="4066236" cy="34830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1-Ücret ve Yan </a:t>
            </a:r>
            <a:r>
              <a:rPr lang="tr-TR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Haklar</a:t>
            </a:r>
          </a:p>
          <a:p>
            <a:r>
              <a:rPr lang="tr-TR" sz="2400" b="1" dirty="0" smtClean="0">
                <a:latin typeface="Comic Sans MS" panose="030F0702030302020204" pitchFamily="66" charset="0"/>
              </a:rPr>
              <a:t>Rekabetçi </a:t>
            </a:r>
            <a:r>
              <a:rPr lang="tr-TR" sz="2400" b="1" dirty="0">
                <a:latin typeface="Comic Sans MS" panose="030F0702030302020204" pitchFamily="66" charset="0"/>
              </a:rPr>
              <a:t>maaş politikaları, prim ve </a:t>
            </a:r>
            <a:r>
              <a:rPr lang="tr-TR" sz="2400" b="1" dirty="0" err="1">
                <a:latin typeface="Comic Sans MS" panose="030F0702030302020204" pitchFamily="66" charset="0"/>
              </a:rPr>
              <a:t>bonus</a:t>
            </a:r>
            <a:r>
              <a:rPr lang="tr-TR" sz="2400" b="1" dirty="0">
                <a:latin typeface="Comic Sans MS" panose="030F0702030302020204" pitchFamily="66" charset="0"/>
              </a:rPr>
              <a:t> gibi maddi teşvikler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Yemek kartı, özel sağlık sigortası, servis hizmeti gibi yan haklar.</a:t>
            </a: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5238" y="1357633"/>
            <a:ext cx="3424842" cy="2669855"/>
          </a:xfr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2681" y="4596937"/>
            <a:ext cx="4847399" cy="1820487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328" y="1357633"/>
            <a:ext cx="3509820" cy="2669855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30" y="4889212"/>
            <a:ext cx="6134100" cy="185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690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43180" y="725710"/>
            <a:ext cx="10448820" cy="816763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latin typeface="Comic Sans MS" panose="030F0702030302020204" pitchFamily="66" charset="0"/>
              </a:rPr>
              <a:t>1-Ücret ve Yan Haklar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05164" y="2133600"/>
            <a:ext cx="11286836" cy="3777622"/>
          </a:xfrm>
        </p:spPr>
        <p:txBody>
          <a:bodyPr/>
          <a:lstStyle/>
          <a:p>
            <a:r>
              <a:rPr lang="tr-TR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Olumlu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800" b="1" dirty="0">
                <a:latin typeface="Comic Sans MS" panose="030F0702030302020204" pitchFamily="66" charset="0"/>
              </a:rPr>
              <a:t>Çalışan yaptığı işe uygun maaş ve haklar alır.</a:t>
            </a:r>
          </a:p>
          <a:p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📈</a:t>
            </a:r>
            <a:r>
              <a:rPr lang="tr-TR" sz="2800" b="1" dirty="0">
                <a:latin typeface="Comic Sans MS" panose="030F0702030302020204" pitchFamily="66" charset="0"/>
              </a:rPr>
              <a:t> Adil ücret motivasyonu ve bağlılığı artırır</a:t>
            </a:r>
            <a:r>
              <a:rPr lang="tr-TR" sz="2800" b="1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Olumsuz: </a:t>
            </a:r>
            <a:r>
              <a:rPr lang="tr-TR" sz="2800" b="1" dirty="0">
                <a:latin typeface="Comic Sans MS" panose="030F0702030302020204" pitchFamily="66" charset="0"/>
              </a:rPr>
              <a:t>Çalışan emeğinin karşılığını alamadığını düşünür.</a:t>
            </a:r>
          </a:p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📉 </a:t>
            </a:r>
            <a:r>
              <a:rPr lang="tr-TR" sz="2800" b="1" dirty="0">
                <a:latin typeface="Comic Sans MS" panose="030F0702030302020204" pitchFamily="66" charset="0"/>
              </a:rPr>
              <a:t>Bu durum motivasyonu düşürür ve işten uzaklaştırır.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628985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77334" y="636385"/>
            <a:ext cx="12192000" cy="1200727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latin typeface="Comic Sans MS" panose="030F0702030302020204" pitchFamily="66" charset="0"/>
              </a:rPr>
              <a:t>ÇALIŞAN MOTİVASYONUNU ETKİLEYEN DIŞSAL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1803862"/>
            <a:ext cx="5972848" cy="495438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2-Güven ve Terfi Olanakları</a:t>
            </a:r>
          </a:p>
          <a:p>
            <a:r>
              <a:rPr lang="tr-TR" sz="3200" b="1" dirty="0" smtClean="0">
                <a:latin typeface="Comic Sans MS" panose="030F0702030302020204" pitchFamily="66" charset="0"/>
              </a:rPr>
              <a:t>İşin </a:t>
            </a:r>
            <a:r>
              <a:rPr lang="tr-TR" sz="3200" b="1" dirty="0">
                <a:latin typeface="Comic Sans MS" panose="030F0702030302020204" pitchFamily="66" charset="0"/>
              </a:rPr>
              <a:t>sürekliliği ve kariyer ilerleme fırsatları</a:t>
            </a:r>
            <a:r>
              <a:rPr lang="tr-TR" sz="32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</a:t>
            </a:r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rnek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3200" b="1" dirty="0">
                <a:latin typeface="Comic Sans MS" panose="030F0702030302020204" pitchFamily="66" charset="0"/>
              </a:rPr>
              <a:t>Terfi ihtimali olan çalışanın daha fazla çaba göstermesi</a:t>
            </a:r>
            <a:r>
              <a:rPr lang="tr-TR" sz="32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Etkisi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3200" b="1" dirty="0">
                <a:latin typeface="Comic Sans MS" panose="030F0702030302020204" pitchFamily="66" charset="0"/>
              </a:rPr>
              <a:t>Bağlılık ve performansı artırır.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182" y="1803862"/>
            <a:ext cx="5283200" cy="461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6991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79418" y="670292"/>
            <a:ext cx="10529455" cy="789053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latin typeface="Comic Sans MS" panose="030F0702030302020204" pitchFamily="66" charset="0"/>
              </a:rPr>
              <a:t>2-Güven ve Terfi Olanakları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3491" y="1653309"/>
            <a:ext cx="10821121" cy="5015346"/>
          </a:xfrm>
        </p:spPr>
        <p:txBody>
          <a:bodyPr/>
          <a:lstStyle/>
          <a:p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Olumlu: </a:t>
            </a:r>
            <a:r>
              <a:rPr lang="tr-TR" sz="2800" b="1" dirty="0">
                <a:latin typeface="Comic Sans MS" panose="030F0702030302020204" pitchFamily="66" charset="0"/>
              </a:rPr>
              <a:t>Çalışan işinin güvende olduğunu hisseder.</a:t>
            </a:r>
          </a:p>
          <a:p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📈</a:t>
            </a:r>
            <a:r>
              <a:rPr lang="tr-TR" sz="2800" b="1" dirty="0">
                <a:latin typeface="Comic Sans MS" panose="030F0702030302020204" pitchFamily="66" charset="0"/>
              </a:rPr>
              <a:t> Güven duygusu motivasyonu artırır</a:t>
            </a:r>
            <a:r>
              <a:rPr lang="tr-TR" sz="2800" b="1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Olumsuz: </a:t>
            </a:r>
            <a:r>
              <a:rPr lang="tr-TR" sz="2800" b="1" dirty="0">
                <a:latin typeface="Comic Sans MS" panose="030F0702030302020204" pitchFamily="66" charset="0"/>
              </a:rPr>
              <a:t>Çalışan sürekli işini kaybetme korkusu yaşar.</a:t>
            </a:r>
          </a:p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📉 </a:t>
            </a:r>
            <a:r>
              <a:rPr lang="tr-TR" sz="2800" b="1" dirty="0">
                <a:latin typeface="Comic Sans MS" panose="030F0702030302020204" pitchFamily="66" charset="0"/>
              </a:rPr>
              <a:t>Bu durum stres ve motivasyon kaybı oluşturur.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0272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563417"/>
            <a:ext cx="12192000" cy="1182255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latin typeface="Comic Sans MS" panose="030F0702030302020204" pitchFamily="66" charset="0"/>
              </a:rPr>
              <a:t>ÇALIŞAN MOTİVASYONUNU ETKİLEYEN DIŞSAL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7164" y="2068945"/>
            <a:ext cx="4000643" cy="47308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3-Çalışma 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Ortamı ve </a:t>
            </a:r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Koşulları:</a:t>
            </a:r>
            <a:endParaRPr lang="tr-TR" sz="32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3200" b="1" dirty="0">
                <a:latin typeface="Comic Sans MS" panose="030F0702030302020204" pitchFamily="66" charset="0"/>
              </a:rPr>
              <a:t>Fiziksel koşullar (ofis ergonomisi, temiz ve güvenli ortam)İletişimi ve ekip çalışmasını destekleyen </a:t>
            </a:r>
            <a:r>
              <a:rPr lang="tr-TR" sz="3200" b="1" dirty="0" smtClean="0">
                <a:latin typeface="Comic Sans MS" panose="030F0702030302020204" pitchFamily="66" charset="0"/>
              </a:rPr>
              <a:t>düzenlemeler.</a:t>
            </a:r>
            <a:endParaRPr lang="tr-TR" sz="3200" b="1" dirty="0">
              <a:latin typeface="Comic Sans MS" panose="030F0702030302020204" pitchFamily="66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07" y="1886989"/>
            <a:ext cx="7794193" cy="491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609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44073" y="624110"/>
            <a:ext cx="10547927" cy="779817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latin typeface="Comic Sans MS" panose="030F0702030302020204" pitchFamily="66" charset="0"/>
              </a:rPr>
              <a:t>3-Çalışma Ortamı ve Koşulları: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63782" y="1902691"/>
            <a:ext cx="11028218" cy="4955309"/>
          </a:xfrm>
        </p:spPr>
        <p:txBody>
          <a:bodyPr/>
          <a:lstStyle/>
          <a:p>
            <a:r>
              <a:rPr lang="tr-TR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Olumlu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2800" b="1" dirty="0">
                <a:latin typeface="Comic Sans MS" panose="030F0702030302020204" pitchFamily="66" charset="0"/>
              </a:rPr>
              <a:t>Çalışma ortamı düzenli ve rahattır.</a:t>
            </a:r>
          </a:p>
          <a:p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📈</a:t>
            </a:r>
            <a:r>
              <a:rPr lang="tr-TR" sz="2800" b="1" dirty="0">
                <a:latin typeface="Comic Sans MS" panose="030F0702030302020204" pitchFamily="66" charset="0"/>
              </a:rPr>
              <a:t> Fiziksel ortam motivasyonu doğrudan etkiler</a:t>
            </a:r>
            <a:r>
              <a:rPr lang="tr-TR" sz="2800" b="1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Olumsuz: </a:t>
            </a:r>
            <a:r>
              <a:rPr lang="tr-TR" sz="2800" b="1" dirty="0">
                <a:latin typeface="Comic Sans MS" panose="030F0702030302020204" pitchFamily="66" charset="0"/>
              </a:rPr>
              <a:t>Ortam gürültülü ve düzensizdir.</a:t>
            </a:r>
          </a:p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📉 </a:t>
            </a:r>
            <a:r>
              <a:rPr lang="tr-TR" sz="2800" b="1" dirty="0">
                <a:latin typeface="Comic Sans MS" panose="030F0702030302020204" pitchFamily="66" charset="0"/>
              </a:rPr>
              <a:t>Bu durum dikkat ve motivasyonu düşürür.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24678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81018" y="581890"/>
            <a:ext cx="9823593" cy="590175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ÇALIŞAN MOTİVASYONUNU ETKİLEYEN DIŞSAL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35991" y="1450110"/>
            <a:ext cx="5272081" cy="3409172"/>
          </a:xfrm>
        </p:spPr>
        <p:txBody>
          <a:bodyPr>
            <a:normAutofit fontScale="92500" lnSpcReduction="20000"/>
          </a:bodyPr>
          <a:lstStyle/>
          <a:p>
            <a:r>
              <a:rPr lang="tr-TR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4-Yönetim Tarzı ve Liderlik</a:t>
            </a:r>
          </a:p>
          <a:p>
            <a:r>
              <a:rPr lang="tr-TR" sz="2600" b="1" dirty="0">
                <a:latin typeface="Comic Sans MS" panose="030F0702030302020204" pitchFamily="66" charset="0"/>
              </a:rPr>
              <a:t>Yöneticilerin adil, destekleyici ve kapsayıcı yaklaşımları</a:t>
            </a:r>
          </a:p>
          <a:p>
            <a:r>
              <a:rPr lang="tr-TR" sz="26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Örnek:</a:t>
            </a:r>
            <a:r>
              <a:rPr lang="tr-TR" sz="2600" b="1" dirty="0" err="1">
                <a:latin typeface="Comic Sans MS" panose="030F0702030302020204" pitchFamily="66" charset="0"/>
              </a:rPr>
              <a:t>Yöneticinin</a:t>
            </a:r>
            <a:r>
              <a:rPr lang="tr-TR" sz="2600" b="1" dirty="0">
                <a:latin typeface="Comic Sans MS" panose="030F0702030302020204" pitchFamily="66" charset="0"/>
              </a:rPr>
              <a:t> açık iletişim </a:t>
            </a:r>
            <a:r>
              <a:rPr lang="tr-TR" sz="2600" b="1" dirty="0" err="1">
                <a:latin typeface="Comic Sans MS" panose="030F0702030302020204" pitchFamily="66" charset="0"/>
              </a:rPr>
              <a:t>kurması,olumlu</a:t>
            </a:r>
            <a:r>
              <a:rPr lang="tr-TR" sz="2600" b="1" dirty="0">
                <a:latin typeface="Comic Sans MS" panose="030F0702030302020204" pitchFamily="66" charset="0"/>
              </a:rPr>
              <a:t> geri bildirim yapması ve çalışanı takdir etmesi.</a:t>
            </a:r>
          </a:p>
          <a:p>
            <a:r>
              <a:rPr lang="tr-TR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Etkisi: </a:t>
            </a:r>
            <a:r>
              <a:rPr lang="tr-TR" sz="2600" b="1" dirty="0">
                <a:latin typeface="Comic Sans MS" panose="030F0702030302020204" pitchFamily="66" charset="0"/>
              </a:rPr>
              <a:t>Güven ve iş tatmini oluşur.</a:t>
            </a:r>
          </a:p>
          <a:p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594764" y="1385456"/>
            <a:ext cx="4909847" cy="3260435"/>
          </a:xfrm>
        </p:spPr>
        <p:txBody>
          <a:bodyPr>
            <a:normAutofit fontScale="92500" lnSpcReduction="20000"/>
          </a:bodyPr>
          <a:lstStyle/>
          <a:p>
            <a:r>
              <a:rPr lang="tr-TR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Olumlu: </a:t>
            </a:r>
            <a:r>
              <a:rPr lang="tr-TR" sz="2600" b="1" dirty="0">
                <a:latin typeface="Comic Sans MS" panose="030F0702030302020204" pitchFamily="66" charset="0"/>
              </a:rPr>
              <a:t>Çalışanın başarısı fark edilir ve takdir edilir.</a:t>
            </a:r>
          </a:p>
          <a:p>
            <a:r>
              <a:rPr lang="tr-TR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📈 </a:t>
            </a:r>
            <a:r>
              <a:rPr lang="tr-TR" sz="2600" b="1" dirty="0">
                <a:latin typeface="Comic Sans MS" panose="030F0702030302020204" pitchFamily="66" charset="0"/>
              </a:rPr>
              <a:t>Takdir görmek motivasyonu artırır.</a:t>
            </a:r>
          </a:p>
          <a:p>
            <a:endParaRPr lang="tr-TR" sz="2600" b="1" dirty="0">
              <a:latin typeface="Comic Sans MS" panose="030F0702030302020204" pitchFamily="66" charset="0"/>
            </a:endParaRPr>
          </a:p>
          <a:p>
            <a:r>
              <a:rPr lang="tr-TR" sz="2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Olumsuz: </a:t>
            </a:r>
            <a:r>
              <a:rPr lang="tr-TR" sz="2600" b="1" dirty="0">
                <a:latin typeface="Comic Sans MS" panose="030F0702030302020204" pitchFamily="66" charset="0"/>
              </a:rPr>
              <a:t>Çalışanın emeği görmezden gelinir.</a:t>
            </a:r>
          </a:p>
          <a:p>
            <a:r>
              <a:rPr lang="tr-TR" sz="2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📉 </a:t>
            </a:r>
            <a:r>
              <a:rPr lang="tr-TR" sz="2600" b="1" dirty="0">
                <a:latin typeface="Comic Sans MS" panose="030F0702030302020204" pitchFamily="66" charset="0"/>
              </a:rPr>
              <a:t>Bu durum isteksizlik oluşturur.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586" y="4859282"/>
            <a:ext cx="3744419" cy="199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238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45673" y="369455"/>
            <a:ext cx="10381672" cy="1043710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latin typeface="Comic Sans MS" panose="030F0702030302020204" pitchFamily="66" charset="0"/>
              </a:rPr>
              <a:t>ÇALIŞAN MOTİVASYONUNU ETKİLEYEN DIŞSAL </a:t>
            </a:r>
            <a:r>
              <a:rPr lang="tr-TR" sz="3200" b="1" dirty="0">
                <a:latin typeface="Comic Sans MS" panose="030F0702030302020204" pitchFamily="66" charset="0"/>
              </a:rPr>
              <a:t>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6544" y="1533237"/>
            <a:ext cx="5529811" cy="53247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endParaRPr lang="tr-TR" b="1" u="sng" dirty="0" smtClean="0"/>
          </a:p>
          <a:p>
            <a:pPr marL="0" indent="0">
              <a:buNone/>
            </a:pPr>
            <a:r>
              <a:rPr lang="tr-TR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5-İş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Yükü ve İş-Yaşam </a:t>
            </a:r>
            <a:r>
              <a:rPr lang="tr-TR" sz="28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Dengesi:</a:t>
            </a:r>
            <a:r>
              <a:rPr lang="tr-TR" sz="2800" b="1" dirty="0" err="1">
                <a:solidFill>
                  <a:schemeClr val="tx1"/>
                </a:solidFill>
                <a:latin typeface="Comic Sans MS" panose="030F0702030302020204" pitchFamily="66" charset="0"/>
              </a:rPr>
              <a:t>Çalışanın</a:t>
            </a:r>
            <a:r>
              <a:rPr lang="tr-TR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 iş yoğunluğu ile özel yaşamı arasındaki denge.</a:t>
            </a:r>
            <a:endParaRPr lang="tr-TR" sz="2800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Etkisi:</a:t>
            </a:r>
            <a:r>
              <a:rPr lang="tr-TR" sz="2800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sz="2800" b="1" dirty="0">
                <a:latin typeface="Comic Sans MS" panose="030F0702030302020204" pitchFamily="66" charset="0"/>
              </a:rPr>
              <a:t>Denge sağlanırsa verimlilik artar, tükenmişlik azalır.</a:t>
            </a:r>
            <a:endParaRPr lang="tr-TR" sz="2800" b="1" u="sng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Uygun çalışma saatleri </a:t>
            </a:r>
            <a:endParaRPr lang="tr-TR" sz="2800" b="1" dirty="0" smtClean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A</a:t>
            </a:r>
            <a:r>
              <a:rPr lang="tr-TR" sz="2800" b="1" dirty="0" smtClean="0">
                <a:latin typeface="Comic Sans MS" panose="030F0702030302020204" pitchFamily="66" charset="0"/>
              </a:rPr>
              <a:t>dil </a:t>
            </a:r>
            <a:r>
              <a:rPr lang="tr-TR" sz="2800" b="1" dirty="0">
                <a:latin typeface="Comic Sans MS" panose="030F0702030302020204" pitchFamily="66" charset="0"/>
              </a:rPr>
              <a:t>iş dağılımı</a:t>
            </a:r>
            <a:r>
              <a:rPr lang="tr-TR" sz="2800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sz="2800" b="1" dirty="0" smtClean="0">
                <a:latin typeface="Comic Sans MS" panose="030F0702030302020204" pitchFamily="66" charset="0"/>
              </a:rPr>
              <a:t>Esnek </a:t>
            </a:r>
            <a:r>
              <a:rPr lang="tr-TR" sz="2800" b="1" dirty="0">
                <a:latin typeface="Comic Sans MS" panose="030F0702030302020204" pitchFamily="66" charset="0"/>
              </a:rPr>
              <a:t>çalışma modelleri, </a:t>
            </a:r>
            <a:endParaRPr lang="tr-TR" sz="2800" b="1" dirty="0" smtClean="0">
              <a:latin typeface="Comic Sans MS" panose="030F0702030302020204" pitchFamily="66" charset="0"/>
            </a:endParaRPr>
          </a:p>
          <a:p>
            <a:r>
              <a:rPr lang="tr-TR" sz="2800" b="1" dirty="0">
                <a:latin typeface="Comic Sans MS" panose="030F0702030302020204" pitchFamily="66" charset="0"/>
              </a:rPr>
              <a:t>İ</a:t>
            </a:r>
            <a:r>
              <a:rPr lang="tr-TR" sz="2800" b="1" dirty="0" smtClean="0">
                <a:latin typeface="Comic Sans MS" panose="030F0702030302020204" pitchFamily="66" charset="0"/>
              </a:rPr>
              <a:t>zin </a:t>
            </a:r>
            <a:r>
              <a:rPr lang="tr-TR" sz="2800" b="1" dirty="0">
                <a:latin typeface="Comic Sans MS" panose="030F0702030302020204" pitchFamily="66" charset="0"/>
              </a:rPr>
              <a:t>ve tatil politikaları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356" y="1533237"/>
            <a:ext cx="6015644" cy="532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70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07127" y="624110"/>
            <a:ext cx="10584873" cy="779817"/>
          </a:xfrm>
        </p:spPr>
        <p:txBody>
          <a:bodyPr/>
          <a:lstStyle/>
          <a:p>
            <a:r>
              <a:rPr lang="tr-TR" b="1" dirty="0">
                <a:latin typeface="Comic Sans MS" panose="030F0702030302020204" pitchFamily="66" charset="0"/>
              </a:rPr>
              <a:t>5-İş Yükü ve İş-Yaşam </a:t>
            </a:r>
            <a:r>
              <a:rPr lang="tr-TR" b="1" dirty="0" smtClean="0">
                <a:latin typeface="Comic Sans MS" panose="030F0702030302020204" pitchFamily="66" charset="0"/>
              </a:rPr>
              <a:t>Dengesi</a:t>
            </a:r>
            <a:endParaRPr lang="tr-TR" b="1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88291" y="1911927"/>
            <a:ext cx="11203709" cy="4876800"/>
          </a:xfrm>
        </p:spPr>
        <p:txBody>
          <a:bodyPr>
            <a:normAutofit/>
          </a:bodyPr>
          <a:lstStyle/>
          <a:p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Olumlu:  </a:t>
            </a:r>
            <a:r>
              <a:rPr lang="tr-TR" sz="2800" b="1" dirty="0">
                <a:latin typeface="Comic Sans MS" panose="030F0702030302020204" pitchFamily="66" charset="0"/>
              </a:rPr>
              <a:t>İş yükü dengeli ve çalışma saatleri düzenlidir.</a:t>
            </a:r>
          </a:p>
          <a:p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📈</a:t>
            </a:r>
            <a:r>
              <a:rPr lang="tr-TR" sz="2800" b="1" dirty="0">
                <a:latin typeface="Comic Sans MS" panose="030F0702030302020204" pitchFamily="66" charset="0"/>
              </a:rPr>
              <a:t> Dengeli çalışma motivasyonu korur</a:t>
            </a:r>
            <a:r>
              <a:rPr lang="tr-TR" sz="2800" b="1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Olumsuz:  </a:t>
            </a:r>
            <a:r>
              <a:rPr lang="tr-TR" sz="2800" b="1" dirty="0">
                <a:latin typeface="Comic Sans MS" panose="030F0702030302020204" pitchFamily="66" charset="0"/>
              </a:rPr>
              <a:t>Aşırı iş yükü ve düzensiz saatler vardır.</a:t>
            </a:r>
          </a:p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📉</a:t>
            </a:r>
            <a:r>
              <a:rPr lang="tr-TR" sz="2800" b="1" dirty="0">
                <a:latin typeface="Comic Sans MS" panose="030F0702030302020204" pitchFamily="66" charset="0"/>
              </a:rPr>
              <a:t> Bu durum tükenmişlik ve motivasyon düşüşü yaratır . </a:t>
            </a:r>
          </a:p>
        </p:txBody>
      </p:sp>
    </p:spTree>
    <p:extLst>
      <p:ext uri="{BB962C8B-B14F-4D97-AF65-F5344CB8AC3E}">
        <p14:creationId xmlns:p14="http://schemas.microsoft.com/office/powerpoint/2010/main" val="235879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116378"/>
            <a:ext cx="12192000" cy="1075113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latin typeface="Comic Sans MS" panose="030F0702030302020204" pitchFamily="66" charset="0"/>
              </a:rPr>
              <a:t>ÇALIŞAN MOTİVASYONUNU ETKİLEYEN DIŞSAL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4567" y="1305099"/>
            <a:ext cx="5348777" cy="55529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6-Kurumsal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Kültür ve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Değerler:</a:t>
            </a:r>
            <a:endParaRPr lang="tr-TR" sz="2000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sz="2000" b="1" dirty="0" smtClean="0">
                <a:latin typeface="Comic Sans MS" panose="030F0702030302020204" pitchFamily="66" charset="0"/>
              </a:rPr>
              <a:t>Kurumun </a:t>
            </a:r>
            <a:r>
              <a:rPr lang="tr-TR" sz="2000" b="1" dirty="0">
                <a:latin typeface="Comic Sans MS" panose="030F0702030302020204" pitchFamily="66" charset="0"/>
              </a:rPr>
              <a:t>benimsediği ortak </a:t>
            </a:r>
            <a:r>
              <a:rPr lang="tr-TR" sz="2000" b="1" dirty="0" err="1" smtClean="0">
                <a:latin typeface="Comic Sans MS" panose="030F0702030302020204" pitchFamily="66" charset="0"/>
              </a:rPr>
              <a:t>amaçlar,değerler</a:t>
            </a:r>
            <a:r>
              <a:rPr lang="tr-TR" sz="2000" b="1" dirty="0">
                <a:latin typeface="Comic Sans MS" panose="030F0702030302020204" pitchFamily="66" charset="0"/>
              </a:rPr>
              <a:t>, normlar ve çalışma anlayışı Motivasyonu arttırır. </a:t>
            </a:r>
            <a:endParaRPr lang="tr-TR" sz="2000" b="1" dirty="0" smtClean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Örnek: </a:t>
            </a:r>
            <a:r>
              <a:rPr lang="tr-TR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Bir şirkette “şeffaflık ve güven” temel değerlerdir. Yönetici, şirketin zor bir dönemden geçtiğini çalışanlardan gizlemek yerine açıkça paylaşır ve birlikte çözüm </a:t>
            </a: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arar.</a:t>
            </a:r>
          </a:p>
          <a:p>
            <a:r>
              <a:rPr lang="tr-TR" sz="20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Etki:</a:t>
            </a:r>
            <a:r>
              <a:rPr lang="tr-TR" sz="2000" b="1" dirty="0" err="1" smtClean="0">
                <a:solidFill>
                  <a:schemeClr val="tx1"/>
                </a:solidFill>
                <a:latin typeface="Comic Sans MS" panose="030F0702030302020204" pitchFamily="66" charset="0"/>
              </a:rPr>
              <a:t>Çalışanlar</a:t>
            </a: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  <a:r>
              <a:rPr lang="tr-TR" sz="2000" b="1" dirty="0">
                <a:solidFill>
                  <a:schemeClr val="tx1"/>
                </a:solidFill>
                <a:latin typeface="Comic Sans MS" panose="030F0702030302020204" pitchFamily="66" charset="0"/>
              </a:rPr>
              <a:t>kendilerini değerli hisseder, yönetime güven artar ve ekip daha motive şekilde çalışır</a:t>
            </a:r>
            <a:r>
              <a:rPr lang="tr-TR" sz="2000" b="1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.</a:t>
            </a:r>
            <a:endParaRPr lang="tr-TR" sz="20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345" y="1305100"/>
            <a:ext cx="6668655" cy="55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255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597891" y="624110"/>
            <a:ext cx="10594109" cy="816763"/>
          </a:xfrm>
        </p:spPr>
        <p:txBody>
          <a:bodyPr/>
          <a:lstStyle/>
          <a:p>
            <a:r>
              <a:rPr lang="tr-TR" b="1" dirty="0">
                <a:latin typeface="Comic Sans MS" panose="030F0702030302020204" pitchFamily="66" charset="0"/>
              </a:rPr>
              <a:t>6-Kurumsal Kültür ve Değerler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23635" y="1838036"/>
            <a:ext cx="11203709" cy="5019964"/>
          </a:xfrm>
        </p:spPr>
        <p:txBody>
          <a:bodyPr/>
          <a:lstStyle/>
          <a:p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Olumlu: </a:t>
            </a:r>
            <a:r>
              <a:rPr lang="tr-TR" sz="2800" b="1" dirty="0">
                <a:latin typeface="Comic Sans MS" panose="030F0702030302020204" pitchFamily="66" charset="0"/>
              </a:rPr>
              <a:t>Kurumda adalet, saygı ve güvene dayalı güçlü bir kültür vardır.</a:t>
            </a:r>
          </a:p>
          <a:p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📈</a:t>
            </a:r>
            <a:r>
              <a:rPr lang="tr-TR" sz="2800" b="1" dirty="0">
                <a:latin typeface="Comic Sans MS" panose="030F0702030302020204" pitchFamily="66" charset="0"/>
              </a:rPr>
              <a:t> Çalışanlar kendini değerli hisseder, motivasyon artar</a:t>
            </a:r>
            <a:r>
              <a:rPr lang="tr-TR" sz="2800" b="1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Olumsuz</a:t>
            </a:r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: </a:t>
            </a:r>
            <a:r>
              <a:rPr lang="tr-TR" sz="2800" b="1" dirty="0">
                <a:latin typeface="Comic Sans MS" panose="030F0702030302020204" pitchFamily="66" charset="0"/>
              </a:rPr>
              <a:t>Kurumda kayırmacılık, iletişimsizlik ve değer eksikliği hissedilmektedir.</a:t>
            </a:r>
          </a:p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📉</a:t>
            </a:r>
            <a:r>
              <a:rPr lang="tr-TR" sz="2800" b="1" dirty="0">
                <a:latin typeface="Comic Sans MS" panose="030F0702030302020204" pitchFamily="66" charset="0"/>
              </a:rPr>
              <a:t> Çalışanların bağlılığı azalır, motivasyon düşer.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1405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58617" y="174567"/>
            <a:ext cx="11933381" cy="1053870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>
                <a:latin typeface="Comic Sans MS" panose="030F0702030302020204" pitchFamily="66" charset="0"/>
              </a:rPr>
              <a:t>ÇALIŞAN MOTİVASYONUNU ETKİLEYEN DIŞSAL FAKTÖRLER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75489" y="1339273"/>
            <a:ext cx="6696366" cy="55187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7-Eğitim 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ve Gelişim Olanakları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3200" b="1" dirty="0">
                <a:latin typeface="Comic Sans MS" panose="030F0702030302020204" pitchFamily="66" charset="0"/>
              </a:rPr>
              <a:t>Kurumun sağladığı </a:t>
            </a:r>
            <a:r>
              <a:rPr lang="tr-TR" sz="3200" b="1" dirty="0" err="1" smtClean="0">
                <a:latin typeface="Comic Sans MS" panose="030F0702030302020204" pitchFamily="66" charset="0"/>
              </a:rPr>
              <a:t>kurslar,seminerler,sertifika</a:t>
            </a:r>
            <a:r>
              <a:rPr lang="tr-TR" sz="3200" b="1" dirty="0">
                <a:latin typeface="Comic Sans MS" panose="030F0702030302020204" pitchFamily="66" charset="0"/>
              </a:rPr>
              <a:t> </a:t>
            </a:r>
            <a:r>
              <a:rPr lang="tr-TR" sz="3200" b="1" dirty="0" smtClean="0">
                <a:latin typeface="Comic Sans MS" panose="030F0702030302020204" pitchFamily="66" charset="0"/>
              </a:rPr>
              <a:t>programları Sürekli </a:t>
            </a:r>
            <a:r>
              <a:rPr lang="tr-TR" sz="3200" b="1" dirty="0">
                <a:latin typeface="Comic Sans MS" panose="030F0702030302020204" pitchFamily="66" charset="0"/>
              </a:rPr>
              <a:t>öğrenmeyi ve gelişimi teşvik eden </a:t>
            </a:r>
            <a:r>
              <a:rPr lang="tr-TR" sz="3200" b="1" dirty="0" smtClean="0">
                <a:latin typeface="Comic Sans MS" panose="030F0702030302020204" pitchFamily="66" charset="0"/>
              </a:rPr>
              <a:t>kaynaklar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Örnek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3200" b="1" dirty="0">
                <a:latin typeface="Comic Sans MS" panose="030F0702030302020204" pitchFamily="66" charset="0"/>
              </a:rPr>
              <a:t>Hizmet içi eğitimlerle kendini geliştiren çalışan</a:t>
            </a:r>
            <a:r>
              <a:rPr lang="tr-TR" sz="3200" b="1" dirty="0" smtClean="0">
                <a:latin typeface="Comic Sans MS" panose="030F0702030302020204" pitchFamily="66" charset="0"/>
              </a:rPr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Etkisi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: </a:t>
            </a:r>
            <a:r>
              <a:rPr lang="tr-TR" sz="3200" b="1" dirty="0">
                <a:latin typeface="Comic Sans MS" panose="030F0702030302020204" pitchFamily="66" charset="0"/>
              </a:rPr>
              <a:t>Performans ve kuruma bağlılık artar.</a:t>
            </a:r>
            <a:endParaRPr lang="tr-TR" sz="3200" b="1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3200" b="1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tr-TR" sz="3200" b="1" dirty="0">
              <a:latin typeface="Comic Sans MS" panose="030F0702030302020204" pitchFamily="66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655" y="1339273"/>
            <a:ext cx="5523344" cy="551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280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44073" y="624110"/>
            <a:ext cx="10547927" cy="844472"/>
          </a:xfrm>
        </p:spPr>
        <p:txBody>
          <a:bodyPr>
            <a:normAutofit fontScale="90000"/>
          </a:bodyPr>
          <a:lstStyle/>
          <a:p>
            <a:r>
              <a:rPr lang="tr-TR" sz="4000" b="1" dirty="0">
                <a:latin typeface="Comic Sans MS" panose="030F0702030302020204" pitchFamily="66" charset="0"/>
              </a:rPr>
              <a:t>7-Eğitim ve Gelişim Olanakları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173018" y="1736436"/>
            <a:ext cx="11018982" cy="5121564"/>
          </a:xfrm>
        </p:spPr>
        <p:txBody>
          <a:bodyPr/>
          <a:lstStyle/>
          <a:p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Olumlu: </a:t>
            </a:r>
            <a:r>
              <a:rPr lang="tr-TR" sz="2800" b="1" dirty="0">
                <a:latin typeface="Comic Sans MS" panose="030F0702030302020204" pitchFamily="66" charset="0"/>
              </a:rPr>
              <a:t>Çalışan kendini geliştirebileceği fırsatlar bulur.</a:t>
            </a:r>
          </a:p>
          <a:p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📈</a:t>
            </a:r>
            <a:r>
              <a:rPr lang="tr-TR" sz="2800" b="1" dirty="0">
                <a:latin typeface="Comic Sans MS" panose="030F0702030302020204" pitchFamily="66" charset="0"/>
              </a:rPr>
              <a:t> İlerleme imkânı motivasyonu artırır</a:t>
            </a:r>
            <a:r>
              <a:rPr lang="tr-TR" sz="2800" b="1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800" b="1" dirty="0">
              <a:latin typeface="Comic Sans MS" panose="030F0702030302020204" pitchFamily="66" charset="0"/>
            </a:endParaRPr>
          </a:p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Olumsuz: </a:t>
            </a:r>
            <a:r>
              <a:rPr lang="tr-TR" sz="2800" b="1" dirty="0">
                <a:latin typeface="Comic Sans MS" panose="030F0702030302020204" pitchFamily="66" charset="0"/>
              </a:rPr>
              <a:t>Çalışan için gelişim ve yükselme fırsatı yoktur.</a:t>
            </a:r>
          </a:p>
          <a:p>
            <a:r>
              <a:rPr lang="tr-TR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📉 </a:t>
            </a:r>
            <a:r>
              <a:rPr lang="tr-TR" sz="2800" b="1" dirty="0">
                <a:solidFill>
                  <a:schemeClr val="tx1"/>
                </a:solidFill>
                <a:latin typeface="Comic Sans MS" panose="030F0702030302020204" pitchFamily="66" charset="0"/>
              </a:rPr>
              <a:t>Bu durum motivasyonu azaltır. </a:t>
            </a:r>
            <a:endParaRPr lang="tr-TR" sz="2800" b="1" dirty="0" smtClean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tr-TR" sz="28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0602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579418" y="665019"/>
            <a:ext cx="10100685" cy="36945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3200" b="1" dirty="0">
                <a:latin typeface="Comic Sans MS" panose="030F0702030302020204" pitchFamily="66" charset="0"/>
              </a:rPr>
              <a:t>ŞİMDİ TÜM SALONLA BERABER ÇALIŞAN MOTİVASYONUNU ETKİLEYEN </a:t>
            </a:r>
            <a:r>
              <a:rPr lang="tr-TR" sz="3200" b="1" dirty="0" smtClean="0">
                <a:latin typeface="Comic Sans MS" panose="030F0702030302020204" pitchFamily="66" charset="0"/>
              </a:rPr>
              <a:t>ÖRNEK FAKTÖR</a:t>
            </a:r>
          </a:p>
          <a:p>
            <a:pPr marL="0" indent="0">
              <a:buNone/>
            </a:pPr>
            <a:r>
              <a:rPr lang="tr-TR" sz="3200" b="1" dirty="0" smtClean="0">
                <a:latin typeface="Comic Sans MS" panose="030F0702030302020204" pitchFamily="66" charset="0"/>
              </a:rPr>
              <a:t>İÇSEL Mİ?</a:t>
            </a:r>
          </a:p>
          <a:p>
            <a:pPr marL="0" indent="0">
              <a:buNone/>
            </a:pPr>
            <a:r>
              <a:rPr lang="tr-TR" sz="3200" b="1" dirty="0" smtClean="0">
                <a:latin typeface="Comic Sans MS" panose="030F0702030302020204" pitchFamily="66" charset="0"/>
              </a:rPr>
              <a:t>YOKSA </a:t>
            </a:r>
            <a:r>
              <a:rPr lang="tr-TR" sz="3200" b="1" dirty="0">
                <a:latin typeface="Comic Sans MS" panose="030F0702030302020204" pitchFamily="66" charset="0"/>
              </a:rPr>
              <a:t>DIŞSAL </a:t>
            </a:r>
            <a:r>
              <a:rPr lang="tr-TR" sz="3200" b="1" dirty="0" smtClean="0">
                <a:latin typeface="Comic Sans MS" panose="030F0702030302020204" pitchFamily="66" charset="0"/>
              </a:rPr>
              <a:t>MI? </a:t>
            </a:r>
          </a:p>
          <a:p>
            <a:pPr marL="0" indent="0">
              <a:buNone/>
            </a:pPr>
            <a:r>
              <a:rPr lang="tr-TR" sz="3200" b="1" dirty="0" smtClean="0">
                <a:latin typeface="Comic Sans MS" panose="030F0702030302020204" pitchFamily="66" charset="0"/>
              </a:rPr>
              <a:t>OYUNUNU OYNAYALIM!!!</a:t>
            </a:r>
            <a:endParaRPr lang="tr-TR" sz="3200" b="1" dirty="0">
              <a:latin typeface="Comic Sans MS" panose="030F0702030302020204" pitchFamily="66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418" y="4179454"/>
            <a:ext cx="9051637" cy="267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8091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212436" y="280842"/>
            <a:ext cx="1197956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1 – İşin Anlamı ve Amacı (İçsel)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🧩 Örnek: Bir çalışan yaptığı işin başkaları için değerli olduğunu gördüğünde daha motive oluyor.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👉 Cevap: İçsel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📌 Açıklama: İşin anlamı ve amacı, çalışanın kendi iç dünyasından kaynaklanan motivasyondur, kurum tarafından doğrudan kontrol edilemez</a:t>
            </a:r>
            <a:r>
              <a:rPr lang="tr-TR" b="1" dirty="0" smtClean="0">
                <a:latin typeface="Comic Sans MS" panose="030F0702030302020204" pitchFamily="66" charset="0"/>
              </a:rPr>
              <a:t>.</a:t>
            </a:r>
          </a:p>
          <a:p>
            <a:r>
              <a:rPr lang="tr-TR" b="1" dirty="0" smtClean="0">
                <a:latin typeface="Comic Sans MS" panose="030F0702030302020204" pitchFamily="66" charset="0"/>
              </a:rPr>
              <a:t> </a:t>
            </a:r>
            <a:r>
              <a:rPr lang="tr-TR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2 – Başarı ve Kendini Gerçekleştirme (İçsel)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🧩 Örnek: Zor bir projeyi başarıyla tamamlayan çalışan kendini daha yetkin hissediyor.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👉 Cevap: İçsel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📌 Açıklama: Başarı hissi ve potansiyeli gerçekleştirme motivasyonu kişinin içsel değerleri ve hedeflerinden gelir.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 ________________________________________</a:t>
            </a: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3 – Kişisel Gelişim ve Öğrenme İmkanları (İçsel)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🧩 Örnek: Yeni bir beceri öğrenip işinde uygulayabilen çalışan motivasyonu artıyor.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👉 Cevap: İçsel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📌 Açıklama: Öğrenme isteği ve gelişim motivasyonu kişinin kendi içsel hedeflerinden kaynaklanır, kurum bunu sadece destekler. </a:t>
            </a:r>
            <a:endParaRPr lang="tr-TR" b="1" dirty="0" smtClean="0">
              <a:latin typeface="Comic Sans MS" panose="030F0702030302020204" pitchFamily="66" charset="0"/>
            </a:endParaRPr>
          </a:p>
          <a:p>
            <a:r>
              <a:rPr lang="tr-TR" b="1" dirty="0" smtClean="0">
                <a:latin typeface="Comic Sans MS" panose="030F0702030302020204" pitchFamily="66" charset="0"/>
              </a:rPr>
              <a:t>_______________________________________</a:t>
            </a:r>
            <a:endParaRPr lang="tr-TR" b="1" dirty="0">
              <a:latin typeface="Comic Sans MS" panose="030F0702030302020204" pitchFamily="66" charset="0"/>
            </a:endParaRP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4 – Özgürlük ve Otonomi (İçsel)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🧩 Örnek: Çalışan, kendi iş planını oluşturup önceliklerini kendisi belirleyebildiğinde motivasyonu yükseliyor.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👉 Cevap: İçsel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📌 Açıklama: Otonomi, kişinin kendi karar alma kapasitesinden doğan motivasyondur.</a:t>
            </a:r>
          </a:p>
        </p:txBody>
      </p:sp>
    </p:spTree>
    <p:extLst>
      <p:ext uri="{BB962C8B-B14F-4D97-AF65-F5344CB8AC3E}">
        <p14:creationId xmlns:p14="http://schemas.microsoft.com/office/powerpoint/2010/main" val="40091754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-1" y="0"/>
            <a:ext cx="12367491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5 – Ücret ve Yan Haklar (Dışsal)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🧩 Örnek: Maaş artışı ve yemek kartı çalışanı daha motive ediyor.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👉 Cevap: Dışsal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📌 Açıklama: Ücret ve yan haklar kurum tarafından sağlanan dışsal motivasyon kaynaklarıdır.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 ______________________________________</a:t>
            </a: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6 – İş Güvencesi ve Terfi Olanakları (Dışsal)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🧩 Örnek: Terfi ihtimali çalışanı daha fazla sorumluluk almaya teşvik ediyor.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👉 Cevap: Dışsal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📌 Açıklama: Kurum politikaları ve iş güvencesi dışsal motivasyon oluşturur.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 ________________________________________</a:t>
            </a: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7 – Çalışma Ortamı ve Koşulları (Dışsal)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🧩 Örnek: Temiz, ferah ve teknolojik ekipmanların yeterli olduğu ortam motivasyonu artırıyor.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👉 Cevap: Dışsal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📌 Açıklama: Fiziksel çalışma koşulları dışsal faktördür, kurum sağlar.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8 – Yönetim Tarzı ve Liderlik (Dışsal)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🧩 Örnek: Adil ve destekleyici yönetim, çalışan motivasyonunu yükseltiyor.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👉 Cevap: Dışsal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📌 Açıklama: Liderlik ve yönetim tarzı çalışan motivasyonunu dışsal olarak etkiler.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endParaRPr lang="tr-TR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9 – İş Yükü ve İş-Yaşam Dengesi (Dışsal)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🧩 Örnek: Dengeli iş yükü ve düzenli mesai saatleri motivasyonu artırıyor.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👉 Cevap: Dışsal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📌 Açıklama: Çalışma düzeni ve iş yükü kurum tarafından belirlenir, dışsal etkidir. </a:t>
            </a:r>
          </a:p>
        </p:txBody>
      </p:sp>
    </p:spTree>
    <p:extLst>
      <p:ext uri="{BB962C8B-B14F-4D97-AF65-F5344CB8AC3E}">
        <p14:creationId xmlns:p14="http://schemas.microsoft.com/office/powerpoint/2010/main" val="3623654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93964" y="243850"/>
            <a:ext cx="11998036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10 – Kurumsal Kültür ve Değerler (Dışsal)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🧩 Örnek: Saygı, adalet ve güçlü ekip ruhu, çalışanı bağlı hissettiriyor.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👉 Cevap: Dışsal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📌 Açıklama: Kurum kültürü ve değerleri çalışanı dıştan etkiler.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endParaRPr lang="tr-TR" b="1" dirty="0">
              <a:latin typeface="Comic Sans MS" panose="030F0702030302020204" pitchFamily="66" charset="0"/>
            </a:endParaRP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11 – Eğitim ve Gelişim Olanakları (Dışsal)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🧩 Örnek: Kurumun sağladığı eğitim programları motivasyonu artırıyor.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👉 Cevap: Dışsal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•	📌 Açıklama: Eğitim imkanları kurum tarafından sunulur, dışsal motivasyondur. 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______________________________________</a:t>
            </a:r>
          </a:p>
          <a:p>
            <a:endParaRPr lang="tr-TR" b="1" dirty="0">
              <a:latin typeface="Comic Sans MS" panose="030F0702030302020204" pitchFamily="66" charset="0"/>
            </a:endParaRP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12 – Bir çalışan yaptığı işi severek yapıyor ve işi tamamladığında  mutluluk hissediyor.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👉 Cevap: İçsel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📌 Motivasyon kaynağı kişinin kendi duygusudur.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13 – Bir çalışan maaşına zam yapıldıktan sonra işine daha istekli gelmeye başlıyor.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👉 Cevap: Dışsal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📌 Motivasyon dışarıdan gelen bir ödüle bağlıdır.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14 – Bir çalışan zor bir görevi başarabileceğine inanarak sorumluluk alıyor.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👉 Cevap: İçsel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📌 Özgüven içsel bir faktördür.</a:t>
            </a:r>
          </a:p>
        </p:txBody>
      </p:sp>
    </p:spTree>
    <p:extLst>
      <p:ext uri="{BB962C8B-B14F-4D97-AF65-F5344CB8AC3E}">
        <p14:creationId xmlns:p14="http://schemas.microsoft.com/office/powerpoint/2010/main" val="40477104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406400" y="0"/>
            <a:ext cx="1189643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15 –  Bir çalışan yöneticisinden aldığı takdir sonrası daha motive çalışıyor.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👉 Cevap: Dışsal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📌 Takdir dış çevreden gelir.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16 –  Bir çalışan kendini geliştirmek için gönüllü olarak eğitimlere katılıyor.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👉 Cevap: İçsel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📌 Gelişim isteği kişinin içinden gelir.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17 –  Bir çalışan ferah, düzenli ve sessiz bir ofiste çalıştığında daha verimli oluyor.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👉 Cevap: Dışsal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📌 Fiziksel ortam dışsal bir etkendir.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endParaRPr lang="tr-TR" b="1" dirty="0">
              <a:latin typeface="Comic Sans MS" panose="030F0702030302020204" pitchFamily="66" charset="0"/>
            </a:endParaRP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18 –  Bir çalışan bir işi başarıyla tamamladıktan sonra gurur ve tatmin hissediyor.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👉 Cevap: İçsel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📌 Başarı hissi içsel motivasyondur.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19 –  Bir çalışan işten çıkarılma korkusu yaşadığı için daha dikkatli çalışıyor.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👉 Cevap: Dışsal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📌 İş güvencesi dışsal bir faktördür.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________________________________________</a:t>
            </a:r>
          </a:p>
          <a:p>
            <a:r>
              <a:rPr lang="tr-TR" b="1" dirty="0">
                <a:solidFill>
                  <a:srgbClr val="00B050"/>
                </a:solidFill>
                <a:latin typeface="Comic Sans MS" panose="030F0702030302020204" pitchFamily="66" charset="0"/>
              </a:rPr>
              <a:t>Kart 20 – Bir çalışan kariyerinde ilerlemek için kendine hedefler belirleyerek çalışıyor.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👉 Cevap: İçsel</a:t>
            </a:r>
          </a:p>
          <a:p>
            <a:r>
              <a:rPr lang="tr-TR" b="1" dirty="0">
                <a:latin typeface="Comic Sans MS" panose="030F0702030302020204" pitchFamily="66" charset="0"/>
              </a:rPr>
              <a:t>📌 Hedef belirleme bireysel bir süreçtir.</a:t>
            </a:r>
          </a:p>
        </p:txBody>
      </p:sp>
    </p:spTree>
    <p:extLst>
      <p:ext uri="{BB962C8B-B14F-4D97-AF65-F5344CB8AC3E}">
        <p14:creationId xmlns:p14="http://schemas.microsoft.com/office/powerpoint/2010/main" val="65659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16149" y="212652"/>
            <a:ext cx="10575851" cy="1414130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latin typeface="Comic Sans MS" panose="030F0702030302020204" pitchFamily="66" charset="0"/>
              </a:rPr>
              <a:t>İŞYERİNDE MOTİVASYONU ARTTIRMA YÖNTEMLERİ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6688" y="1905000"/>
            <a:ext cx="11575312" cy="4953000"/>
          </a:xfrm>
        </p:spPr>
        <p:txBody>
          <a:bodyPr>
            <a:normAutofit fontScale="92500" lnSpcReduction="10000"/>
          </a:bodyPr>
          <a:lstStyle/>
          <a:p>
            <a:r>
              <a:rPr lang="tr-TR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1. Hedef Belirleme ve Düzenli Geri Bildirim</a:t>
            </a:r>
          </a:p>
          <a:p>
            <a:r>
              <a:rPr lang="tr-TR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Açıklama:</a:t>
            </a:r>
            <a:r>
              <a:rPr lang="tr-TR" sz="2600" b="1" dirty="0">
                <a:latin typeface="Comic Sans MS" panose="030F0702030302020204" pitchFamily="66" charset="0"/>
              </a:rPr>
              <a:t> Çalışanların </a:t>
            </a:r>
            <a:r>
              <a:rPr lang="tr-TR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net, ulaşılabilir ve ölçülebilir </a:t>
            </a:r>
            <a:r>
              <a:rPr lang="tr-TR" sz="2600" b="1" dirty="0">
                <a:latin typeface="Comic Sans MS" panose="030F0702030302020204" pitchFamily="66" charset="0"/>
              </a:rPr>
              <a:t>hedeflere sahip olmaları; başarılarını ve gelişim alanlarını düzenli olarak öğrenebilmeleri motivasyonlarını artırır.</a:t>
            </a:r>
          </a:p>
          <a:p>
            <a:endParaRPr lang="tr-TR" sz="2600" b="1" dirty="0">
              <a:latin typeface="Comic Sans MS" panose="030F0702030302020204" pitchFamily="66" charset="0"/>
            </a:endParaRPr>
          </a:p>
          <a:p>
            <a:r>
              <a:rPr lang="tr-TR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 Uygulama:</a:t>
            </a:r>
          </a:p>
          <a:p>
            <a:r>
              <a:rPr lang="tr-TR" sz="2600" b="1" dirty="0">
                <a:latin typeface="Comic Sans MS" panose="030F0702030302020204" pitchFamily="66" charset="0"/>
              </a:rPr>
              <a:t>Haftalık/aylık toplantılar: Her departmanın belirlenmiş performans hedeflerini gözden geçirmek ve çalışanlara ilerleme durumlarıyla ilgili yapıcı geri bildirim sunmak.</a:t>
            </a:r>
          </a:p>
          <a:p>
            <a:endParaRPr lang="tr-TR" sz="2600" b="1" dirty="0">
              <a:latin typeface="Comic Sans MS" panose="030F0702030302020204" pitchFamily="66" charset="0"/>
            </a:endParaRPr>
          </a:p>
          <a:p>
            <a:r>
              <a:rPr lang="tr-TR" sz="26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Performans değerlendirme formları: </a:t>
            </a:r>
            <a:r>
              <a:rPr lang="tr-TR" sz="2600" b="1" dirty="0">
                <a:latin typeface="Comic Sans MS" panose="030F0702030302020204" pitchFamily="66" charset="0"/>
              </a:rPr>
              <a:t>Çalışanların güçlü yönlerini, gelişmesi gereken yanlarını ve geleceğe dair hedeflerini belirlemek için kullanılır.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390581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26783" y="84580"/>
            <a:ext cx="10597115" cy="976312"/>
          </a:xfrm>
        </p:spPr>
        <p:txBody>
          <a:bodyPr>
            <a:normAutofit/>
          </a:bodyPr>
          <a:lstStyle/>
          <a:p>
            <a:r>
              <a:rPr lang="tr-TR" sz="2800" b="1" dirty="0">
                <a:latin typeface="Comic Sans MS" panose="030F0702030302020204" pitchFamily="66" charset="0"/>
              </a:rPr>
              <a:t>İŞYERİNDE MOTİVASYONU ARTTIRMA YÖNTEMLERİ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02019" y="1354064"/>
            <a:ext cx="6251944" cy="5503936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2. Ödüllendirme ve </a:t>
            </a:r>
            <a:r>
              <a:rPr lang="tr-TR" sz="20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Takdir: </a:t>
            </a:r>
            <a:r>
              <a:rPr lang="tr-TR" sz="2000" b="1" dirty="0">
                <a:latin typeface="Comic Sans MS" panose="030F0702030302020204" pitchFamily="66" charset="0"/>
              </a:rPr>
              <a:t>Başarıların fark edilmesi ve ödüllendirilmesi, çalışanların kurum tarafından değer gördüklerini hissetmelerini sağlar.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Hem maddi hem de manevi ödüller motivasyonu yükseltir.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 Uygulama: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“Ayın Çalışanı” programı: </a:t>
            </a:r>
            <a:r>
              <a:rPr lang="tr-TR" sz="2000" b="1" dirty="0">
                <a:latin typeface="Comic Sans MS" panose="030F0702030302020204" pitchFamily="66" charset="0"/>
              </a:rPr>
              <a:t>Başarılı bir çalışanın ay sonunda ilan edilmesi ve küçük bir ödülle onurlandırılması.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Takdir törenleri veya e-posta duyuruları: </a:t>
            </a:r>
            <a:r>
              <a:rPr lang="tr-TR" sz="2000" b="1" dirty="0">
                <a:latin typeface="Comic Sans MS" panose="030F0702030302020204" pitchFamily="66" charset="0"/>
              </a:rPr>
              <a:t>Projede önemli katkısı olan çalışanların tüm ekibe tanıtılması, yöneticilerin teşekkür mesajları paylaşması.</a:t>
            </a:r>
          </a:p>
        </p:txBody>
      </p:sp>
      <p:pic>
        <p:nvPicPr>
          <p:cNvPr id="7" name="İçerik Yer Tutucusu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367" y="1354065"/>
            <a:ext cx="5344633" cy="5503936"/>
          </a:xfrm>
        </p:spPr>
      </p:pic>
    </p:spTree>
    <p:extLst>
      <p:ext uri="{BB962C8B-B14F-4D97-AF65-F5344CB8AC3E}">
        <p14:creationId xmlns:p14="http://schemas.microsoft.com/office/powerpoint/2010/main" val="22143398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06710" y="148376"/>
            <a:ext cx="10485290" cy="976312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İŞYERİNDE MOTİVASYONU ARTTIRMA YÖNTEMLERİ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563" y="1443037"/>
            <a:ext cx="4276437" cy="5414964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588654" y="1443037"/>
            <a:ext cx="6326910" cy="5414963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3. Kariyer Gelişimi ve Eğitim İmkanları: </a:t>
            </a:r>
            <a:r>
              <a:rPr lang="tr-TR" sz="2000" b="1" dirty="0">
                <a:latin typeface="Comic Sans MS" panose="030F0702030302020204" pitchFamily="66" charset="0"/>
              </a:rPr>
              <a:t>Çalışanların mesleki ve kişisel gelişim fırsatlarına erişebilmesi, uzun vadeli motivasyonlarını güçlendirir.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 Uygulama: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Kurum içi eğitimler: </a:t>
            </a:r>
            <a:r>
              <a:rPr lang="tr-TR" sz="2000" b="1" dirty="0">
                <a:latin typeface="Comic Sans MS" panose="030F0702030302020204" pitchFamily="66" charset="0"/>
              </a:rPr>
              <a:t>Uzman eğitmenlerin düzenlediği seminerler, atölye çalışmaları veya online kurslar.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Mentorluk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ve koçluk programları: </a:t>
            </a:r>
            <a:r>
              <a:rPr lang="tr-TR" sz="2000" b="1" dirty="0">
                <a:latin typeface="Comic Sans MS" panose="030F0702030302020204" pitchFamily="66" charset="0"/>
              </a:rPr>
              <a:t>Deneyimli çalışanların yeni başlayanlara veya farklı alanlara yönelmek isteyenlere rehberlik etmesi.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9003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49240" y="116479"/>
            <a:ext cx="10442760" cy="976312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İŞYERİNDE MOTİVASYONU ARTTIRMA YÖNTEMLERİ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395" y="1439125"/>
            <a:ext cx="5223605" cy="5418876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313845" y="1439124"/>
            <a:ext cx="6331504" cy="5418876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4.İş-Yaşam Dengesi: </a:t>
            </a:r>
            <a:r>
              <a:rPr lang="tr-TR" sz="2000" b="1" dirty="0">
                <a:latin typeface="Comic Sans MS" panose="030F0702030302020204" pitchFamily="66" charset="0"/>
              </a:rPr>
              <a:t>Çalışanların aile, sosyal hayat ve iş yükü arasındaki dengeyi koruyabilmeleri, tükenmişlik sendromunun önüne geçer ve genel mutluluk düzeylerini artırır.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 Uygulama: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Esnek çalışma saatleri: </a:t>
            </a:r>
            <a:r>
              <a:rPr lang="tr-TR" sz="2000" b="1" dirty="0">
                <a:latin typeface="Comic Sans MS" panose="030F0702030302020204" pitchFamily="66" charset="0"/>
              </a:rPr>
              <a:t>Belirli bir çekirdek zaman aralığı dışında, çalışanların çalışma saatlerini kendilerinin düzenlemesi.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Uzaktan çalışma (</a:t>
            </a:r>
            <a:r>
              <a:rPr lang="tr-TR" sz="20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home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sz="20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office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) seçenekleri: </a:t>
            </a:r>
            <a:r>
              <a:rPr lang="tr-TR" sz="2000" b="1" dirty="0">
                <a:latin typeface="Comic Sans MS" panose="030F0702030302020204" pitchFamily="66" charset="0"/>
              </a:rPr>
              <a:t>Haftanın belirli günlerinde evden çalışma imkanı sağlamak.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1727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37415" y="212172"/>
            <a:ext cx="10426994" cy="976312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İŞYERİNDE MOTİVASYONU ARTTIRMA YÖNTEMLERİ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1598613"/>
            <a:ext cx="6097588" cy="5259386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0122" y="1598612"/>
            <a:ext cx="5924290" cy="5259387"/>
          </a:xfrm>
        </p:spPr>
        <p:txBody>
          <a:bodyPr>
            <a:normAutofit lnSpcReduction="10000"/>
          </a:bodyPr>
          <a:lstStyle/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5. Katılım ve Sorumluluk Verme: </a:t>
            </a:r>
            <a:r>
              <a:rPr lang="tr-TR" sz="2000" b="1" dirty="0">
                <a:latin typeface="Comic Sans MS" panose="030F0702030302020204" pitchFamily="66" charset="0"/>
              </a:rPr>
              <a:t>Çalışanların fikirlerini özgürce ifade edebildikleri, karar mekanizmalarına dahil oldukları ve sorumluluk alabilecekleri ortamlar yaratmak, onların kendilerini önemli hissetmelerini sağlar.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 Uygulama: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Proje gruplarına katılım: </a:t>
            </a:r>
            <a:r>
              <a:rPr lang="tr-TR" sz="2000" b="1" dirty="0">
                <a:latin typeface="Comic Sans MS" panose="030F0702030302020204" pitchFamily="66" charset="0"/>
              </a:rPr>
              <a:t>Çalışanları proje ekibine dahil ederek süreçleri sahiplenmelerini sağlamak.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Beyin fırtınası toplantıları: </a:t>
            </a:r>
            <a:r>
              <a:rPr lang="tr-TR" sz="2000" b="1" dirty="0">
                <a:latin typeface="Comic Sans MS" panose="030F0702030302020204" pitchFamily="66" charset="0"/>
              </a:rPr>
              <a:t>Önemli kararlar alınmadan önce tüm ekip üyelerinin görüş ve önerilerini sunabilecekleri platformlar oluşturmak.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79649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69312" y="222804"/>
            <a:ext cx="10522688" cy="976312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İŞYERİNDE MOTİVASYONU ARTTIRMA YÖNTEMLERİ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9374" y="1598613"/>
            <a:ext cx="5622625" cy="5259387"/>
          </a:xfrm>
          <a:prstGeom prst="rect">
            <a:avLst/>
          </a:prstGeo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0122" y="1598612"/>
            <a:ext cx="5924290" cy="5259387"/>
          </a:xfrm>
        </p:spPr>
        <p:txBody>
          <a:bodyPr/>
          <a:lstStyle/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6. Liderlik ve İletişim: </a:t>
            </a:r>
            <a:r>
              <a:rPr lang="tr-TR" sz="2000" b="1" dirty="0">
                <a:latin typeface="Comic Sans MS" panose="030F0702030302020204" pitchFamily="66" charset="0"/>
              </a:rPr>
              <a:t>Destekleyici, adil ve açık iletişimi benimseyen bir yönetim tarzı, çalışanların motivasyonunu yükseltir ve bağlılığı artırır.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 Uygulama: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Açık kapı politikası: </a:t>
            </a:r>
            <a:r>
              <a:rPr lang="tr-TR" sz="2000" b="1" dirty="0">
                <a:latin typeface="Comic Sans MS" panose="030F0702030302020204" pitchFamily="66" charset="0"/>
              </a:rPr>
              <a:t>Yöneticilerin çalışanlarla düzenli olarak bir araya gelip sorunları dinlemesi ve çözüm önerilerini değerlendirmesi.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Haftalık takım toplantıları: </a:t>
            </a:r>
            <a:r>
              <a:rPr lang="tr-TR" sz="2000" b="1" dirty="0">
                <a:latin typeface="Comic Sans MS" panose="030F0702030302020204" pitchFamily="66" charset="0"/>
              </a:rPr>
              <a:t>Ekip üyelerinin güncel iş durumlarını paylaşmaları, sorunları dile getirmeleri ve birlikte çözüm üretmeleri</a:t>
            </a:r>
            <a:r>
              <a:rPr lang="tr-TR" dirty="0"/>
              <a:t>.</a:t>
            </a:r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19232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48046" y="414190"/>
            <a:ext cx="10249785" cy="723493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İŞYERİNDE MOTİVASYONU ARTTIRMA YÖNTEMLERİ</a:t>
            </a: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286541"/>
            <a:ext cx="5791200" cy="5571460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972" y="1286540"/>
            <a:ext cx="5483040" cy="5571460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7. Pozitif ve Destekleyici Çalışma Ortamı: </a:t>
            </a:r>
            <a:r>
              <a:rPr lang="tr-TR" sz="2000" b="1" dirty="0">
                <a:latin typeface="Comic Sans MS" panose="030F0702030302020204" pitchFamily="66" charset="0"/>
              </a:rPr>
              <a:t>Fiziksel ve sosyal açıdan iyi tasarlanmış bir çalışma ortamı, çalışanların daha huzurlu ve verimli çalışmasına yardımcı olur.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 Uygulama: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Ortak dinlenme alanları ve sosyalleşme etkinlikleri:</a:t>
            </a:r>
            <a:r>
              <a:rPr lang="tr-TR" sz="2000" b="1" dirty="0">
                <a:latin typeface="Comic Sans MS" panose="030F0702030302020204" pitchFamily="66" charset="0"/>
              </a:rPr>
              <a:t> Çay-kahve köşesi, oyun alanı veya haftalık kahve buluşmaları gibi faaliyetlerle ekip ruhunu güçlendirmek.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Ofis ergonomisi: </a:t>
            </a:r>
            <a:r>
              <a:rPr lang="tr-TR" sz="2000" b="1" dirty="0">
                <a:latin typeface="Comic Sans MS" panose="030F0702030302020204" pitchFamily="66" charset="0"/>
              </a:rPr>
              <a:t>Masa, sandalye, ışıklandırma gibi unsurları çalışan sağlığına uygun hale getirmek.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720815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43740" y="446088"/>
            <a:ext cx="10448260" cy="776656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İŞYERİNDE MOTİVASYONU ARTTIRMA YÖNTEMLERİ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2" y="1598612"/>
            <a:ext cx="6097588" cy="5259387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0122" y="1598612"/>
            <a:ext cx="5924290" cy="5259387"/>
          </a:xfrm>
        </p:spPr>
        <p:txBody>
          <a:bodyPr/>
          <a:lstStyle/>
          <a:p>
            <a:r>
              <a:rPr lang="tr-TR" sz="1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8. Bireysel ve Takım Koçluğu: </a:t>
            </a:r>
            <a:r>
              <a:rPr lang="tr-TR" sz="1800" b="1" dirty="0">
                <a:latin typeface="Comic Sans MS" panose="030F0702030302020204" pitchFamily="66" charset="0"/>
              </a:rPr>
              <a:t>Profesyonel koçluk, </a:t>
            </a:r>
            <a:r>
              <a:rPr lang="tr-TR" sz="1800" b="1" dirty="0" err="1">
                <a:latin typeface="Comic Sans MS" panose="030F0702030302020204" pitchFamily="66" charset="0"/>
              </a:rPr>
              <a:t>mentorluk</a:t>
            </a:r>
            <a:r>
              <a:rPr lang="tr-TR" sz="1800" b="1" dirty="0">
                <a:latin typeface="Comic Sans MS" panose="030F0702030302020204" pitchFamily="66" charset="0"/>
              </a:rPr>
              <a:t> veya rehberlik hizmetleri, çalışanların kişisel farkındalık kazanmasına ve takım içinde etkin rol oynamasına katkıda bulunur.</a:t>
            </a:r>
          </a:p>
          <a:p>
            <a:endParaRPr lang="tr-TR" sz="1800" b="1" dirty="0">
              <a:latin typeface="Comic Sans MS" panose="030F0702030302020204" pitchFamily="66" charset="0"/>
            </a:endParaRPr>
          </a:p>
          <a:p>
            <a:r>
              <a:rPr lang="tr-TR" sz="1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 Uygulama:</a:t>
            </a:r>
          </a:p>
          <a:p>
            <a:r>
              <a:rPr lang="tr-TR" sz="1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Kurum içi koçluk seansları: </a:t>
            </a:r>
            <a:r>
              <a:rPr lang="tr-TR" sz="1800" b="1" dirty="0">
                <a:latin typeface="Comic Sans MS" panose="030F0702030302020204" pitchFamily="66" charset="0"/>
              </a:rPr>
              <a:t>Bireylerin hedef belirleme, stres yönetimi ve iletişim becerilerini geliştirmeye odaklı görüşmeler düzenlemek.</a:t>
            </a:r>
          </a:p>
          <a:p>
            <a:endParaRPr lang="tr-TR" sz="1800" b="1" dirty="0">
              <a:latin typeface="Comic Sans MS" panose="030F0702030302020204" pitchFamily="66" charset="0"/>
            </a:endParaRPr>
          </a:p>
          <a:p>
            <a:r>
              <a:rPr lang="tr-TR" sz="1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Takım atölyeleri: </a:t>
            </a:r>
            <a:r>
              <a:rPr lang="tr-TR" sz="1800" b="1" dirty="0">
                <a:latin typeface="Comic Sans MS" panose="030F0702030302020204" pitchFamily="66" charset="0"/>
              </a:rPr>
              <a:t>Ekiplerin birlikte öğrenmelerini, ortak sorunları çözmelerini ve iletişimlerini güçlendirmelerini sağlayan grup çalışmaları.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326793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658680" y="185443"/>
            <a:ext cx="10533320" cy="976312"/>
          </a:xfrm>
        </p:spPr>
        <p:txBody>
          <a:bodyPr>
            <a:normAutofit/>
          </a:bodyPr>
          <a:lstStyle/>
          <a:p>
            <a:r>
              <a:rPr lang="tr-TR" sz="2400" b="1" dirty="0">
                <a:latin typeface="Comic Sans MS" panose="030F0702030302020204" pitchFamily="66" charset="0"/>
              </a:rPr>
              <a:t>İŞYERİNDE MOTİVASYONU ARTTIRMA YÖNTEMLERİ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411" y="1701210"/>
            <a:ext cx="6097589" cy="5156790"/>
          </a:xfrm>
        </p:spPr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80754" y="1598612"/>
            <a:ext cx="5913658" cy="5259387"/>
          </a:xfrm>
        </p:spPr>
        <p:txBody>
          <a:bodyPr/>
          <a:lstStyle/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9. Psikolojik Destek ve Refah Programları: </a:t>
            </a:r>
            <a:r>
              <a:rPr lang="tr-TR" sz="2000" b="1" dirty="0">
                <a:latin typeface="Comic Sans MS" panose="030F0702030302020204" pitchFamily="66" charset="0"/>
              </a:rPr>
              <a:t>Çalışanların ruhsal ve bedensel sağlığının korunması, motivasyon ve verimlilik üzerinde doğrudan etkilidir.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Örnek Uygulama: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Psikolojik danışmanlık hizmetleri: </a:t>
            </a:r>
            <a:r>
              <a:rPr lang="tr-TR" sz="2000" b="1" dirty="0">
                <a:latin typeface="Comic Sans MS" panose="030F0702030302020204" pitchFamily="66" charset="0"/>
              </a:rPr>
              <a:t>Stres yönetimi veya kişisel sorunlarla baş etme konusunda profesyonel destek sağlamak.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Spor, beslenme ve sağlık programları: </a:t>
            </a:r>
            <a:r>
              <a:rPr lang="tr-TR" sz="2000" b="1" dirty="0">
                <a:latin typeface="Comic Sans MS" panose="030F0702030302020204" pitchFamily="66" charset="0"/>
              </a:rPr>
              <a:t>Kurum içinde egzersiz atölyeleri, sağlıklı beslenme seminerleri veya kurum anlaşmalı spor salonu üyelikleri sunmak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396016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45673" y="624110"/>
            <a:ext cx="10381672" cy="798290"/>
          </a:xfrm>
        </p:spPr>
        <p:txBody>
          <a:bodyPr/>
          <a:lstStyle/>
          <a:p>
            <a:r>
              <a:rPr lang="tr-TR" dirty="0" smtClean="0">
                <a:latin typeface="Comic Sans MS" panose="030F0702030302020204" pitchFamily="66" charset="0"/>
              </a:rPr>
              <a:t>MOTİVASYON KURAMLARI</a:t>
            </a:r>
            <a:endParaRPr lang="tr-TR" dirty="0">
              <a:latin typeface="Comic Sans MS" panose="030F0702030302020204" pitchFamily="66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246909" y="1625600"/>
            <a:ext cx="10880436" cy="5232400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* **Abraham </a:t>
            </a:r>
            <a:r>
              <a:rPr lang="tr-TR" sz="24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Maslow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– İhtiyaçlar Hiyerarşisi**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  İnsan ihtiyaçları karşılandıkça bir üst düzeye geçer. Karşılanmayan ihtiyaç motivasyonu düşürür.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* **</a:t>
            </a:r>
            <a:r>
              <a:rPr lang="tr-TR" sz="24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Frederick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tr-TR" sz="24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Herzberg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– Çift Faktör Teorisi**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  Maaş gibi hijyen faktörleri memnuniyetsizliği önler; ancak asıl motivasyon başarı ve takdirle sağlanır.</a:t>
            </a:r>
          </a:p>
          <a:p>
            <a:endParaRPr lang="tr-TR" sz="2400" b="1" dirty="0">
              <a:latin typeface="Comic Sans MS" panose="030F0702030302020204" pitchFamily="66" charset="0"/>
            </a:endParaRPr>
          </a:p>
          <a:p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* **Victor </a:t>
            </a:r>
            <a:r>
              <a:rPr lang="tr-TR" sz="2400" b="1" dirty="0" err="1">
                <a:solidFill>
                  <a:srgbClr val="00B050"/>
                </a:solidFill>
                <a:latin typeface="Comic Sans MS" panose="030F0702030302020204" pitchFamily="66" charset="0"/>
              </a:rPr>
              <a:t>Vroom</a:t>
            </a:r>
            <a:r>
              <a:rPr lang="tr-TR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 – Beklenti Teorisi**</a:t>
            </a:r>
          </a:p>
          <a:p>
            <a:r>
              <a:rPr lang="tr-TR" sz="2400" b="1" dirty="0">
                <a:latin typeface="Comic Sans MS" panose="030F0702030302020204" pitchFamily="66" charset="0"/>
              </a:rPr>
              <a:t>  Kişi, çabasının ödüle dönüşeceğine inanırsa motive olur.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87569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23273" y="1505527"/>
            <a:ext cx="5680363" cy="1043438"/>
          </a:xfrm>
        </p:spPr>
        <p:txBody>
          <a:bodyPr/>
          <a:lstStyle/>
          <a:p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İş Yerinde Motivasyonun Önemi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323274" y="2548966"/>
            <a:ext cx="5680362" cy="4309034"/>
          </a:xfrm>
        </p:spPr>
        <p:txBody>
          <a:bodyPr/>
          <a:lstStyle/>
          <a:p>
            <a:r>
              <a:rPr lang="tr-TR" sz="2800" b="1" dirty="0">
                <a:latin typeface="Comic Sans MS" panose="030F0702030302020204" pitchFamily="66" charset="0"/>
              </a:rPr>
              <a:t>✅ Verimlilik artar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✅ İş tatmini yükselir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✅ Kurumsal bağlılık güçlenir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✅ Devamsızlık azalır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✅ Kurum kültürü gelişir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225310" y="1505527"/>
            <a:ext cx="5966689" cy="1040210"/>
          </a:xfrm>
        </p:spPr>
        <p:txBody>
          <a:bodyPr/>
          <a:lstStyle/>
          <a:p>
            <a:r>
              <a:rPr lang="tr-TR" sz="2800" b="1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Motivasyonu Düşüren Unsurlar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25310" y="2545737"/>
            <a:ext cx="5966690" cy="4312263"/>
          </a:xfrm>
        </p:spPr>
        <p:txBody>
          <a:bodyPr/>
          <a:lstStyle/>
          <a:p>
            <a:r>
              <a:rPr lang="tr-TR" sz="2800" b="1" dirty="0">
                <a:latin typeface="Comic Sans MS" panose="030F0702030302020204" pitchFamily="66" charset="0"/>
              </a:rPr>
              <a:t>❌ Adaletsizlik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❌ Belirsizlik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❌ İletişim eksikliği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❌ Aşırı iş yükü</a:t>
            </a:r>
          </a:p>
          <a:p>
            <a:r>
              <a:rPr lang="tr-TR" sz="2800" b="1" dirty="0">
                <a:latin typeface="Comic Sans MS" panose="030F0702030302020204" pitchFamily="66" charset="0"/>
              </a:rPr>
              <a:t>❌ Takdir eksikliği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293655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/>
          <p:cNvSpPr/>
          <p:nvPr/>
        </p:nvSpPr>
        <p:spPr>
          <a:xfrm>
            <a:off x="1488558" y="610136"/>
            <a:ext cx="1070344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/>
              <a:t> </a:t>
            </a:r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🎯</a:t>
            </a:r>
            <a:r>
              <a:rPr lang="tr-TR" sz="2000" b="1" dirty="0">
                <a:latin typeface="Comic Sans MS" panose="030F0702030302020204" pitchFamily="66" charset="0"/>
              </a:rPr>
              <a:t> </a:t>
            </a:r>
            <a:r>
              <a:rPr lang="tr-TR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1.Motivasyon Duvarı </a:t>
            </a:r>
            <a:r>
              <a:rPr lang="tr-TR" sz="32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Oyunu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Amaç: </a:t>
            </a:r>
            <a:r>
              <a:rPr lang="tr-TR" sz="2000" b="1" dirty="0">
                <a:latin typeface="Comic Sans MS" panose="030F0702030302020204" pitchFamily="66" charset="0"/>
              </a:rPr>
              <a:t>Çalışanların birbirini motive etmesi ve olumlu geri bildirim vermesi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Nasıl </a:t>
            </a:r>
            <a:r>
              <a:rPr lang="tr-TR" sz="20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oynanır:</a:t>
            </a:r>
            <a:r>
              <a:rPr lang="tr-TR" sz="2000" b="1" dirty="0" err="1" smtClean="0">
                <a:latin typeface="Comic Sans MS" panose="030F0702030302020204" pitchFamily="66" charset="0"/>
              </a:rPr>
              <a:t>Her</a:t>
            </a:r>
            <a:r>
              <a:rPr lang="tr-TR" sz="2000" b="1" dirty="0" smtClean="0">
                <a:latin typeface="Comic Sans MS" panose="030F0702030302020204" pitchFamily="66" charset="0"/>
              </a:rPr>
              <a:t> </a:t>
            </a:r>
            <a:r>
              <a:rPr lang="tr-TR" sz="2000" b="1" dirty="0">
                <a:latin typeface="Comic Sans MS" panose="030F0702030302020204" pitchFamily="66" charset="0"/>
              </a:rPr>
              <a:t>katılımcıya renkli not kâğıtları </a:t>
            </a:r>
            <a:r>
              <a:rPr lang="tr-TR" sz="2000" b="1" dirty="0" err="1">
                <a:latin typeface="Comic Sans MS" panose="030F0702030302020204" pitchFamily="66" charset="0"/>
              </a:rPr>
              <a:t>verilir.Herkes</a:t>
            </a:r>
            <a:r>
              <a:rPr lang="tr-TR" sz="2000" b="1" dirty="0">
                <a:latin typeface="Comic Sans MS" panose="030F0702030302020204" pitchFamily="66" charset="0"/>
              </a:rPr>
              <a:t>, ekipteki bir arkadaşının iyi yaptığı bir şeyi veya onu motive eden bir davranışı yazar.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Notlar bir “Motivasyon Duvarı” panosuna asılır.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Eğitim sonunda herkes kendi notlarını okur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Etki: </a:t>
            </a:r>
            <a:r>
              <a:rPr lang="tr-TR" sz="2000" b="1" dirty="0">
                <a:latin typeface="Comic Sans MS" panose="030F0702030302020204" pitchFamily="66" charset="0"/>
              </a:rPr>
              <a:t>Takım içi bağlılık, takdir duygusu ve pozitif enerji artar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💡</a:t>
            </a:r>
            <a:r>
              <a:rPr lang="tr-TR" sz="2000" b="1" dirty="0">
                <a:latin typeface="Comic Sans MS" panose="030F0702030302020204" pitchFamily="66" charset="0"/>
              </a:rPr>
              <a:t> </a:t>
            </a:r>
            <a:r>
              <a:rPr lang="tr-TR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2. Motivasyon Hikayesi Zinciri Oyunu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Amaç: </a:t>
            </a:r>
            <a:r>
              <a:rPr lang="tr-TR" sz="2000" b="1" dirty="0">
                <a:latin typeface="Comic Sans MS" panose="030F0702030302020204" pitchFamily="66" charset="0"/>
              </a:rPr>
              <a:t>Takım olarak yaratıcılığı ve iş birliğini artırmak.</a:t>
            </a: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Nasıl </a:t>
            </a:r>
            <a:r>
              <a:rPr lang="tr-TR" sz="20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oynanır:</a:t>
            </a:r>
            <a:r>
              <a:rPr lang="tr-TR" sz="2000" b="1" dirty="0" err="1" smtClean="0">
                <a:latin typeface="Comic Sans MS" panose="030F0702030302020204" pitchFamily="66" charset="0"/>
              </a:rPr>
              <a:t>İlk</a:t>
            </a:r>
            <a:r>
              <a:rPr lang="tr-TR" sz="2000" b="1" dirty="0" smtClean="0">
                <a:latin typeface="Comic Sans MS" panose="030F0702030302020204" pitchFamily="66" charset="0"/>
              </a:rPr>
              <a:t> </a:t>
            </a:r>
            <a:r>
              <a:rPr lang="tr-TR" sz="2000" b="1" dirty="0">
                <a:latin typeface="Comic Sans MS" panose="030F0702030302020204" pitchFamily="66" charset="0"/>
              </a:rPr>
              <a:t>kişi “Bugün işe geldiğimde kendimi çok motive hissettim çünkü...” diye başlar.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Her katılımcı bir cümle ekleyerek hikâyeyi devam ettirir.</a:t>
            </a:r>
          </a:p>
          <a:p>
            <a:r>
              <a:rPr lang="tr-TR" sz="2000" b="1" dirty="0">
                <a:latin typeface="Comic Sans MS" panose="030F0702030302020204" pitchFamily="66" charset="0"/>
              </a:rPr>
              <a:t>Hikaye sonunda ortaya komik, ilham verici veya duygusal bir öykü çıkar</a:t>
            </a:r>
            <a:r>
              <a:rPr lang="tr-TR" sz="2000" b="1" dirty="0" smtClean="0">
                <a:latin typeface="Comic Sans MS" panose="030F0702030302020204" pitchFamily="66" charset="0"/>
              </a:rPr>
              <a:t>.</a:t>
            </a:r>
          </a:p>
          <a:p>
            <a:endParaRPr lang="tr-TR" sz="2000" b="1" dirty="0">
              <a:latin typeface="Comic Sans MS" panose="030F0702030302020204" pitchFamily="66" charset="0"/>
            </a:endParaRPr>
          </a:p>
          <a:p>
            <a:r>
              <a:rPr lang="tr-TR" sz="2000" b="1" dirty="0">
                <a:solidFill>
                  <a:srgbClr val="00B050"/>
                </a:solidFill>
                <a:latin typeface="Comic Sans MS" panose="030F0702030302020204" pitchFamily="66" charset="0"/>
              </a:rPr>
              <a:t>🎭 Etki: </a:t>
            </a:r>
            <a:r>
              <a:rPr lang="tr-TR" sz="2000" b="1" dirty="0">
                <a:latin typeface="Comic Sans MS" panose="030F0702030302020204" pitchFamily="66" charset="0"/>
              </a:rPr>
              <a:t>Takım ruhu güçlenir, ortak değerler öne çıkar.</a:t>
            </a:r>
          </a:p>
        </p:txBody>
      </p:sp>
    </p:spTree>
    <p:extLst>
      <p:ext uri="{BB962C8B-B14F-4D97-AF65-F5344CB8AC3E}">
        <p14:creationId xmlns:p14="http://schemas.microsoft.com/office/powerpoint/2010/main" val="22184705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6211"/>
            <a:ext cx="12192000" cy="6001789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0" y="0"/>
            <a:ext cx="12192000" cy="10275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80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D</a:t>
            </a:r>
            <a:r>
              <a:rPr lang="tr-TR" sz="8000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N</a:t>
            </a:r>
            <a:r>
              <a:rPr lang="tr-TR" sz="8000" i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L</a:t>
            </a:r>
            <a:r>
              <a:rPr lang="tr-TR" sz="8000" i="1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E</a:t>
            </a:r>
            <a:r>
              <a:rPr lang="tr-TR" sz="80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D</a:t>
            </a:r>
            <a:r>
              <a:rPr lang="tr-TR" sz="8000" i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Ğ</a:t>
            </a:r>
            <a:r>
              <a:rPr lang="tr-TR" sz="8000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N</a:t>
            </a:r>
            <a:r>
              <a:rPr lang="tr-TR" sz="8000" i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Z</a:t>
            </a:r>
            <a:r>
              <a:rPr lang="tr-TR" sz="8000" i="1" dirty="0" smtClean="0">
                <a:latin typeface="Comic Sans MS" panose="030F0702030302020204" pitchFamily="66" charset="0"/>
              </a:rPr>
              <a:t> </a:t>
            </a:r>
            <a:r>
              <a:rPr lang="tr-TR" sz="8000" i="1" dirty="0" smtClean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Ç</a:t>
            </a:r>
            <a:r>
              <a:rPr lang="tr-TR" sz="8000" i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İ</a:t>
            </a:r>
            <a:r>
              <a:rPr lang="tr-TR" sz="80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N</a:t>
            </a:r>
            <a:r>
              <a:rPr lang="tr-TR" sz="8000" i="1" dirty="0" smtClean="0">
                <a:latin typeface="Comic Sans MS" panose="030F0702030302020204" pitchFamily="66" charset="0"/>
              </a:rPr>
              <a:t> </a:t>
            </a:r>
            <a:endParaRPr lang="tr-TR" sz="8000" i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893705"/>
      </p:ext>
    </p:extLst>
  </p:cSld>
  <p:clrMapOvr>
    <a:masterClrMapping/>
  </p:clrMapOvr>
</p:sld>
</file>

<file path=ppt/theme/theme1.xml><?xml version="1.0" encoding="utf-8"?>
<a:theme xmlns:a="http://schemas.openxmlformats.org/drawingml/2006/main" name="Duman">
  <a:themeElements>
    <a:clrScheme name="Duman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Duma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uma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4536</TotalTime>
  <Words>2326</Words>
  <Application>Microsoft Office PowerPoint</Application>
  <PresentationFormat>Geniş ekran</PresentationFormat>
  <Paragraphs>378</Paragraphs>
  <Slides>44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44</vt:i4>
      </vt:variant>
    </vt:vector>
  </HeadingPairs>
  <TitlesOfParts>
    <vt:vector size="52" baseType="lpstr">
      <vt:lpstr>Arial</vt:lpstr>
      <vt:lpstr>Calibri</vt:lpstr>
      <vt:lpstr>Century Gothic</vt:lpstr>
      <vt:lpstr>Comic Sans MS</vt:lpstr>
      <vt:lpstr>Trebuchet MS</vt:lpstr>
      <vt:lpstr>Wingdings</vt:lpstr>
      <vt:lpstr>Wingdings 3</vt:lpstr>
      <vt:lpstr>Duman</vt:lpstr>
      <vt:lpstr>PowerPoint Sunusu</vt:lpstr>
      <vt:lpstr>MOTİVASYON KELİMESİNİN ANLAMI VE KÖKENİ</vt:lpstr>
      <vt:lpstr> MOTİVASYON KELİMESİNİN ANLAMI VE KÖKENİ</vt:lpstr>
      <vt:lpstr>İŞ YERİNDE MOTİVASYON NEDİR ?</vt:lpstr>
      <vt:lpstr>MOTİVASYONUN TEMEL UNSURLARI</vt:lpstr>
      <vt:lpstr>ÇALIŞAN MOTİVASYONUNU ETKİLEYEN İÇSEL FAKTÖRLER</vt:lpstr>
      <vt:lpstr>ÇALIŞAN MOTİVASYONUNU ETKİLEYEN İÇSEL FAKTÖRLER</vt:lpstr>
      <vt:lpstr>ÇALIŞAN MOTİVASYONUNU ETKİLEYEN İÇSEL FAKTÖRLER</vt:lpstr>
      <vt:lpstr>3-Kendini Geliştirme İsteği </vt:lpstr>
      <vt:lpstr>ÇALIŞAN MOTİVASYONUNU ETKİLEYEN İÇSEL FAKTÖRLER</vt:lpstr>
      <vt:lpstr>4-Özerklik (Bağımsızlık) </vt:lpstr>
      <vt:lpstr>ÇALIŞAN MOTİVASYONUNU ETKİLEYEN İÇSEL FAKTÖRLER</vt:lpstr>
      <vt:lpstr>ÇALIŞAN MOTİVASYONUNU ETKİLEYEN İÇSEL FAKTÖRLER</vt:lpstr>
      <vt:lpstr>ÇALIŞAN MOTİVASYONUNU ETKİLEYEN DIŞSAL FAKTÖRLER</vt:lpstr>
      <vt:lpstr>1-Ücret ve Yan Haklar </vt:lpstr>
      <vt:lpstr>ÇALIŞAN MOTİVASYONUNU ETKİLEYEN DIŞSAL FAKTÖRLER</vt:lpstr>
      <vt:lpstr>2-Güven ve Terfi Olanakları </vt:lpstr>
      <vt:lpstr>ÇALIŞAN MOTİVASYONUNU ETKİLEYEN DIŞSAL FAKTÖRLER</vt:lpstr>
      <vt:lpstr>3-Çalışma Ortamı ve Koşulları: </vt:lpstr>
      <vt:lpstr>ÇALIŞAN MOTİVASYONUNU ETKİLEYEN DIŞSAL FAKTÖRLER</vt:lpstr>
      <vt:lpstr>ÇALIŞAN MOTİVASYONUNU ETKİLEYEN DIŞSAL FAKTÖRLER</vt:lpstr>
      <vt:lpstr>5-İş Yükü ve İş-Yaşam Dengesi</vt:lpstr>
      <vt:lpstr>ÇALIŞAN MOTİVASYONUNU ETKİLEYEN DIŞSAL FAKTÖRLER</vt:lpstr>
      <vt:lpstr>6-Kurumsal Kültür ve Değerler</vt:lpstr>
      <vt:lpstr>ÇALIŞAN MOTİVASYONUNU ETKİLEYEN DIŞSAL FAKTÖRLER</vt:lpstr>
      <vt:lpstr>7-Eğitim ve Gelişim Olanakları </vt:lpstr>
      <vt:lpstr>PowerPoint Sunusu</vt:lpstr>
      <vt:lpstr>PowerPoint Sunusu</vt:lpstr>
      <vt:lpstr>PowerPoint Sunusu</vt:lpstr>
      <vt:lpstr>PowerPoint Sunusu</vt:lpstr>
      <vt:lpstr>PowerPoint Sunusu</vt:lpstr>
      <vt:lpstr>İŞYERİNDE MOTİVASYONU ARTTIRMA YÖNTEMLERİ</vt:lpstr>
      <vt:lpstr>İŞYERİNDE MOTİVASYONU ARTTIRMA YÖNTEMLERİ</vt:lpstr>
      <vt:lpstr>İŞYERİNDE MOTİVASYONU ARTTIRMA YÖNTEMLERİ</vt:lpstr>
      <vt:lpstr>İŞYERİNDE MOTİVASYONU ARTTIRMA YÖNTEMLERİ</vt:lpstr>
      <vt:lpstr>İŞYERİNDE MOTİVASYONU ARTTIRMA YÖNTEMLERİ</vt:lpstr>
      <vt:lpstr>İŞYERİNDE MOTİVASYONU ARTTIRMA YÖNTEMLERİ</vt:lpstr>
      <vt:lpstr>İŞYERİNDE MOTİVASYONU ARTTIRMA YÖNTEMLERİ</vt:lpstr>
      <vt:lpstr>İŞYERİNDE MOTİVASYONU ARTTIRMA YÖNTEMLERİ</vt:lpstr>
      <vt:lpstr>İŞYERİNDE MOTİVASYONU ARTTIRMA YÖNTEMLERİ</vt:lpstr>
      <vt:lpstr>MOTİVASYON KURAMLARI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user70</dc:creator>
  <cp:lastModifiedBy>user</cp:lastModifiedBy>
  <cp:revision>407</cp:revision>
  <cp:lastPrinted>2026-03-31T12:43:17Z</cp:lastPrinted>
  <dcterms:created xsi:type="dcterms:W3CDTF">2025-03-21T12:03:12Z</dcterms:created>
  <dcterms:modified xsi:type="dcterms:W3CDTF">2026-05-04T11:12:15Z</dcterms:modified>
</cp:coreProperties>
</file>