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sldIdLst>
    <p:sldId id="256" r:id="rId2"/>
    <p:sldId id="257" r:id="rId3"/>
    <p:sldId id="259" r:id="rId4"/>
    <p:sldId id="260" r:id="rId5"/>
    <p:sldId id="261" r:id="rId6"/>
    <p:sldId id="284" r:id="rId7"/>
    <p:sldId id="262" r:id="rId8"/>
    <p:sldId id="263" r:id="rId9"/>
    <p:sldId id="267" r:id="rId10"/>
    <p:sldId id="283" r:id="rId11"/>
    <p:sldId id="265" r:id="rId12"/>
    <p:sldId id="269" r:id="rId13"/>
    <p:sldId id="271" r:id="rId14"/>
    <p:sldId id="287" r:id="rId15"/>
    <p:sldId id="273" r:id="rId16"/>
    <p:sldId id="272" r:id="rId17"/>
    <p:sldId id="297" r:id="rId18"/>
    <p:sldId id="270" r:id="rId19"/>
    <p:sldId id="275" r:id="rId20"/>
    <p:sldId id="279" r:id="rId21"/>
    <p:sldId id="277" r:id="rId22"/>
    <p:sldId id="281" r:id="rId23"/>
    <p:sldId id="280" r:id="rId24"/>
    <p:sldId id="288" r:id="rId25"/>
    <p:sldId id="290" r:id="rId26"/>
    <p:sldId id="295" r:id="rId27"/>
    <p:sldId id="296" r:id="rId28"/>
    <p:sldId id="291" r:id="rId29"/>
    <p:sldId id="292" r:id="rId3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385878-BA5C-439D-9482-195BE4F0333D}" type="datetimeFigureOut">
              <a:rPr lang="tr-TR" smtClean="0"/>
              <a:t>9.12.2025</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E59E3E-6040-449D-A47B-BBE43B9FD42D}" type="slidenum">
              <a:rPr lang="tr-TR" smtClean="0"/>
              <a:t>‹#›</a:t>
            </a:fld>
            <a:endParaRPr lang="tr-TR"/>
          </a:p>
        </p:txBody>
      </p:sp>
    </p:spTree>
    <p:extLst>
      <p:ext uri="{BB962C8B-B14F-4D97-AF65-F5344CB8AC3E}">
        <p14:creationId xmlns:p14="http://schemas.microsoft.com/office/powerpoint/2010/main" val="117403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4A0FBF2-027F-49BB-BB12-DF5CB7896747}"/>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2392089F-810C-4A32-A2F7-0589D43FEA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CA8953DF-2474-4103-9E74-952145FEDC8B}"/>
              </a:ext>
            </a:extLst>
          </p:cNvPr>
          <p:cNvSpPr>
            <a:spLocks noGrp="1"/>
          </p:cNvSpPr>
          <p:nvPr>
            <p:ph type="dt" sz="half" idx="10"/>
          </p:nvPr>
        </p:nvSpPr>
        <p:spPr/>
        <p:txBody>
          <a:bodyPr/>
          <a:lstStyle/>
          <a:p>
            <a:fld id="{FF97DAB8-48C3-4064-B2B1-0024F24DF201}" type="datetime1">
              <a:rPr lang="tr-TR" smtClean="0"/>
              <a:t>9.12.2025</a:t>
            </a:fld>
            <a:endParaRPr lang="tr-TR"/>
          </a:p>
        </p:txBody>
      </p:sp>
      <p:sp>
        <p:nvSpPr>
          <p:cNvPr id="5" name="Alt Bilgi Yer Tutucusu 4">
            <a:extLst>
              <a:ext uri="{FF2B5EF4-FFF2-40B4-BE49-F238E27FC236}">
                <a16:creationId xmlns:a16="http://schemas.microsoft.com/office/drawing/2014/main" id="{02C13C07-728E-4108-8EF8-597BBBF00571}"/>
              </a:ext>
            </a:extLst>
          </p:cNvPr>
          <p:cNvSpPr>
            <a:spLocks noGrp="1"/>
          </p:cNvSpPr>
          <p:nvPr>
            <p:ph type="ftr" sz="quarter" idx="11"/>
          </p:nvPr>
        </p:nvSpPr>
        <p:spPr/>
        <p:txBody>
          <a:bodyPr/>
          <a:lstStyle/>
          <a:p>
            <a:r>
              <a:rPr lang="tr-TR"/>
              <a:t>Adem Aydın_Taşınır Eğitimleri</a:t>
            </a:r>
          </a:p>
        </p:txBody>
      </p:sp>
      <p:sp>
        <p:nvSpPr>
          <p:cNvPr id="6" name="Slayt Numarası Yer Tutucusu 5">
            <a:extLst>
              <a:ext uri="{FF2B5EF4-FFF2-40B4-BE49-F238E27FC236}">
                <a16:creationId xmlns:a16="http://schemas.microsoft.com/office/drawing/2014/main" id="{6B33A766-61F6-4A81-9278-E509CEF02043}"/>
              </a:ext>
            </a:extLst>
          </p:cNvPr>
          <p:cNvSpPr>
            <a:spLocks noGrp="1"/>
          </p:cNvSpPr>
          <p:nvPr>
            <p:ph type="sldNum" sz="quarter" idx="12"/>
          </p:nvPr>
        </p:nvSpPr>
        <p:spPr/>
        <p:txBody>
          <a:bodyPr/>
          <a:lstStyle/>
          <a:p>
            <a:fld id="{A9A8CB71-4487-428F-87D0-DB244390F83D}" type="slidenum">
              <a:rPr lang="tr-TR" smtClean="0"/>
              <a:t>‹#›</a:t>
            </a:fld>
            <a:endParaRPr lang="tr-TR"/>
          </a:p>
        </p:txBody>
      </p:sp>
    </p:spTree>
    <p:extLst>
      <p:ext uri="{BB962C8B-B14F-4D97-AF65-F5344CB8AC3E}">
        <p14:creationId xmlns:p14="http://schemas.microsoft.com/office/powerpoint/2010/main" val="622448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CE9782E-26DC-478B-AFA0-B9EDAB4CD81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AC683F6-C57E-4431-B3D9-1039A65DB1D1}"/>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3366607-95A3-4F48-BCB4-B5C82EE38ACE}"/>
              </a:ext>
            </a:extLst>
          </p:cNvPr>
          <p:cNvSpPr>
            <a:spLocks noGrp="1"/>
          </p:cNvSpPr>
          <p:nvPr>
            <p:ph type="dt" sz="half" idx="10"/>
          </p:nvPr>
        </p:nvSpPr>
        <p:spPr/>
        <p:txBody>
          <a:bodyPr/>
          <a:lstStyle/>
          <a:p>
            <a:fld id="{D29AE5B7-4540-431A-A720-B2F3EB44F194}" type="datetime1">
              <a:rPr lang="tr-TR" smtClean="0"/>
              <a:t>9.12.2025</a:t>
            </a:fld>
            <a:endParaRPr lang="tr-TR"/>
          </a:p>
        </p:txBody>
      </p:sp>
      <p:sp>
        <p:nvSpPr>
          <p:cNvPr id="5" name="Alt Bilgi Yer Tutucusu 4">
            <a:extLst>
              <a:ext uri="{FF2B5EF4-FFF2-40B4-BE49-F238E27FC236}">
                <a16:creationId xmlns:a16="http://schemas.microsoft.com/office/drawing/2014/main" id="{7FCA775A-09E4-4EBD-83A8-09A44CA259A4}"/>
              </a:ext>
            </a:extLst>
          </p:cNvPr>
          <p:cNvSpPr>
            <a:spLocks noGrp="1"/>
          </p:cNvSpPr>
          <p:nvPr>
            <p:ph type="ftr" sz="quarter" idx="11"/>
          </p:nvPr>
        </p:nvSpPr>
        <p:spPr/>
        <p:txBody>
          <a:bodyPr/>
          <a:lstStyle/>
          <a:p>
            <a:r>
              <a:rPr lang="tr-TR"/>
              <a:t>Adem Aydın_Taşınır Eğitimleri</a:t>
            </a:r>
          </a:p>
        </p:txBody>
      </p:sp>
      <p:sp>
        <p:nvSpPr>
          <p:cNvPr id="6" name="Slayt Numarası Yer Tutucusu 5">
            <a:extLst>
              <a:ext uri="{FF2B5EF4-FFF2-40B4-BE49-F238E27FC236}">
                <a16:creationId xmlns:a16="http://schemas.microsoft.com/office/drawing/2014/main" id="{6B11A4DE-00BE-4560-915E-512A7C5956AD}"/>
              </a:ext>
            </a:extLst>
          </p:cNvPr>
          <p:cNvSpPr>
            <a:spLocks noGrp="1"/>
          </p:cNvSpPr>
          <p:nvPr>
            <p:ph type="sldNum" sz="quarter" idx="12"/>
          </p:nvPr>
        </p:nvSpPr>
        <p:spPr/>
        <p:txBody>
          <a:bodyPr/>
          <a:lstStyle/>
          <a:p>
            <a:fld id="{A9A8CB71-4487-428F-87D0-DB244390F83D}" type="slidenum">
              <a:rPr lang="tr-TR" smtClean="0"/>
              <a:t>‹#›</a:t>
            </a:fld>
            <a:endParaRPr lang="tr-TR"/>
          </a:p>
        </p:txBody>
      </p:sp>
    </p:spTree>
    <p:extLst>
      <p:ext uri="{BB962C8B-B14F-4D97-AF65-F5344CB8AC3E}">
        <p14:creationId xmlns:p14="http://schemas.microsoft.com/office/powerpoint/2010/main" val="3035408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4C81F08-D409-4CA8-8D38-72CC36700A64}"/>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9107A57-4E45-418C-9866-2DE69D0422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D2E73080-3C33-4707-B196-EE1C9AB89B2A}"/>
              </a:ext>
            </a:extLst>
          </p:cNvPr>
          <p:cNvSpPr>
            <a:spLocks noGrp="1"/>
          </p:cNvSpPr>
          <p:nvPr>
            <p:ph type="dt" sz="half" idx="10"/>
          </p:nvPr>
        </p:nvSpPr>
        <p:spPr/>
        <p:txBody>
          <a:bodyPr/>
          <a:lstStyle/>
          <a:p>
            <a:fld id="{3856523A-EE88-4D63-9D84-F1A7C94B6224}" type="datetime1">
              <a:rPr lang="tr-TR" smtClean="0"/>
              <a:t>9.12.2025</a:t>
            </a:fld>
            <a:endParaRPr lang="tr-TR"/>
          </a:p>
        </p:txBody>
      </p:sp>
      <p:sp>
        <p:nvSpPr>
          <p:cNvPr id="5" name="Alt Bilgi Yer Tutucusu 4">
            <a:extLst>
              <a:ext uri="{FF2B5EF4-FFF2-40B4-BE49-F238E27FC236}">
                <a16:creationId xmlns:a16="http://schemas.microsoft.com/office/drawing/2014/main" id="{E867F2AE-3224-4F43-BCF5-37C2DFAF3250}"/>
              </a:ext>
            </a:extLst>
          </p:cNvPr>
          <p:cNvSpPr>
            <a:spLocks noGrp="1"/>
          </p:cNvSpPr>
          <p:nvPr>
            <p:ph type="ftr" sz="quarter" idx="11"/>
          </p:nvPr>
        </p:nvSpPr>
        <p:spPr/>
        <p:txBody>
          <a:bodyPr/>
          <a:lstStyle/>
          <a:p>
            <a:r>
              <a:rPr lang="tr-TR"/>
              <a:t>Adem Aydın_Taşınır Eğitimleri</a:t>
            </a:r>
          </a:p>
        </p:txBody>
      </p:sp>
      <p:sp>
        <p:nvSpPr>
          <p:cNvPr id="6" name="Slayt Numarası Yer Tutucusu 5">
            <a:extLst>
              <a:ext uri="{FF2B5EF4-FFF2-40B4-BE49-F238E27FC236}">
                <a16:creationId xmlns:a16="http://schemas.microsoft.com/office/drawing/2014/main" id="{07238AF0-B1FA-42B3-84AB-200516EB66E7}"/>
              </a:ext>
            </a:extLst>
          </p:cNvPr>
          <p:cNvSpPr>
            <a:spLocks noGrp="1"/>
          </p:cNvSpPr>
          <p:nvPr>
            <p:ph type="sldNum" sz="quarter" idx="12"/>
          </p:nvPr>
        </p:nvSpPr>
        <p:spPr/>
        <p:txBody>
          <a:bodyPr/>
          <a:lstStyle/>
          <a:p>
            <a:fld id="{A9A8CB71-4487-428F-87D0-DB244390F83D}" type="slidenum">
              <a:rPr lang="tr-TR" smtClean="0"/>
              <a:t>‹#›</a:t>
            </a:fld>
            <a:endParaRPr lang="tr-TR"/>
          </a:p>
        </p:txBody>
      </p:sp>
    </p:spTree>
    <p:extLst>
      <p:ext uri="{BB962C8B-B14F-4D97-AF65-F5344CB8AC3E}">
        <p14:creationId xmlns:p14="http://schemas.microsoft.com/office/powerpoint/2010/main" val="3368993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064DE03-0154-49BF-86A9-74CC3437450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2FD10BD-5AE7-43AD-9A5C-F05AFD50902A}"/>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CB748FAF-7160-4D70-9277-505F549D7239}"/>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C8D9CD0D-2CB8-4295-9777-D7F012ABDB59}"/>
              </a:ext>
            </a:extLst>
          </p:cNvPr>
          <p:cNvSpPr>
            <a:spLocks noGrp="1"/>
          </p:cNvSpPr>
          <p:nvPr>
            <p:ph type="dt" sz="half" idx="10"/>
          </p:nvPr>
        </p:nvSpPr>
        <p:spPr/>
        <p:txBody>
          <a:bodyPr/>
          <a:lstStyle/>
          <a:p>
            <a:fld id="{C24F3DFA-A401-4AA7-985E-4C86AB5A6BCE}" type="datetime1">
              <a:rPr lang="tr-TR" smtClean="0"/>
              <a:t>9.12.2025</a:t>
            </a:fld>
            <a:endParaRPr lang="tr-TR"/>
          </a:p>
        </p:txBody>
      </p:sp>
      <p:sp>
        <p:nvSpPr>
          <p:cNvPr id="6" name="Alt Bilgi Yer Tutucusu 5">
            <a:extLst>
              <a:ext uri="{FF2B5EF4-FFF2-40B4-BE49-F238E27FC236}">
                <a16:creationId xmlns:a16="http://schemas.microsoft.com/office/drawing/2014/main" id="{1A75545C-41A8-4BF2-BC2E-27372DC45789}"/>
              </a:ext>
            </a:extLst>
          </p:cNvPr>
          <p:cNvSpPr>
            <a:spLocks noGrp="1"/>
          </p:cNvSpPr>
          <p:nvPr>
            <p:ph type="ftr" sz="quarter" idx="11"/>
          </p:nvPr>
        </p:nvSpPr>
        <p:spPr/>
        <p:txBody>
          <a:bodyPr/>
          <a:lstStyle/>
          <a:p>
            <a:r>
              <a:rPr lang="tr-TR"/>
              <a:t>Adem Aydın_Taşınır Eğitimleri</a:t>
            </a:r>
          </a:p>
        </p:txBody>
      </p:sp>
      <p:sp>
        <p:nvSpPr>
          <p:cNvPr id="7" name="Slayt Numarası Yer Tutucusu 6">
            <a:extLst>
              <a:ext uri="{FF2B5EF4-FFF2-40B4-BE49-F238E27FC236}">
                <a16:creationId xmlns:a16="http://schemas.microsoft.com/office/drawing/2014/main" id="{308E5A0E-75AB-4644-A164-B9E0DF37A2B4}"/>
              </a:ext>
            </a:extLst>
          </p:cNvPr>
          <p:cNvSpPr>
            <a:spLocks noGrp="1"/>
          </p:cNvSpPr>
          <p:nvPr>
            <p:ph type="sldNum" sz="quarter" idx="12"/>
          </p:nvPr>
        </p:nvSpPr>
        <p:spPr/>
        <p:txBody>
          <a:bodyPr/>
          <a:lstStyle/>
          <a:p>
            <a:fld id="{A9A8CB71-4487-428F-87D0-DB244390F83D}" type="slidenum">
              <a:rPr lang="tr-TR" smtClean="0"/>
              <a:t>‹#›</a:t>
            </a:fld>
            <a:endParaRPr lang="tr-TR"/>
          </a:p>
        </p:txBody>
      </p:sp>
    </p:spTree>
    <p:extLst>
      <p:ext uri="{BB962C8B-B14F-4D97-AF65-F5344CB8AC3E}">
        <p14:creationId xmlns:p14="http://schemas.microsoft.com/office/powerpoint/2010/main" val="92527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68FDDEB-E9B7-4EF0-89CC-9EF8B371DDB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9974305-C0F3-4BFC-8DD5-E251ACE240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86DE55A4-59EA-416A-BA7B-3D0F980B7E64}"/>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A39C9A27-BAFF-4D78-9A23-DFD528C65D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135DC0A0-A788-43A4-AC94-E1BE36677B8F}"/>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269765C-C1F0-4EA8-AC8D-DE1B3EE6D7CE}"/>
              </a:ext>
            </a:extLst>
          </p:cNvPr>
          <p:cNvSpPr>
            <a:spLocks noGrp="1"/>
          </p:cNvSpPr>
          <p:nvPr>
            <p:ph type="dt" sz="half" idx="10"/>
          </p:nvPr>
        </p:nvSpPr>
        <p:spPr/>
        <p:txBody>
          <a:bodyPr/>
          <a:lstStyle/>
          <a:p>
            <a:fld id="{29A2F67E-6D39-4218-94A7-7A1E20820704}" type="datetime1">
              <a:rPr lang="tr-TR" smtClean="0"/>
              <a:t>9.12.2025</a:t>
            </a:fld>
            <a:endParaRPr lang="tr-TR"/>
          </a:p>
        </p:txBody>
      </p:sp>
      <p:sp>
        <p:nvSpPr>
          <p:cNvPr id="8" name="Alt Bilgi Yer Tutucusu 7">
            <a:extLst>
              <a:ext uri="{FF2B5EF4-FFF2-40B4-BE49-F238E27FC236}">
                <a16:creationId xmlns:a16="http://schemas.microsoft.com/office/drawing/2014/main" id="{0E769EAF-94D8-4437-8126-23A3D5285469}"/>
              </a:ext>
            </a:extLst>
          </p:cNvPr>
          <p:cNvSpPr>
            <a:spLocks noGrp="1"/>
          </p:cNvSpPr>
          <p:nvPr>
            <p:ph type="ftr" sz="quarter" idx="11"/>
          </p:nvPr>
        </p:nvSpPr>
        <p:spPr/>
        <p:txBody>
          <a:bodyPr/>
          <a:lstStyle/>
          <a:p>
            <a:r>
              <a:rPr lang="tr-TR"/>
              <a:t>Adem Aydın_Taşınır Eğitimleri</a:t>
            </a:r>
          </a:p>
        </p:txBody>
      </p:sp>
      <p:sp>
        <p:nvSpPr>
          <p:cNvPr id="9" name="Slayt Numarası Yer Tutucusu 8">
            <a:extLst>
              <a:ext uri="{FF2B5EF4-FFF2-40B4-BE49-F238E27FC236}">
                <a16:creationId xmlns:a16="http://schemas.microsoft.com/office/drawing/2014/main" id="{6D44F868-A3C7-4BC2-A9C7-D70D54BE2BE4}"/>
              </a:ext>
            </a:extLst>
          </p:cNvPr>
          <p:cNvSpPr>
            <a:spLocks noGrp="1"/>
          </p:cNvSpPr>
          <p:nvPr>
            <p:ph type="sldNum" sz="quarter" idx="12"/>
          </p:nvPr>
        </p:nvSpPr>
        <p:spPr/>
        <p:txBody>
          <a:bodyPr/>
          <a:lstStyle/>
          <a:p>
            <a:fld id="{A9A8CB71-4487-428F-87D0-DB244390F83D}" type="slidenum">
              <a:rPr lang="tr-TR" smtClean="0"/>
              <a:t>‹#›</a:t>
            </a:fld>
            <a:endParaRPr lang="tr-TR"/>
          </a:p>
        </p:txBody>
      </p:sp>
    </p:spTree>
    <p:extLst>
      <p:ext uri="{BB962C8B-B14F-4D97-AF65-F5344CB8AC3E}">
        <p14:creationId xmlns:p14="http://schemas.microsoft.com/office/powerpoint/2010/main" val="3443542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4C54AD5-0C2D-470F-9931-B84C98D76A91}"/>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C8A3D8F-4599-4F6C-97FF-D0C600162705}"/>
              </a:ext>
            </a:extLst>
          </p:cNvPr>
          <p:cNvSpPr>
            <a:spLocks noGrp="1"/>
          </p:cNvSpPr>
          <p:nvPr>
            <p:ph type="dt" sz="half" idx="10"/>
          </p:nvPr>
        </p:nvSpPr>
        <p:spPr/>
        <p:txBody>
          <a:bodyPr/>
          <a:lstStyle/>
          <a:p>
            <a:fld id="{9C50081F-7C63-4FAF-BAA0-B31C9909968C}" type="datetime1">
              <a:rPr lang="tr-TR" smtClean="0"/>
              <a:t>9.12.2025</a:t>
            </a:fld>
            <a:endParaRPr lang="tr-TR"/>
          </a:p>
        </p:txBody>
      </p:sp>
      <p:sp>
        <p:nvSpPr>
          <p:cNvPr id="4" name="Alt Bilgi Yer Tutucusu 3">
            <a:extLst>
              <a:ext uri="{FF2B5EF4-FFF2-40B4-BE49-F238E27FC236}">
                <a16:creationId xmlns:a16="http://schemas.microsoft.com/office/drawing/2014/main" id="{7322A08A-F1B5-4BBA-B7DE-8026E3A5A7C0}"/>
              </a:ext>
            </a:extLst>
          </p:cNvPr>
          <p:cNvSpPr>
            <a:spLocks noGrp="1"/>
          </p:cNvSpPr>
          <p:nvPr>
            <p:ph type="ftr" sz="quarter" idx="11"/>
          </p:nvPr>
        </p:nvSpPr>
        <p:spPr/>
        <p:txBody>
          <a:bodyPr/>
          <a:lstStyle/>
          <a:p>
            <a:r>
              <a:rPr lang="tr-TR"/>
              <a:t>Adem Aydın_Taşınır Eğitimleri</a:t>
            </a:r>
          </a:p>
        </p:txBody>
      </p:sp>
      <p:sp>
        <p:nvSpPr>
          <p:cNvPr id="5" name="Slayt Numarası Yer Tutucusu 4">
            <a:extLst>
              <a:ext uri="{FF2B5EF4-FFF2-40B4-BE49-F238E27FC236}">
                <a16:creationId xmlns:a16="http://schemas.microsoft.com/office/drawing/2014/main" id="{71FA799C-25D4-4F09-A906-C5E35F0C5F33}"/>
              </a:ext>
            </a:extLst>
          </p:cNvPr>
          <p:cNvSpPr>
            <a:spLocks noGrp="1"/>
          </p:cNvSpPr>
          <p:nvPr>
            <p:ph type="sldNum" sz="quarter" idx="12"/>
          </p:nvPr>
        </p:nvSpPr>
        <p:spPr/>
        <p:txBody>
          <a:bodyPr/>
          <a:lstStyle/>
          <a:p>
            <a:fld id="{A9A8CB71-4487-428F-87D0-DB244390F83D}" type="slidenum">
              <a:rPr lang="tr-TR" smtClean="0"/>
              <a:t>‹#›</a:t>
            </a:fld>
            <a:endParaRPr lang="tr-TR"/>
          </a:p>
        </p:txBody>
      </p:sp>
    </p:spTree>
    <p:extLst>
      <p:ext uri="{BB962C8B-B14F-4D97-AF65-F5344CB8AC3E}">
        <p14:creationId xmlns:p14="http://schemas.microsoft.com/office/powerpoint/2010/main" val="1986083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7CB408E6-2935-4E92-99B5-2C828992EED9}"/>
              </a:ext>
            </a:extLst>
          </p:cNvPr>
          <p:cNvSpPr>
            <a:spLocks noGrp="1"/>
          </p:cNvSpPr>
          <p:nvPr>
            <p:ph type="dt" sz="half" idx="10"/>
          </p:nvPr>
        </p:nvSpPr>
        <p:spPr/>
        <p:txBody>
          <a:bodyPr/>
          <a:lstStyle/>
          <a:p>
            <a:fld id="{E0E30ACA-5737-44FE-A6B7-34A5C2349739}" type="datetime1">
              <a:rPr lang="tr-TR" smtClean="0"/>
              <a:t>9.12.2025</a:t>
            </a:fld>
            <a:endParaRPr lang="tr-TR"/>
          </a:p>
        </p:txBody>
      </p:sp>
      <p:sp>
        <p:nvSpPr>
          <p:cNvPr id="3" name="Alt Bilgi Yer Tutucusu 2">
            <a:extLst>
              <a:ext uri="{FF2B5EF4-FFF2-40B4-BE49-F238E27FC236}">
                <a16:creationId xmlns:a16="http://schemas.microsoft.com/office/drawing/2014/main" id="{42CD10C9-D98E-4231-9B18-F07A69D6F06D}"/>
              </a:ext>
            </a:extLst>
          </p:cNvPr>
          <p:cNvSpPr>
            <a:spLocks noGrp="1"/>
          </p:cNvSpPr>
          <p:nvPr>
            <p:ph type="ftr" sz="quarter" idx="11"/>
          </p:nvPr>
        </p:nvSpPr>
        <p:spPr/>
        <p:txBody>
          <a:bodyPr/>
          <a:lstStyle/>
          <a:p>
            <a:r>
              <a:rPr lang="tr-TR"/>
              <a:t>Adem Aydın_Taşınır Eğitimleri</a:t>
            </a:r>
          </a:p>
        </p:txBody>
      </p:sp>
      <p:sp>
        <p:nvSpPr>
          <p:cNvPr id="4" name="Slayt Numarası Yer Tutucusu 3">
            <a:extLst>
              <a:ext uri="{FF2B5EF4-FFF2-40B4-BE49-F238E27FC236}">
                <a16:creationId xmlns:a16="http://schemas.microsoft.com/office/drawing/2014/main" id="{7A8494B8-7E50-44AF-96EB-3FCCC06DD9DD}"/>
              </a:ext>
            </a:extLst>
          </p:cNvPr>
          <p:cNvSpPr>
            <a:spLocks noGrp="1"/>
          </p:cNvSpPr>
          <p:nvPr>
            <p:ph type="sldNum" sz="quarter" idx="12"/>
          </p:nvPr>
        </p:nvSpPr>
        <p:spPr/>
        <p:txBody>
          <a:bodyPr/>
          <a:lstStyle/>
          <a:p>
            <a:fld id="{A9A8CB71-4487-428F-87D0-DB244390F83D}" type="slidenum">
              <a:rPr lang="tr-TR" smtClean="0"/>
              <a:t>‹#›</a:t>
            </a:fld>
            <a:endParaRPr lang="tr-TR"/>
          </a:p>
        </p:txBody>
      </p:sp>
    </p:spTree>
    <p:extLst>
      <p:ext uri="{BB962C8B-B14F-4D97-AF65-F5344CB8AC3E}">
        <p14:creationId xmlns:p14="http://schemas.microsoft.com/office/powerpoint/2010/main" val="2413579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82E127D-9B68-422D-8F54-8B450698E4F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7887BF5D-91C9-4582-A371-8F01138049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10A3DD4-449E-49D5-B879-568D311A39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E5BA8C7A-4A2A-4446-ADD8-4892B63CA025}"/>
              </a:ext>
            </a:extLst>
          </p:cNvPr>
          <p:cNvSpPr>
            <a:spLocks noGrp="1"/>
          </p:cNvSpPr>
          <p:nvPr>
            <p:ph type="dt" sz="half" idx="10"/>
          </p:nvPr>
        </p:nvSpPr>
        <p:spPr/>
        <p:txBody>
          <a:bodyPr/>
          <a:lstStyle/>
          <a:p>
            <a:fld id="{2F28C869-E60D-4128-89B5-F192A1DEC4A7}" type="datetime1">
              <a:rPr lang="tr-TR" smtClean="0"/>
              <a:t>9.12.2025</a:t>
            </a:fld>
            <a:endParaRPr lang="tr-TR"/>
          </a:p>
        </p:txBody>
      </p:sp>
      <p:sp>
        <p:nvSpPr>
          <p:cNvPr id="6" name="Alt Bilgi Yer Tutucusu 5">
            <a:extLst>
              <a:ext uri="{FF2B5EF4-FFF2-40B4-BE49-F238E27FC236}">
                <a16:creationId xmlns:a16="http://schemas.microsoft.com/office/drawing/2014/main" id="{8FE9ABFE-99C3-4307-9F7B-EA9E00EF866C}"/>
              </a:ext>
            </a:extLst>
          </p:cNvPr>
          <p:cNvSpPr>
            <a:spLocks noGrp="1"/>
          </p:cNvSpPr>
          <p:nvPr>
            <p:ph type="ftr" sz="quarter" idx="11"/>
          </p:nvPr>
        </p:nvSpPr>
        <p:spPr/>
        <p:txBody>
          <a:bodyPr/>
          <a:lstStyle/>
          <a:p>
            <a:r>
              <a:rPr lang="tr-TR"/>
              <a:t>Adem Aydın_Taşınır Eğitimleri</a:t>
            </a:r>
          </a:p>
        </p:txBody>
      </p:sp>
      <p:sp>
        <p:nvSpPr>
          <p:cNvPr id="7" name="Slayt Numarası Yer Tutucusu 6">
            <a:extLst>
              <a:ext uri="{FF2B5EF4-FFF2-40B4-BE49-F238E27FC236}">
                <a16:creationId xmlns:a16="http://schemas.microsoft.com/office/drawing/2014/main" id="{DC287358-267F-4FED-99AD-BC7912CACBAC}"/>
              </a:ext>
            </a:extLst>
          </p:cNvPr>
          <p:cNvSpPr>
            <a:spLocks noGrp="1"/>
          </p:cNvSpPr>
          <p:nvPr>
            <p:ph type="sldNum" sz="quarter" idx="12"/>
          </p:nvPr>
        </p:nvSpPr>
        <p:spPr/>
        <p:txBody>
          <a:bodyPr/>
          <a:lstStyle/>
          <a:p>
            <a:fld id="{A9A8CB71-4487-428F-87D0-DB244390F83D}" type="slidenum">
              <a:rPr lang="tr-TR" smtClean="0"/>
              <a:t>‹#›</a:t>
            </a:fld>
            <a:endParaRPr lang="tr-TR"/>
          </a:p>
        </p:txBody>
      </p:sp>
    </p:spTree>
    <p:extLst>
      <p:ext uri="{BB962C8B-B14F-4D97-AF65-F5344CB8AC3E}">
        <p14:creationId xmlns:p14="http://schemas.microsoft.com/office/powerpoint/2010/main" val="44320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E8AE743-99F8-431F-B4B9-9221EBB09B1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370B4CB6-136D-4A19-9B9E-EAEA1A888C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549A34B4-1F08-4C41-98DF-E419F9132E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4544D331-DF7A-44B3-9BC0-3DFEFA550D94}"/>
              </a:ext>
            </a:extLst>
          </p:cNvPr>
          <p:cNvSpPr>
            <a:spLocks noGrp="1"/>
          </p:cNvSpPr>
          <p:nvPr>
            <p:ph type="dt" sz="half" idx="10"/>
          </p:nvPr>
        </p:nvSpPr>
        <p:spPr/>
        <p:txBody>
          <a:bodyPr/>
          <a:lstStyle/>
          <a:p>
            <a:fld id="{B6B1AFA1-6095-4E60-BD03-6917CD1B740F}" type="datetime1">
              <a:rPr lang="tr-TR" smtClean="0"/>
              <a:t>9.12.2025</a:t>
            </a:fld>
            <a:endParaRPr lang="tr-TR"/>
          </a:p>
        </p:txBody>
      </p:sp>
      <p:sp>
        <p:nvSpPr>
          <p:cNvPr id="6" name="Alt Bilgi Yer Tutucusu 5">
            <a:extLst>
              <a:ext uri="{FF2B5EF4-FFF2-40B4-BE49-F238E27FC236}">
                <a16:creationId xmlns:a16="http://schemas.microsoft.com/office/drawing/2014/main" id="{2EFC10A9-62B8-48C9-8DBE-943D7B80E3F2}"/>
              </a:ext>
            </a:extLst>
          </p:cNvPr>
          <p:cNvSpPr>
            <a:spLocks noGrp="1"/>
          </p:cNvSpPr>
          <p:nvPr>
            <p:ph type="ftr" sz="quarter" idx="11"/>
          </p:nvPr>
        </p:nvSpPr>
        <p:spPr/>
        <p:txBody>
          <a:bodyPr/>
          <a:lstStyle/>
          <a:p>
            <a:r>
              <a:rPr lang="tr-TR"/>
              <a:t>Adem Aydın_Taşınır Eğitimleri</a:t>
            </a:r>
          </a:p>
        </p:txBody>
      </p:sp>
      <p:sp>
        <p:nvSpPr>
          <p:cNvPr id="7" name="Slayt Numarası Yer Tutucusu 6">
            <a:extLst>
              <a:ext uri="{FF2B5EF4-FFF2-40B4-BE49-F238E27FC236}">
                <a16:creationId xmlns:a16="http://schemas.microsoft.com/office/drawing/2014/main" id="{2268A466-9FC5-4DFD-8409-157043D4D324}"/>
              </a:ext>
            </a:extLst>
          </p:cNvPr>
          <p:cNvSpPr>
            <a:spLocks noGrp="1"/>
          </p:cNvSpPr>
          <p:nvPr>
            <p:ph type="sldNum" sz="quarter" idx="12"/>
          </p:nvPr>
        </p:nvSpPr>
        <p:spPr/>
        <p:txBody>
          <a:bodyPr/>
          <a:lstStyle/>
          <a:p>
            <a:fld id="{A9A8CB71-4487-428F-87D0-DB244390F83D}" type="slidenum">
              <a:rPr lang="tr-TR" smtClean="0"/>
              <a:t>‹#›</a:t>
            </a:fld>
            <a:endParaRPr lang="tr-TR"/>
          </a:p>
        </p:txBody>
      </p:sp>
    </p:spTree>
    <p:extLst>
      <p:ext uri="{BB962C8B-B14F-4D97-AF65-F5344CB8AC3E}">
        <p14:creationId xmlns:p14="http://schemas.microsoft.com/office/powerpoint/2010/main" val="2523901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A45A029-D121-40F3-AE50-AA47EB7108E0}"/>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B621682F-7C80-407F-81D5-B62DB23E40AB}"/>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F868119-93C4-4C7A-8DEB-6C4D30E81DFE}"/>
              </a:ext>
            </a:extLst>
          </p:cNvPr>
          <p:cNvSpPr>
            <a:spLocks noGrp="1"/>
          </p:cNvSpPr>
          <p:nvPr>
            <p:ph type="dt" sz="half" idx="10"/>
          </p:nvPr>
        </p:nvSpPr>
        <p:spPr/>
        <p:txBody>
          <a:bodyPr/>
          <a:lstStyle/>
          <a:p>
            <a:fld id="{AB0D2F11-896A-47E5-989E-B32A0BA29CE7}" type="datetime1">
              <a:rPr lang="tr-TR" smtClean="0"/>
              <a:t>9.12.2025</a:t>
            </a:fld>
            <a:endParaRPr lang="tr-TR"/>
          </a:p>
        </p:txBody>
      </p:sp>
      <p:sp>
        <p:nvSpPr>
          <p:cNvPr id="5" name="Alt Bilgi Yer Tutucusu 4">
            <a:extLst>
              <a:ext uri="{FF2B5EF4-FFF2-40B4-BE49-F238E27FC236}">
                <a16:creationId xmlns:a16="http://schemas.microsoft.com/office/drawing/2014/main" id="{A878AF94-6861-427D-B64D-480911E3387B}"/>
              </a:ext>
            </a:extLst>
          </p:cNvPr>
          <p:cNvSpPr>
            <a:spLocks noGrp="1"/>
          </p:cNvSpPr>
          <p:nvPr>
            <p:ph type="ftr" sz="quarter" idx="11"/>
          </p:nvPr>
        </p:nvSpPr>
        <p:spPr/>
        <p:txBody>
          <a:bodyPr/>
          <a:lstStyle/>
          <a:p>
            <a:r>
              <a:rPr lang="tr-TR"/>
              <a:t>Adem Aydın_Taşınır Eğitimleri</a:t>
            </a:r>
          </a:p>
        </p:txBody>
      </p:sp>
      <p:sp>
        <p:nvSpPr>
          <p:cNvPr id="6" name="Slayt Numarası Yer Tutucusu 5">
            <a:extLst>
              <a:ext uri="{FF2B5EF4-FFF2-40B4-BE49-F238E27FC236}">
                <a16:creationId xmlns:a16="http://schemas.microsoft.com/office/drawing/2014/main" id="{2C61B90B-1B16-4BDD-8E13-F2652C074672}"/>
              </a:ext>
            </a:extLst>
          </p:cNvPr>
          <p:cNvSpPr>
            <a:spLocks noGrp="1"/>
          </p:cNvSpPr>
          <p:nvPr>
            <p:ph type="sldNum" sz="quarter" idx="12"/>
          </p:nvPr>
        </p:nvSpPr>
        <p:spPr/>
        <p:txBody>
          <a:bodyPr/>
          <a:lstStyle/>
          <a:p>
            <a:fld id="{A9A8CB71-4487-428F-87D0-DB244390F83D}" type="slidenum">
              <a:rPr lang="tr-TR" smtClean="0"/>
              <a:t>‹#›</a:t>
            </a:fld>
            <a:endParaRPr lang="tr-TR"/>
          </a:p>
        </p:txBody>
      </p:sp>
    </p:spTree>
    <p:extLst>
      <p:ext uri="{BB962C8B-B14F-4D97-AF65-F5344CB8AC3E}">
        <p14:creationId xmlns:p14="http://schemas.microsoft.com/office/powerpoint/2010/main" val="260165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A0BC870-F30A-4075-BECD-D06D5DD7561B}"/>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8D77179-7606-4683-9DD2-932D16E6DFDF}"/>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FE83CBD-BE82-4FB4-AC2D-B1FC55D75F22}"/>
              </a:ext>
            </a:extLst>
          </p:cNvPr>
          <p:cNvSpPr>
            <a:spLocks noGrp="1"/>
          </p:cNvSpPr>
          <p:nvPr>
            <p:ph type="dt" sz="half" idx="10"/>
          </p:nvPr>
        </p:nvSpPr>
        <p:spPr/>
        <p:txBody>
          <a:bodyPr/>
          <a:lstStyle/>
          <a:p>
            <a:fld id="{B8D701B0-4449-43BD-ADE8-9786ED784CF3}" type="datetime1">
              <a:rPr lang="tr-TR" smtClean="0"/>
              <a:t>9.12.2025</a:t>
            </a:fld>
            <a:endParaRPr lang="tr-TR"/>
          </a:p>
        </p:txBody>
      </p:sp>
      <p:sp>
        <p:nvSpPr>
          <p:cNvPr id="5" name="Alt Bilgi Yer Tutucusu 4">
            <a:extLst>
              <a:ext uri="{FF2B5EF4-FFF2-40B4-BE49-F238E27FC236}">
                <a16:creationId xmlns:a16="http://schemas.microsoft.com/office/drawing/2014/main" id="{33967089-F482-403F-9092-74DB2952CFCC}"/>
              </a:ext>
            </a:extLst>
          </p:cNvPr>
          <p:cNvSpPr>
            <a:spLocks noGrp="1"/>
          </p:cNvSpPr>
          <p:nvPr>
            <p:ph type="ftr" sz="quarter" idx="11"/>
          </p:nvPr>
        </p:nvSpPr>
        <p:spPr/>
        <p:txBody>
          <a:bodyPr/>
          <a:lstStyle/>
          <a:p>
            <a:r>
              <a:rPr lang="tr-TR"/>
              <a:t>Adem Aydın_Taşınır Eğitimleri</a:t>
            </a:r>
          </a:p>
        </p:txBody>
      </p:sp>
      <p:sp>
        <p:nvSpPr>
          <p:cNvPr id="6" name="Slayt Numarası Yer Tutucusu 5">
            <a:extLst>
              <a:ext uri="{FF2B5EF4-FFF2-40B4-BE49-F238E27FC236}">
                <a16:creationId xmlns:a16="http://schemas.microsoft.com/office/drawing/2014/main" id="{C8E92467-DAAC-4662-B023-14210F24D9B8}"/>
              </a:ext>
            </a:extLst>
          </p:cNvPr>
          <p:cNvSpPr>
            <a:spLocks noGrp="1"/>
          </p:cNvSpPr>
          <p:nvPr>
            <p:ph type="sldNum" sz="quarter" idx="12"/>
          </p:nvPr>
        </p:nvSpPr>
        <p:spPr/>
        <p:txBody>
          <a:bodyPr/>
          <a:lstStyle/>
          <a:p>
            <a:fld id="{A9A8CB71-4487-428F-87D0-DB244390F83D}" type="slidenum">
              <a:rPr lang="tr-TR" smtClean="0"/>
              <a:t>‹#›</a:t>
            </a:fld>
            <a:endParaRPr lang="tr-TR"/>
          </a:p>
        </p:txBody>
      </p:sp>
    </p:spTree>
    <p:extLst>
      <p:ext uri="{BB962C8B-B14F-4D97-AF65-F5344CB8AC3E}">
        <p14:creationId xmlns:p14="http://schemas.microsoft.com/office/powerpoint/2010/main" val="2518619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8AFFBFC5-2045-4F37-A1BA-2EF2341629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2604CB4-1F32-4EB4-8D8B-182D4051C8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D7D2216-4694-40CB-A1DA-B29DC07F9E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50ADFA-893C-4A82-A2E7-037CC525E1A6}" type="datetime1">
              <a:rPr lang="tr-TR" smtClean="0"/>
              <a:t>9.12.2025</a:t>
            </a:fld>
            <a:endParaRPr lang="tr-TR"/>
          </a:p>
        </p:txBody>
      </p:sp>
      <p:sp>
        <p:nvSpPr>
          <p:cNvPr id="5" name="Alt Bilgi Yer Tutucusu 4">
            <a:extLst>
              <a:ext uri="{FF2B5EF4-FFF2-40B4-BE49-F238E27FC236}">
                <a16:creationId xmlns:a16="http://schemas.microsoft.com/office/drawing/2014/main" id="{AACBA947-0D3F-4FDA-B1D2-F44A503FC1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tr-TR"/>
              <a:t>Adem Aydın_Taşınır Eğitimleri</a:t>
            </a:r>
          </a:p>
        </p:txBody>
      </p:sp>
      <p:sp>
        <p:nvSpPr>
          <p:cNvPr id="6" name="Slayt Numarası Yer Tutucusu 5">
            <a:extLst>
              <a:ext uri="{FF2B5EF4-FFF2-40B4-BE49-F238E27FC236}">
                <a16:creationId xmlns:a16="http://schemas.microsoft.com/office/drawing/2014/main" id="{EE2F8045-E9C7-45B2-BE26-846EB75BE9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A8CB71-4487-428F-87D0-DB244390F83D}" type="slidenum">
              <a:rPr lang="tr-TR" smtClean="0"/>
              <a:t>‹#›</a:t>
            </a:fld>
            <a:endParaRPr lang="tr-TR"/>
          </a:p>
        </p:txBody>
      </p:sp>
    </p:spTree>
    <p:extLst>
      <p:ext uri="{BB962C8B-B14F-4D97-AF65-F5344CB8AC3E}">
        <p14:creationId xmlns:p14="http://schemas.microsoft.com/office/powerpoint/2010/main" val="6482097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356943D-63BD-42B3-8F06-78638E8595EB}"/>
              </a:ext>
            </a:extLst>
          </p:cNvPr>
          <p:cNvSpPr>
            <a:spLocks noGrp="1"/>
          </p:cNvSpPr>
          <p:nvPr>
            <p:ph type="ctrTitle"/>
          </p:nvPr>
        </p:nvSpPr>
        <p:spPr>
          <a:xfrm>
            <a:off x="5387788" y="-304819"/>
            <a:ext cx="6562165" cy="3078405"/>
          </a:xfrm>
        </p:spPr>
        <p:txBody>
          <a:bodyPr>
            <a:normAutofit/>
          </a:bodyPr>
          <a:lstStyle/>
          <a:p>
            <a:pPr algn="r"/>
            <a:r>
              <a:rPr lang="tr-TR" sz="8000" dirty="0">
                <a:solidFill>
                  <a:srgbClr val="FF0000"/>
                </a:solidFill>
                <a:latin typeface="Montserrat Black" panose="00000A00000000000000" pitchFamily="50" charset="-94"/>
              </a:rPr>
              <a:t>HURDAYA</a:t>
            </a:r>
            <a:r>
              <a:rPr lang="tr-TR" sz="8000" dirty="0">
                <a:latin typeface="Montserrat Black" panose="00000A00000000000000" pitchFamily="50" charset="-94"/>
              </a:rPr>
              <a:t> AYIRMA</a:t>
            </a:r>
          </a:p>
        </p:txBody>
      </p:sp>
      <p:sp>
        <p:nvSpPr>
          <p:cNvPr id="3" name="Alt Başlık 2">
            <a:extLst>
              <a:ext uri="{FF2B5EF4-FFF2-40B4-BE49-F238E27FC236}">
                <a16:creationId xmlns:a16="http://schemas.microsoft.com/office/drawing/2014/main" id="{A1C91620-2353-48AD-A15A-6D6B66A17164}"/>
              </a:ext>
            </a:extLst>
          </p:cNvPr>
          <p:cNvSpPr>
            <a:spLocks noGrp="1"/>
          </p:cNvSpPr>
          <p:nvPr>
            <p:ph type="subTitle" idx="1"/>
          </p:nvPr>
        </p:nvSpPr>
        <p:spPr>
          <a:xfrm>
            <a:off x="2693894" y="3140550"/>
            <a:ext cx="9144000" cy="1655762"/>
          </a:xfrm>
        </p:spPr>
        <p:txBody>
          <a:bodyPr>
            <a:normAutofit fontScale="77500" lnSpcReduction="20000"/>
          </a:bodyPr>
          <a:lstStyle/>
          <a:p>
            <a:pPr algn="r"/>
            <a:r>
              <a:rPr lang="tr-TR" dirty="0">
                <a:solidFill>
                  <a:schemeClr val="accent6"/>
                </a:solidFill>
                <a:latin typeface="Montserrat Black" panose="00000A00000000000000" pitchFamily="50" charset="-94"/>
              </a:rPr>
              <a:t>Taşıtlar</a:t>
            </a:r>
          </a:p>
          <a:p>
            <a:pPr algn="r"/>
            <a:r>
              <a:rPr lang="tr-TR" dirty="0">
                <a:solidFill>
                  <a:schemeClr val="accent5"/>
                </a:solidFill>
                <a:latin typeface="Montserrat Black" panose="00000A00000000000000" pitchFamily="50" charset="-94"/>
              </a:rPr>
              <a:t>Kırtasiye Ürünleri</a:t>
            </a:r>
          </a:p>
          <a:p>
            <a:pPr algn="r"/>
            <a:r>
              <a:rPr lang="tr-TR" dirty="0">
                <a:solidFill>
                  <a:schemeClr val="accent2"/>
                </a:solidFill>
                <a:latin typeface="Montserrat Black" panose="00000A00000000000000" pitchFamily="50" charset="-94"/>
              </a:rPr>
              <a:t>Bilgi İşlem Ürünleri</a:t>
            </a:r>
          </a:p>
          <a:p>
            <a:pPr algn="r"/>
            <a:r>
              <a:rPr lang="tr-TR" dirty="0">
                <a:solidFill>
                  <a:srgbClr val="7030A0"/>
                </a:solidFill>
                <a:latin typeface="Montserrat Black" panose="00000A00000000000000" pitchFamily="50" charset="-94"/>
              </a:rPr>
              <a:t>Bayraklar</a:t>
            </a:r>
          </a:p>
          <a:p>
            <a:pPr algn="r"/>
            <a:r>
              <a:rPr lang="tr-TR" dirty="0">
                <a:solidFill>
                  <a:srgbClr val="FF0000"/>
                </a:solidFill>
                <a:latin typeface="Montserrat Black" panose="00000A00000000000000" pitchFamily="50" charset="-94"/>
              </a:rPr>
              <a:t>Mühürler</a:t>
            </a:r>
          </a:p>
          <a:p>
            <a:pPr algn="r"/>
            <a:endParaRPr lang="tr-TR" dirty="0">
              <a:latin typeface="Montserrat Black" panose="00000A00000000000000" pitchFamily="50" charset="-94"/>
            </a:endParaRPr>
          </a:p>
        </p:txBody>
      </p:sp>
      <p:pic>
        <p:nvPicPr>
          <p:cNvPr id="7" name="Resim 6">
            <a:extLst>
              <a:ext uri="{FF2B5EF4-FFF2-40B4-BE49-F238E27FC236}">
                <a16:creationId xmlns:a16="http://schemas.microsoft.com/office/drawing/2014/main" id="{2AC72942-4282-4DEE-A519-6FA17F8B6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20733"/>
            <a:ext cx="3918323" cy="2137267"/>
          </a:xfrm>
          <a:prstGeom prst="rect">
            <a:avLst/>
          </a:prstGeom>
        </p:spPr>
      </p:pic>
      <p:pic>
        <p:nvPicPr>
          <p:cNvPr id="9" name="Resim 8">
            <a:extLst>
              <a:ext uri="{FF2B5EF4-FFF2-40B4-BE49-F238E27FC236}">
                <a16:creationId xmlns:a16="http://schemas.microsoft.com/office/drawing/2014/main" id="{06314C62-1543-4743-9B14-442BD7BDB2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6211" y="4404614"/>
            <a:ext cx="4356847" cy="2376463"/>
          </a:xfrm>
          <a:prstGeom prst="rect">
            <a:avLst/>
          </a:prstGeom>
        </p:spPr>
      </p:pic>
      <p:pic>
        <p:nvPicPr>
          <p:cNvPr id="11" name="Resim 10">
            <a:extLst>
              <a:ext uri="{FF2B5EF4-FFF2-40B4-BE49-F238E27FC236}">
                <a16:creationId xmlns:a16="http://schemas.microsoft.com/office/drawing/2014/main" id="{9CFEEDA6-75AC-449D-81D9-23885130DF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15059" y="2606117"/>
            <a:ext cx="3497999" cy="1907999"/>
          </a:xfrm>
          <a:prstGeom prst="rect">
            <a:avLst/>
          </a:prstGeom>
        </p:spPr>
      </p:pic>
      <p:pic>
        <p:nvPicPr>
          <p:cNvPr id="15" name="Resim 14">
            <a:extLst>
              <a:ext uri="{FF2B5EF4-FFF2-40B4-BE49-F238E27FC236}">
                <a16:creationId xmlns:a16="http://schemas.microsoft.com/office/drawing/2014/main" id="{75D5B341-A0B7-456B-9B70-6E1DD2DE9E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0041" y="2846302"/>
            <a:ext cx="3575018" cy="1950010"/>
          </a:xfrm>
          <a:prstGeom prst="rect">
            <a:avLst/>
          </a:prstGeom>
        </p:spPr>
      </p:pic>
      <p:pic>
        <p:nvPicPr>
          <p:cNvPr id="17" name="Resim 16">
            <a:extLst>
              <a:ext uri="{FF2B5EF4-FFF2-40B4-BE49-F238E27FC236}">
                <a16:creationId xmlns:a16="http://schemas.microsoft.com/office/drawing/2014/main" id="{E0AC5DC1-0B4D-4A3B-9C17-9580310159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3342" y="383530"/>
            <a:ext cx="3868125" cy="2109887"/>
          </a:xfrm>
          <a:prstGeom prst="rect">
            <a:avLst/>
          </a:prstGeom>
        </p:spPr>
      </p:pic>
      <p:pic>
        <p:nvPicPr>
          <p:cNvPr id="19" name="Resim 18">
            <a:extLst>
              <a:ext uri="{FF2B5EF4-FFF2-40B4-BE49-F238E27FC236}">
                <a16:creationId xmlns:a16="http://schemas.microsoft.com/office/drawing/2014/main" id="{9BAF118C-53CB-4588-8B49-0CCE49486F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71808" y="660312"/>
            <a:ext cx="2174283" cy="1185972"/>
          </a:xfrm>
          <a:prstGeom prst="rect">
            <a:avLst/>
          </a:prstGeom>
        </p:spPr>
      </p:pic>
      <p:sp>
        <p:nvSpPr>
          <p:cNvPr id="22" name="Unvan 1">
            <a:extLst>
              <a:ext uri="{FF2B5EF4-FFF2-40B4-BE49-F238E27FC236}">
                <a16:creationId xmlns:a16="http://schemas.microsoft.com/office/drawing/2014/main" id="{8C33C698-AF1D-4689-BBAE-C26EA4ACABAF}"/>
              </a:ext>
            </a:extLst>
          </p:cNvPr>
          <p:cNvSpPr txBox="1">
            <a:spLocks/>
          </p:cNvSpPr>
          <p:nvPr/>
        </p:nvSpPr>
        <p:spPr>
          <a:xfrm>
            <a:off x="5033682" y="5227216"/>
            <a:ext cx="6804212" cy="8023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tr-TR" sz="1600" dirty="0">
                <a:latin typeface="Montserrat Black" panose="00000A00000000000000" pitchFamily="50" charset="-94"/>
              </a:rPr>
              <a:t>Hazine ve Maliye Uzmanı </a:t>
            </a:r>
          </a:p>
          <a:p>
            <a:pPr algn="r">
              <a:lnSpc>
                <a:spcPct val="120000"/>
              </a:lnSpc>
            </a:pPr>
            <a:r>
              <a:rPr lang="tr-TR" sz="1600" dirty="0">
                <a:latin typeface="Montserrat Black" panose="00000A00000000000000" pitchFamily="50" charset="-94"/>
              </a:rPr>
              <a:t>Adem AYDIN</a:t>
            </a:r>
          </a:p>
        </p:txBody>
      </p:sp>
    </p:spTree>
    <p:extLst>
      <p:ext uri="{BB962C8B-B14F-4D97-AF65-F5344CB8AC3E}">
        <p14:creationId xmlns:p14="http://schemas.microsoft.com/office/powerpoint/2010/main" val="2565269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p:txBody>
          <a:bodyPr/>
          <a:lstStyle/>
          <a:p>
            <a:pPr algn="ctr"/>
            <a:r>
              <a:rPr lang="tr-TR" b="1" dirty="0">
                <a:latin typeface="Poppins" panose="00000500000000000000" pitchFamily="2" charset="-94"/>
                <a:cs typeface="Poppins" panose="00000500000000000000" pitchFamily="2" charset="-94"/>
              </a:rPr>
              <a:t>Hangi Taşınırlar Hurda Kapsamına Girer?</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1053353" y="1825625"/>
            <a:ext cx="10300446" cy="863787"/>
          </a:xfrm>
          <a:ln w="38100">
            <a:solidFill>
              <a:srgbClr val="7030A0"/>
            </a:solidFill>
          </a:ln>
        </p:spPr>
        <p:txBody>
          <a:bodyPr>
            <a:normAutofit fontScale="77500" lnSpcReduction="20000"/>
          </a:bodyPr>
          <a:lstStyle/>
          <a:p>
            <a:pPr>
              <a:lnSpc>
                <a:spcPct val="150000"/>
              </a:lnSpc>
              <a:buFont typeface="Wingdings" panose="05000000000000000000" pitchFamily="2" charset="2"/>
              <a:buChar char="ü"/>
            </a:pPr>
            <a:r>
              <a:rPr lang="tr-TR" sz="3600" dirty="0">
                <a:latin typeface="Poppins" panose="00000500000000000000" pitchFamily="2" charset="-94"/>
                <a:cs typeface="Poppins" panose="00000500000000000000" pitchFamily="2" charset="-94"/>
              </a:rPr>
              <a:t>Ekonomik ömrünü tamamlamış olan taşınırlar </a:t>
            </a:r>
            <a:endParaRPr lang="tr-TR" sz="3100" dirty="0">
              <a:latin typeface="Poppins" panose="00000500000000000000" pitchFamily="2" charset="-94"/>
              <a:cs typeface="Poppins" panose="00000500000000000000" pitchFamily="2" charset="-94"/>
            </a:endParaRPr>
          </a:p>
          <a:p>
            <a:pPr marL="0" indent="0">
              <a:buNone/>
            </a:pPr>
            <a:r>
              <a:rPr lang="tr-TR" sz="600" dirty="0">
                <a:latin typeface="Poppins" panose="00000500000000000000" pitchFamily="2" charset="-94"/>
                <a:cs typeface="Poppins" panose="00000500000000000000" pitchFamily="2" charset="-94"/>
              </a:rPr>
              <a:t>                </a:t>
            </a:r>
          </a:p>
          <a:p>
            <a:pPr marL="0" indent="0">
              <a:buNone/>
            </a:pPr>
            <a:endParaRPr lang="tr-TR" sz="600" dirty="0">
              <a:latin typeface="Poppins" panose="00000500000000000000" pitchFamily="2" charset="-94"/>
              <a:cs typeface="Poppins" panose="00000500000000000000" pitchFamily="2" charset="-94"/>
            </a:endParaRPr>
          </a:p>
        </p:txBody>
      </p:sp>
      <p:pic>
        <p:nvPicPr>
          <p:cNvPr id="5" name="Resim 4">
            <a:extLst>
              <a:ext uri="{FF2B5EF4-FFF2-40B4-BE49-F238E27FC236}">
                <a16:creationId xmlns:a16="http://schemas.microsoft.com/office/drawing/2014/main" id="{92F55CFB-2600-44D5-843C-B3DF5492C7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7857" y="4534902"/>
            <a:ext cx="3307977" cy="1804351"/>
          </a:xfrm>
          <a:prstGeom prst="rect">
            <a:avLst/>
          </a:prstGeom>
        </p:spPr>
      </p:pic>
      <p:sp>
        <p:nvSpPr>
          <p:cNvPr id="6" name="İçerik Yer Tutucusu 2">
            <a:extLst>
              <a:ext uri="{FF2B5EF4-FFF2-40B4-BE49-F238E27FC236}">
                <a16:creationId xmlns:a16="http://schemas.microsoft.com/office/drawing/2014/main" id="{356D6F37-45B2-4E2C-B879-B5E67FCFE6C3}"/>
              </a:ext>
            </a:extLst>
          </p:cNvPr>
          <p:cNvSpPr txBox="1">
            <a:spLocks/>
          </p:cNvSpPr>
          <p:nvPr/>
        </p:nvSpPr>
        <p:spPr>
          <a:xfrm>
            <a:off x="1053354" y="2919156"/>
            <a:ext cx="10300446" cy="1386002"/>
          </a:xfrm>
          <a:prstGeom prst="rect">
            <a:avLst/>
          </a:prstGeom>
          <a:ln w="12700">
            <a:solidFill>
              <a:srgbClr val="7030A0"/>
            </a:solidFill>
            <a:prstDash val="lgDashDotDot"/>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sz="600" dirty="0">
                <a:latin typeface="Poppins" panose="00000500000000000000" pitchFamily="2" charset="-94"/>
                <a:cs typeface="Poppins" panose="00000500000000000000" pitchFamily="2" charset="-94"/>
              </a:rPr>
              <a:t>     </a:t>
            </a:r>
          </a:p>
          <a:p>
            <a:pPr marL="0" indent="0">
              <a:lnSpc>
                <a:spcPct val="150000"/>
              </a:lnSpc>
              <a:buNone/>
            </a:pPr>
            <a:r>
              <a:rPr lang="tr-TR" sz="2000" dirty="0">
                <a:latin typeface="Poppins" panose="00000500000000000000" pitchFamily="2" charset="-94"/>
                <a:cs typeface="Poppins" panose="00000500000000000000" pitchFamily="2" charset="-94"/>
              </a:rPr>
              <a:t>Kamu idaresinin </a:t>
            </a:r>
            <a:r>
              <a:rPr lang="tr-TR" sz="2000" u="sng" dirty="0">
                <a:highlight>
                  <a:srgbClr val="FFFF00"/>
                </a:highlight>
                <a:latin typeface="Poppins" panose="00000500000000000000" pitchFamily="2" charset="-94"/>
                <a:cs typeface="Poppins" panose="00000500000000000000" pitchFamily="2" charset="-94"/>
              </a:rPr>
              <a:t>ihtiyaçlarını karşılamada sağladığı fayda azalmaya </a:t>
            </a:r>
            <a:r>
              <a:rPr lang="tr-TR" sz="2000" dirty="0">
                <a:latin typeface="Poppins" panose="00000500000000000000" pitchFamily="2" charset="-94"/>
                <a:cs typeface="Poppins" panose="00000500000000000000" pitchFamily="2" charset="-94"/>
              </a:rPr>
              <a:t>başlamış olması gerekir.</a:t>
            </a:r>
          </a:p>
          <a:p>
            <a:pPr marL="0" indent="0">
              <a:lnSpc>
                <a:spcPct val="150000"/>
              </a:lnSpc>
              <a:buFont typeface="Arial" panose="020B0604020202020204" pitchFamily="34" charset="0"/>
              <a:buNone/>
            </a:pPr>
            <a:r>
              <a:rPr lang="tr-TR" sz="2000" dirty="0">
                <a:latin typeface="Poppins" panose="00000500000000000000" pitchFamily="2" charset="-94"/>
                <a:cs typeface="Poppins" panose="00000500000000000000" pitchFamily="2" charset="-94"/>
              </a:rPr>
              <a:t>Çalışan, sağlam, kırık, bozuk olmayan taşınırlar bu kapsama girer.</a:t>
            </a:r>
          </a:p>
        </p:txBody>
      </p:sp>
      <p:pic>
        <p:nvPicPr>
          <p:cNvPr id="8" name="Resim 7">
            <a:extLst>
              <a:ext uri="{FF2B5EF4-FFF2-40B4-BE49-F238E27FC236}">
                <a16:creationId xmlns:a16="http://schemas.microsoft.com/office/drawing/2014/main" id="{35F036A2-5C30-46E0-A077-5D94C34F9E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354" y="4534903"/>
            <a:ext cx="3307978" cy="1804351"/>
          </a:xfrm>
          <a:prstGeom prst="rect">
            <a:avLst/>
          </a:prstGeom>
        </p:spPr>
      </p:pic>
      <p:pic>
        <p:nvPicPr>
          <p:cNvPr id="7" name="Resim 6">
            <a:extLst>
              <a:ext uri="{FF2B5EF4-FFF2-40B4-BE49-F238E27FC236}">
                <a16:creationId xmlns:a16="http://schemas.microsoft.com/office/drawing/2014/main" id="{0877607D-A2E9-4EB8-BEFD-8B494CE45E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45821" y="4534901"/>
            <a:ext cx="3307978" cy="1804352"/>
          </a:xfrm>
          <a:prstGeom prst="rect">
            <a:avLst/>
          </a:prstGeom>
        </p:spPr>
      </p:pic>
      <p:sp>
        <p:nvSpPr>
          <p:cNvPr id="9" name="Alt Bilgi Yer Tutucusu 8">
            <a:extLst>
              <a:ext uri="{FF2B5EF4-FFF2-40B4-BE49-F238E27FC236}">
                <a16:creationId xmlns:a16="http://schemas.microsoft.com/office/drawing/2014/main" id="{6A0E2F23-A5C2-43F3-9429-1FFF64768FFA}"/>
              </a:ext>
            </a:extLst>
          </p:cNvPr>
          <p:cNvSpPr>
            <a:spLocks noGrp="1"/>
          </p:cNvSpPr>
          <p:nvPr>
            <p:ph type="ftr" sz="quarter" idx="11"/>
          </p:nvPr>
        </p:nvSpPr>
        <p:spPr/>
        <p:txBody>
          <a:bodyPr/>
          <a:lstStyle/>
          <a:p>
            <a:r>
              <a:rPr lang="tr-TR"/>
              <a:t>Adem Aydın_Taşınır Eğitimleri</a:t>
            </a:r>
            <a:endParaRPr lang="tr-TR" dirty="0"/>
          </a:p>
        </p:txBody>
      </p:sp>
      <p:sp>
        <p:nvSpPr>
          <p:cNvPr id="10" name="Slayt Numarası Yer Tutucusu 9">
            <a:extLst>
              <a:ext uri="{FF2B5EF4-FFF2-40B4-BE49-F238E27FC236}">
                <a16:creationId xmlns:a16="http://schemas.microsoft.com/office/drawing/2014/main" id="{355E1B19-7086-4377-B72B-871EAE0A812E}"/>
              </a:ext>
            </a:extLst>
          </p:cNvPr>
          <p:cNvSpPr>
            <a:spLocks noGrp="1"/>
          </p:cNvSpPr>
          <p:nvPr>
            <p:ph type="sldNum" sz="quarter" idx="12"/>
          </p:nvPr>
        </p:nvSpPr>
        <p:spPr/>
        <p:txBody>
          <a:bodyPr/>
          <a:lstStyle/>
          <a:p>
            <a:fld id="{A9A8CB71-4487-428F-87D0-DB244390F83D}" type="slidenum">
              <a:rPr lang="tr-TR" smtClean="0"/>
              <a:t>2</a:t>
            </a:fld>
            <a:endParaRPr lang="tr-TR"/>
          </a:p>
        </p:txBody>
      </p:sp>
    </p:spTree>
    <p:extLst>
      <p:ext uri="{BB962C8B-B14F-4D97-AF65-F5344CB8AC3E}">
        <p14:creationId xmlns:p14="http://schemas.microsoft.com/office/powerpoint/2010/main" val="2211698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p:txBody>
          <a:bodyPr/>
          <a:lstStyle/>
          <a:p>
            <a:pPr algn="ctr"/>
            <a:r>
              <a:rPr lang="tr-TR" b="1" dirty="0">
                <a:latin typeface="Poppins" panose="00000500000000000000" pitchFamily="2" charset="-94"/>
                <a:cs typeface="Poppins" panose="00000500000000000000" pitchFamily="2" charset="-94"/>
              </a:rPr>
              <a:t>Hangi Taşınırlar Hurda Kapsamına Girer?</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1053353" y="1825625"/>
            <a:ext cx="10300446" cy="1177552"/>
          </a:xfrm>
          <a:ln w="38100">
            <a:solidFill>
              <a:srgbClr val="7030A0"/>
            </a:solidFill>
          </a:ln>
        </p:spPr>
        <p:txBody>
          <a:bodyPr>
            <a:normAutofit/>
          </a:bodyPr>
          <a:lstStyle/>
          <a:p>
            <a:pPr algn="just">
              <a:buFont typeface="Wingdings" panose="05000000000000000000" pitchFamily="2" charset="2"/>
              <a:buChar char="ü"/>
            </a:pPr>
            <a:r>
              <a:rPr lang="tr-TR" sz="2400" dirty="0">
                <a:latin typeface="Poppins" panose="00000500000000000000" pitchFamily="2" charset="-94"/>
                <a:cs typeface="Poppins" panose="00000500000000000000" pitchFamily="2" charset="-94"/>
              </a:rPr>
              <a:t>Ekonomik ömrünü tamamlamadığı hâlde teknik ve fiziki nedenlerle alınış amaçları doğrultusunda kullanılması imkânı kalmayan taşınırlar</a:t>
            </a:r>
          </a:p>
        </p:txBody>
      </p:sp>
      <p:sp>
        <p:nvSpPr>
          <p:cNvPr id="6" name="İçerik Yer Tutucusu 2">
            <a:extLst>
              <a:ext uri="{FF2B5EF4-FFF2-40B4-BE49-F238E27FC236}">
                <a16:creationId xmlns:a16="http://schemas.microsoft.com/office/drawing/2014/main" id="{356D6F37-45B2-4E2C-B879-B5E67FCFE6C3}"/>
              </a:ext>
            </a:extLst>
          </p:cNvPr>
          <p:cNvSpPr txBox="1">
            <a:spLocks/>
          </p:cNvSpPr>
          <p:nvPr/>
        </p:nvSpPr>
        <p:spPr>
          <a:xfrm>
            <a:off x="1053353" y="3148900"/>
            <a:ext cx="10300446" cy="1386002"/>
          </a:xfrm>
          <a:prstGeom prst="rect">
            <a:avLst/>
          </a:prstGeom>
          <a:ln w="12700">
            <a:solidFill>
              <a:srgbClr val="7030A0"/>
            </a:solidFill>
            <a:prstDash val="lgDashDotDot"/>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sz="600" dirty="0">
                <a:latin typeface="Poppins" panose="00000500000000000000" pitchFamily="2" charset="-94"/>
                <a:cs typeface="Poppins" panose="00000500000000000000" pitchFamily="2" charset="-94"/>
              </a:rPr>
              <a:t>     </a:t>
            </a:r>
          </a:p>
          <a:p>
            <a:pPr marL="0" indent="0">
              <a:lnSpc>
                <a:spcPct val="150000"/>
              </a:lnSpc>
              <a:buFont typeface="Arial" panose="020B0604020202020204" pitchFamily="34" charset="0"/>
              <a:buNone/>
            </a:pPr>
            <a:r>
              <a:rPr lang="tr-TR" sz="2000" dirty="0">
                <a:latin typeface="Poppins" panose="00000500000000000000" pitchFamily="2" charset="-94"/>
                <a:cs typeface="Poppins" panose="00000500000000000000" pitchFamily="2" charset="-94"/>
              </a:rPr>
              <a:t>Çalışmayan, Sağlamlığını yitirmiş, kırık, bozuk olan taşınırlar bu kapsama girer.</a:t>
            </a:r>
          </a:p>
          <a:p>
            <a:pPr marL="0" indent="0">
              <a:lnSpc>
                <a:spcPct val="150000"/>
              </a:lnSpc>
              <a:buFont typeface="Arial" panose="020B0604020202020204" pitchFamily="34" charset="0"/>
              <a:buNone/>
            </a:pPr>
            <a:r>
              <a:rPr lang="tr-TR" sz="2000" dirty="0">
                <a:latin typeface="Poppins" panose="00000500000000000000" pitchFamily="2" charset="-94"/>
                <a:cs typeface="Poppins" panose="00000500000000000000" pitchFamily="2" charset="-94"/>
              </a:rPr>
              <a:t>Kamu idaresinin </a:t>
            </a:r>
            <a:r>
              <a:rPr lang="tr-TR" sz="2000" u="sng" dirty="0">
                <a:highlight>
                  <a:srgbClr val="FFFF00"/>
                </a:highlight>
                <a:latin typeface="Poppins" panose="00000500000000000000" pitchFamily="2" charset="-94"/>
                <a:cs typeface="Poppins" panose="00000500000000000000" pitchFamily="2" charset="-94"/>
              </a:rPr>
              <a:t>ihtiyaçlarını karşılamada artık fayda sağlayamıyor. </a:t>
            </a:r>
            <a:endParaRPr lang="tr-TR" sz="2000" dirty="0">
              <a:latin typeface="Poppins" panose="00000500000000000000" pitchFamily="2" charset="-94"/>
              <a:cs typeface="Poppins" panose="00000500000000000000" pitchFamily="2" charset="-94"/>
            </a:endParaRPr>
          </a:p>
        </p:txBody>
      </p:sp>
      <p:pic>
        <p:nvPicPr>
          <p:cNvPr id="5" name="Resim 4">
            <a:extLst>
              <a:ext uri="{FF2B5EF4-FFF2-40B4-BE49-F238E27FC236}">
                <a16:creationId xmlns:a16="http://schemas.microsoft.com/office/drawing/2014/main" id="{E3137EEA-9730-40C1-8DD8-AA59C50B37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4546" y="4794075"/>
            <a:ext cx="3085781" cy="1683153"/>
          </a:xfrm>
          <a:prstGeom prst="rect">
            <a:avLst/>
          </a:prstGeom>
        </p:spPr>
      </p:pic>
      <p:pic>
        <p:nvPicPr>
          <p:cNvPr id="8" name="Resim 7">
            <a:extLst>
              <a:ext uri="{FF2B5EF4-FFF2-40B4-BE49-F238E27FC236}">
                <a16:creationId xmlns:a16="http://schemas.microsoft.com/office/drawing/2014/main" id="{E6636697-BD33-4D0E-A1DA-B7DD709CA3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5863" y="4794073"/>
            <a:ext cx="3085780" cy="1683153"/>
          </a:xfrm>
          <a:prstGeom prst="rect">
            <a:avLst/>
          </a:prstGeom>
        </p:spPr>
      </p:pic>
      <p:pic>
        <p:nvPicPr>
          <p:cNvPr id="10" name="Resim 9">
            <a:extLst>
              <a:ext uri="{FF2B5EF4-FFF2-40B4-BE49-F238E27FC236}">
                <a16:creationId xmlns:a16="http://schemas.microsoft.com/office/drawing/2014/main" id="{AE8CC2E9-9E93-4F3E-B292-256B873D19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7179" y="4794073"/>
            <a:ext cx="3085781" cy="1683154"/>
          </a:xfrm>
          <a:prstGeom prst="rect">
            <a:avLst/>
          </a:prstGeom>
        </p:spPr>
      </p:pic>
      <p:sp>
        <p:nvSpPr>
          <p:cNvPr id="11" name="Alt Bilgi Yer Tutucusu 10">
            <a:extLst>
              <a:ext uri="{FF2B5EF4-FFF2-40B4-BE49-F238E27FC236}">
                <a16:creationId xmlns:a16="http://schemas.microsoft.com/office/drawing/2014/main" id="{E986B93C-D5C5-4C77-AF01-B26AA1ABCC06}"/>
              </a:ext>
            </a:extLst>
          </p:cNvPr>
          <p:cNvSpPr>
            <a:spLocks noGrp="1"/>
          </p:cNvSpPr>
          <p:nvPr>
            <p:ph type="ftr" sz="quarter" idx="11"/>
          </p:nvPr>
        </p:nvSpPr>
        <p:spPr/>
        <p:txBody>
          <a:bodyPr/>
          <a:lstStyle/>
          <a:p>
            <a:r>
              <a:rPr lang="tr-TR"/>
              <a:t>Adem Aydın_Taşınır Eğitimleri</a:t>
            </a:r>
          </a:p>
        </p:txBody>
      </p:sp>
      <p:sp>
        <p:nvSpPr>
          <p:cNvPr id="12" name="Slayt Numarası Yer Tutucusu 11">
            <a:extLst>
              <a:ext uri="{FF2B5EF4-FFF2-40B4-BE49-F238E27FC236}">
                <a16:creationId xmlns:a16="http://schemas.microsoft.com/office/drawing/2014/main" id="{2CABFB60-BCC8-4A87-9155-DE01556A030E}"/>
              </a:ext>
            </a:extLst>
          </p:cNvPr>
          <p:cNvSpPr>
            <a:spLocks noGrp="1"/>
          </p:cNvSpPr>
          <p:nvPr>
            <p:ph type="sldNum" sz="quarter" idx="12"/>
          </p:nvPr>
        </p:nvSpPr>
        <p:spPr/>
        <p:txBody>
          <a:bodyPr/>
          <a:lstStyle/>
          <a:p>
            <a:fld id="{A9A8CB71-4487-428F-87D0-DB244390F83D}" type="slidenum">
              <a:rPr lang="tr-TR" smtClean="0"/>
              <a:t>3</a:t>
            </a:fld>
            <a:endParaRPr lang="tr-TR"/>
          </a:p>
        </p:txBody>
      </p:sp>
    </p:spTree>
    <p:extLst>
      <p:ext uri="{BB962C8B-B14F-4D97-AF65-F5344CB8AC3E}">
        <p14:creationId xmlns:p14="http://schemas.microsoft.com/office/powerpoint/2010/main" val="3966198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p:txBody>
          <a:bodyPr/>
          <a:lstStyle/>
          <a:p>
            <a:pPr algn="ctr"/>
            <a:r>
              <a:rPr lang="tr-TR" b="1" dirty="0">
                <a:latin typeface="Poppins" panose="00000500000000000000" pitchFamily="2" charset="-94"/>
                <a:cs typeface="Poppins" panose="00000500000000000000" pitchFamily="2" charset="-94"/>
              </a:rPr>
              <a:t>Hangi Taşınırlar Hurda Kapsamına Girer?</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1053353" y="1825625"/>
            <a:ext cx="10300446" cy="1177552"/>
          </a:xfrm>
          <a:ln w="38100">
            <a:solidFill>
              <a:srgbClr val="7030A0"/>
            </a:solidFill>
          </a:ln>
        </p:spPr>
        <p:txBody>
          <a:bodyPr>
            <a:normAutofit/>
          </a:bodyPr>
          <a:lstStyle/>
          <a:p>
            <a:pPr algn="just">
              <a:buFont typeface="Wingdings" panose="05000000000000000000" pitchFamily="2" charset="2"/>
              <a:buChar char="ü"/>
            </a:pPr>
            <a:r>
              <a:rPr lang="tr-TR" sz="2400" dirty="0">
                <a:latin typeface="Poppins" panose="00000500000000000000" pitchFamily="2" charset="-94"/>
                <a:cs typeface="Poppins" panose="00000500000000000000" pitchFamily="2" charset="-94"/>
              </a:rPr>
              <a:t>Tamiri mümkün veya ekonomik olmayan arızalar nedeniyle kullanılmasında yarar görülmeyerek hizmet dışı bırakılan taşınırlar</a:t>
            </a:r>
          </a:p>
        </p:txBody>
      </p:sp>
      <p:sp>
        <p:nvSpPr>
          <p:cNvPr id="6" name="İçerik Yer Tutucusu 2">
            <a:extLst>
              <a:ext uri="{FF2B5EF4-FFF2-40B4-BE49-F238E27FC236}">
                <a16:creationId xmlns:a16="http://schemas.microsoft.com/office/drawing/2014/main" id="{356D6F37-45B2-4E2C-B879-B5E67FCFE6C3}"/>
              </a:ext>
            </a:extLst>
          </p:cNvPr>
          <p:cNvSpPr txBox="1">
            <a:spLocks/>
          </p:cNvSpPr>
          <p:nvPr/>
        </p:nvSpPr>
        <p:spPr>
          <a:xfrm>
            <a:off x="7252447" y="3148900"/>
            <a:ext cx="4101352" cy="1530676"/>
          </a:xfrm>
          <a:prstGeom prst="rect">
            <a:avLst/>
          </a:prstGeom>
          <a:ln w="12700">
            <a:solidFill>
              <a:srgbClr val="7030A0"/>
            </a:solidFill>
            <a:prstDash val="lgDashDotDot"/>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sz="600" dirty="0">
                <a:latin typeface="Poppins" panose="00000500000000000000" pitchFamily="2" charset="-94"/>
                <a:cs typeface="Poppins" panose="00000500000000000000" pitchFamily="2" charset="-94"/>
              </a:rPr>
              <a:t>     </a:t>
            </a:r>
          </a:p>
          <a:p>
            <a:pPr marL="0" indent="0">
              <a:lnSpc>
                <a:spcPct val="120000"/>
              </a:lnSpc>
              <a:buFont typeface="Arial" panose="020B0604020202020204" pitchFamily="34" charset="0"/>
              <a:buNone/>
            </a:pPr>
            <a:r>
              <a:rPr lang="tr-TR" sz="2000" b="1" dirty="0">
                <a:latin typeface="Poppins" panose="00000500000000000000" pitchFamily="2" charset="-94"/>
                <a:cs typeface="Poppins" panose="00000500000000000000" pitchFamily="2" charset="-94"/>
              </a:rPr>
              <a:t>Traktör Değeri: </a:t>
            </a:r>
            <a:r>
              <a:rPr lang="tr-TR" sz="2000" b="1" dirty="0">
                <a:solidFill>
                  <a:srgbClr val="FF0000"/>
                </a:solidFill>
                <a:latin typeface="Poppins" panose="00000500000000000000" pitchFamily="2" charset="-94"/>
                <a:cs typeface="Poppins" panose="00000500000000000000" pitchFamily="2" charset="-94"/>
              </a:rPr>
              <a:t>200.000 TL</a:t>
            </a:r>
          </a:p>
          <a:p>
            <a:pPr marL="0" indent="0">
              <a:lnSpc>
                <a:spcPct val="120000"/>
              </a:lnSpc>
              <a:buFont typeface="Arial" panose="020B0604020202020204" pitchFamily="34" charset="0"/>
              <a:buNone/>
            </a:pPr>
            <a:r>
              <a:rPr lang="tr-TR" sz="2000" b="1" dirty="0">
                <a:latin typeface="Poppins" panose="00000500000000000000" pitchFamily="2" charset="-94"/>
                <a:cs typeface="Poppins" panose="00000500000000000000" pitchFamily="2" charset="-94"/>
              </a:rPr>
              <a:t>Tamir ve Yedek Parça: </a:t>
            </a:r>
            <a:r>
              <a:rPr lang="tr-TR" sz="2000" b="1" dirty="0">
                <a:solidFill>
                  <a:srgbClr val="FF0000"/>
                </a:solidFill>
                <a:latin typeface="Poppins" panose="00000500000000000000" pitchFamily="2" charset="-94"/>
                <a:cs typeface="Poppins" panose="00000500000000000000" pitchFamily="2" charset="-94"/>
              </a:rPr>
              <a:t>500.000 TL</a:t>
            </a:r>
          </a:p>
          <a:p>
            <a:pPr marL="0" indent="0">
              <a:lnSpc>
                <a:spcPct val="120000"/>
              </a:lnSpc>
              <a:buFont typeface="Arial" panose="020B0604020202020204" pitchFamily="34" charset="0"/>
              <a:buNone/>
            </a:pPr>
            <a:r>
              <a:rPr lang="tr-TR" sz="2000" b="1" dirty="0">
                <a:latin typeface="Poppins" panose="00000500000000000000" pitchFamily="2" charset="-94"/>
                <a:cs typeface="Poppins" panose="00000500000000000000" pitchFamily="2" charset="-94"/>
              </a:rPr>
              <a:t>Sigorta – Vergi –Diğer: </a:t>
            </a:r>
            <a:r>
              <a:rPr lang="tr-TR" sz="2000" b="1" dirty="0">
                <a:solidFill>
                  <a:srgbClr val="FF0000"/>
                </a:solidFill>
                <a:latin typeface="Poppins" panose="00000500000000000000" pitchFamily="2" charset="-94"/>
                <a:cs typeface="Poppins" panose="00000500000000000000" pitchFamily="2" charset="-94"/>
              </a:rPr>
              <a:t>80.000 TL </a:t>
            </a:r>
          </a:p>
          <a:p>
            <a:pPr marL="0" indent="0">
              <a:lnSpc>
                <a:spcPct val="150000"/>
              </a:lnSpc>
              <a:buFont typeface="Arial" panose="020B0604020202020204" pitchFamily="34" charset="0"/>
              <a:buNone/>
            </a:pPr>
            <a:endParaRPr lang="tr-TR" sz="2000" b="1" dirty="0">
              <a:solidFill>
                <a:srgbClr val="FF0000"/>
              </a:solidFill>
              <a:latin typeface="Poppins" panose="00000500000000000000" pitchFamily="2" charset="-94"/>
              <a:cs typeface="Poppins" panose="00000500000000000000" pitchFamily="2" charset="-94"/>
            </a:endParaRPr>
          </a:p>
        </p:txBody>
      </p:sp>
      <p:pic>
        <p:nvPicPr>
          <p:cNvPr id="5" name="Resim 4">
            <a:extLst>
              <a:ext uri="{FF2B5EF4-FFF2-40B4-BE49-F238E27FC236}">
                <a16:creationId xmlns:a16="http://schemas.microsoft.com/office/drawing/2014/main" id="{CEA49216-B0C1-4229-9E45-2002462146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393956"/>
            <a:ext cx="6350747" cy="3464044"/>
          </a:xfrm>
          <a:prstGeom prst="rect">
            <a:avLst/>
          </a:prstGeom>
        </p:spPr>
      </p:pic>
      <p:pic>
        <p:nvPicPr>
          <p:cNvPr id="8" name="Resim 7">
            <a:extLst>
              <a:ext uri="{FF2B5EF4-FFF2-40B4-BE49-F238E27FC236}">
                <a16:creationId xmlns:a16="http://schemas.microsoft.com/office/drawing/2014/main" id="{243C667C-E8BD-4564-9012-5CA8435E8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4317">
            <a:off x="7534200" y="4872117"/>
            <a:ext cx="2822936" cy="1539783"/>
          </a:xfrm>
          <a:prstGeom prst="rect">
            <a:avLst/>
          </a:prstGeom>
        </p:spPr>
      </p:pic>
      <p:sp>
        <p:nvSpPr>
          <p:cNvPr id="9" name="Alt Bilgi Yer Tutucusu 8">
            <a:extLst>
              <a:ext uri="{FF2B5EF4-FFF2-40B4-BE49-F238E27FC236}">
                <a16:creationId xmlns:a16="http://schemas.microsoft.com/office/drawing/2014/main" id="{0B7E8FE0-E70B-4ED1-8B04-E422ACD619C2}"/>
              </a:ext>
            </a:extLst>
          </p:cNvPr>
          <p:cNvSpPr>
            <a:spLocks noGrp="1"/>
          </p:cNvSpPr>
          <p:nvPr>
            <p:ph type="ftr" sz="quarter" idx="11"/>
          </p:nvPr>
        </p:nvSpPr>
        <p:spPr/>
        <p:txBody>
          <a:bodyPr/>
          <a:lstStyle/>
          <a:p>
            <a:r>
              <a:rPr lang="tr-TR"/>
              <a:t>Adem Aydın_Taşınır Eğitimleri</a:t>
            </a:r>
          </a:p>
        </p:txBody>
      </p:sp>
      <p:sp>
        <p:nvSpPr>
          <p:cNvPr id="10" name="Slayt Numarası Yer Tutucusu 9">
            <a:extLst>
              <a:ext uri="{FF2B5EF4-FFF2-40B4-BE49-F238E27FC236}">
                <a16:creationId xmlns:a16="http://schemas.microsoft.com/office/drawing/2014/main" id="{2D4B2820-A657-4180-A493-4C37589DA37B}"/>
              </a:ext>
            </a:extLst>
          </p:cNvPr>
          <p:cNvSpPr>
            <a:spLocks noGrp="1"/>
          </p:cNvSpPr>
          <p:nvPr>
            <p:ph type="sldNum" sz="quarter" idx="12"/>
          </p:nvPr>
        </p:nvSpPr>
        <p:spPr/>
        <p:txBody>
          <a:bodyPr/>
          <a:lstStyle/>
          <a:p>
            <a:fld id="{A9A8CB71-4487-428F-87D0-DB244390F83D}" type="slidenum">
              <a:rPr lang="tr-TR" smtClean="0"/>
              <a:t>4</a:t>
            </a:fld>
            <a:endParaRPr lang="tr-TR"/>
          </a:p>
        </p:txBody>
      </p:sp>
    </p:spTree>
    <p:extLst>
      <p:ext uri="{BB962C8B-B14F-4D97-AF65-F5344CB8AC3E}">
        <p14:creationId xmlns:p14="http://schemas.microsoft.com/office/powerpoint/2010/main" val="3236157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p:txBody>
          <a:bodyPr/>
          <a:lstStyle/>
          <a:p>
            <a:pPr algn="ctr"/>
            <a:r>
              <a:rPr lang="tr-TR" b="1" dirty="0">
                <a:latin typeface="Poppins" panose="00000500000000000000" pitchFamily="2" charset="-94"/>
                <a:cs typeface="Poppins" panose="00000500000000000000" pitchFamily="2" charset="-94"/>
              </a:rPr>
              <a:t>Hangi Taşınırlar Hurda Kapsamına Girer?</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1053353" y="1825625"/>
            <a:ext cx="10300446" cy="558987"/>
          </a:xfrm>
          <a:ln w="38100">
            <a:solidFill>
              <a:srgbClr val="7030A0"/>
            </a:solidFill>
          </a:ln>
        </p:spPr>
        <p:txBody>
          <a:bodyPr>
            <a:normAutofit/>
          </a:bodyPr>
          <a:lstStyle/>
          <a:p>
            <a:pPr>
              <a:buFont typeface="Wingdings" panose="05000000000000000000" pitchFamily="2" charset="2"/>
              <a:buChar char="ü"/>
            </a:pPr>
            <a:r>
              <a:rPr lang="tr-TR" sz="2400" dirty="0">
                <a:latin typeface="Poppins" panose="00000500000000000000" pitchFamily="2" charset="-94"/>
                <a:cs typeface="Poppins" panose="00000500000000000000" pitchFamily="2" charset="-94"/>
              </a:rPr>
              <a:t>Üretim sırasında elde edilen kırpıntı, döküntü ve artık parçaları</a:t>
            </a:r>
          </a:p>
        </p:txBody>
      </p:sp>
      <p:pic>
        <p:nvPicPr>
          <p:cNvPr id="12" name="Resim 11">
            <a:extLst>
              <a:ext uri="{FF2B5EF4-FFF2-40B4-BE49-F238E27FC236}">
                <a16:creationId xmlns:a16="http://schemas.microsoft.com/office/drawing/2014/main" id="{FC333795-35FE-418A-943B-DE60C4EB97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0448" y="2664148"/>
            <a:ext cx="6633882" cy="3618482"/>
          </a:xfrm>
          <a:prstGeom prst="rect">
            <a:avLst/>
          </a:prstGeom>
        </p:spPr>
      </p:pic>
      <p:sp>
        <p:nvSpPr>
          <p:cNvPr id="16" name="Alt Bilgi Yer Tutucusu 15">
            <a:extLst>
              <a:ext uri="{FF2B5EF4-FFF2-40B4-BE49-F238E27FC236}">
                <a16:creationId xmlns:a16="http://schemas.microsoft.com/office/drawing/2014/main" id="{9E4276AC-8EE8-4B9B-85BB-00D2992E7EC6}"/>
              </a:ext>
            </a:extLst>
          </p:cNvPr>
          <p:cNvSpPr>
            <a:spLocks noGrp="1"/>
          </p:cNvSpPr>
          <p:nvPr>
            <p:ph type="ftr" sz="quarter" idx="11"/>
          </p:nvPr>
        </p:nvSpPr>
        <p:spPr/>
        <p:txBody>
          <a:bodyPr/>
          <a:lstStyle/>
          <a:p>
            <a:r>
              <a:rPr lang="tr-TR"/>
              <a:t>Adem Aydın_Taşınır Eğitimleri</a:t>
            </a:r>
          </a:p>
        </p:txBody>
      </p:sp>
      <p:sp>
        <p:nvSpPr>
          <p:cNvPr id="17" name="Slayt Numarası Yer Tutucusu 16">
            <a:extLst>
              <a:ext uri="{FF2B5EF4-FFF2-40B4-BE49-F238E27FC236}">
                <a16:creationId xmlns:a16="http://schemas.microsoft.com/office/drawing/2014/main" id="{0DD45AE5-F7E2-4460-9561-095B77BA7D2A}"/>
              </a:ext>
            </a:extLst>
          </p:cNvPr>
          <p:cNvSpPr>
            <a:spLocks noGrp="1"/>
          </p:cNvSpPr>
          <p:nvPr>
            <p:ph type="sldNum" sz="quarter" idx="12"/>
          </p:nvPr>
        </p:nvSpPr>
        <p:spPr/>
        <p:txBody>
          <a:bodyPr/>
          <a:lstStyle/>
          <a:p>
            <a:fld id="{A9A8CB71-4487-428F-87D0-DB244390F83D}" type="slidenum">
              <a:rPr lang="tr-TR" smtClean="0"/>
              <a:t>5</a:t>
            </a:fld>
            <a:endParaRPr lang="tr-TR"/>
          </a:p>
        </p:txBody>
      </p:sp>
    </p:spTree>
    <p:extLst>
      <p:ext uri="{BB962C8B-B14F-4D97-AF65-F5344CB8AC3E}">
        <p14:creationId xmlns:p14="http://schemas.microsoft.com/office/powerpoint/2010/main" val="2513824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p:txBody>
          <a:bodyPr/>
          <a:lstStyle/>
          <a:p>
            <a:pPr algn="ctr"/>
            <a:r>
              <a:rPr lang="tr-TR" b="1" dirty="0">
                <a:latin typeface="Poppins" panose="00000500000000000000" pitchFamily="2" charset="-94"/>
                <a:cs typeface="Poppins" panose="00000500000000000000" pitchFamily="2" charset="-94"/>
              </a:rPr>
              <a:t>Hangi Taşınırlar Hurda Kapsamına Girer?</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1053353" y="1825625"/>
            <a:ext cx="10300446" cy="1446493"/>
          </a:xfrm>
          <a:ln w="38100">
            <a:solidFill>
              <a:srgbClr val="7030A0"/>
            </a:solidFill>
          </a:ln>
        </p:spPr>
        <p:txBody>
          <a:bodyPr>
            <a:normAutofit/>
          </a:bodyPr>
          <a:lstStyle/>
          <a:p>
            <a:pPr algn="just">
              <a:buFont typeface="Wingdings" panose="05000000000000000000" pitchFamily="2" charset="2"/>
              <a:buChar char="ü"/>
            </a:pPr>
            <a:r>
              <a:rPr lang="tr-TR" sz="2400" dirty="0">
                <a:latin typeface="Poppins" panose="00000500000000000000" pitchFamily="2" charset="-94"/>
                <a:cs typeface="Poppins" panose="00000500000000000000" pitchFamily="2" charset="-94"/>
              </a:rPr>
              <a:t>Harcama birimi sabit yatırımlarına ilişkin çeşitli yenileme, kapasite artırımı, tamirat, onarım vb. nedenlerle ortaya çıkan,  </a:t>
            </a:r>
            <a:r>
              <a:rPr lang="tr-TR" sz="2400" b="1" dirty="0">
                <a:latin typeface="Poppins" panose="00000500000000000000" pitchFamily="2" charset="-94"/>
                <a:cs typeface="Poppins" panose="00000500000000000000" pitchFamily="2" charset="-94"/>
              </a:rPr>
              <a:t>TKYS Uygulamasına kayıtlı olmayan </a:t>
            </a:r>
            <a:r>
              <a:rPr lang="tr-TR" sz="2400" dirty="0">
                <a:latin typeface="Poppins" panose="00000500000000000000" pitchFamily="2" charset="-94"/>
                <a:cs typeface="Poppins" panose="00000500000000000000" pitchFamily="2" charset="-94"/>
              </a:rPr>
              <a:t>çeşitli demirbaş ve mütemmim cüz-i ve diğer malzemeler</a:t>
            </a:r>
          </a:p>
        </p:txBody>
      </p:sp>
      <p:sp>
        <p:nvSpPr>
          <p:cNvPr id="16" name="Alt Bilgi Yer Tutucusu 15">
            <a:extLst>
              <a:ext uri="{FF2B5EF4-FFF2-40B4-BE49-F238E27FC236}">
                <a16:creationId xmlns:a16="http://schemas.microsoft.com/office/drawing/2014/main" id="{9E4276AC-8EE8-4B9B-85BB-00D2992E7EC6}"/>
              </a:ext>
            </a:extLst>
          </p:cNvPr>
          <p:cNvSpPr>
            <a:spLocks noGrp="1"/>
          </p:cNvSpPr>
          <p:nvPr>
            <p:ph type="ftr" sz="quarter" idx="11"/>
          </p:nvPr>
        </p:nvSpPr>
        <p:spPr/>
        <p:txBody>
          <a:bodyPr/>
          <a:lstStyle/>
          <a:p>
            <a:r>
              <a:rPr lang="tr-TR"/>
              <a:t>Adem Aydın_Taşınır Eğitimleri</a:t>
            </a:r>
          </a:p>
        </p:txBody>
      </p:sp>
      <p:sp>
        <p:nvSpPr>
          <p:cNvPr id="17" name="Slayt Numarası Yer Tutucusu 16">
            <a:extLst>
              <a:ext uri="{FF2B5EF4-FFF2-40B4-BE49-F238E27FC236}">
                <a16:creationId xmlns:a16="http://schemas.microsoft.com/office/drawing/2014/main" id="{0DD45AE5-F7E2-4460-9561-095B77BA7D2A}"/>
              </a:ext>
            </a:extLst>
          </p:cNvPr>
          <p:cNvSpPr>
            <a:spLocks noGrp="1"/>
          </p:cNvSpPr>
          <p:nvPr>
            <p:ph type="sldNum" sz="quarter" idx="12"/>
          </p:nvPr>
        </p:nvSpPr>
        <p:spPr/>
        <p:txBody>
          <a:bodyPr/>
          <a:lstStyle/>
          <a:p>
            <a:fld id="{A9A8CB71-4487-428F-87D0-DB244390F83D}" type="slidenum">
              <a:rPr lang="tr-TR" smtClean="0"/>
              <a:t>6</a:t>
            </a:fld>
            <a:endParaRPr lang="tr-TR"/>
          </a:p>
        </p:txBody>
      </p:sp>
      <p:pic>
        <p:nvPicPr>
          <p:cNvPr id="5" name="Resim 4">
            <a:extLst>
              <a:ext uri="{FF2B5EF4-FFF2-40B4-BE49-F238E27FC236}">
                <a16:creationId xmlns:a16="http://schemas.microsoft.com/office/drawing/2014/main" id="{44DAB7D3-326B-45B0-90FD-A8DD96C357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3353" y="4315498"/>
            <a:ext cx="2300465" cy="1254799"/>
          </a:xfrm>
          <a:prstGeom prst="rect">
            <a:avLst/>
          </a:prstGeom>
        </p:spPr>
      </p:pic>
      <p:pic>
        <p:nvPicPr>
          <p:cNvPr id="7" name="Resim 6">
            <a:extLst>
              <a:ext uri="{FF2B5EF4-FFF2-40B4-BE49-F238E27FC236}">
                <a16:creationId xmlns:a16="http://schemas.microsoft.com/office/drawing/2014/main" id="{26B046FA-3C13-404D-9B77-EE77837EC5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3334" y="4315500"/>
            <a:ext cx="2300465" cy="1254799"/>
          </a:xfrm>
          <a:prstGeom prst="rect">
            <a:avLst/>
          </a:prstGeom>
        </p:spPr>
      </p:pic>
      <p:pic>
        <p:nvPicPr>
          <p:cNvPr id="9" name="Resim 8">
            <a:extLst>
              <a:ext uri="{FF2B5EF4-FFF2-40B4-BE49-F238E27FC236}">
                <a16:creationId xmlns:a16="http://schemas.microsoft.com/office/drawing/2014/main" id="{74C7392E-9219-4F66-9F8E-6B0AF3065B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2869" y="4315499"/>
            <a:ext cx="2300465" cy="1254799"/>
          </a:xfrm>
          <a:prstGeom prst="rect">
            <a:avLst/>
          </a:prstGeom>
        </p:spPr>
      </p:pic>
      <p:pic>
        <p:nvPicPr>
          <p:cNvPr id="11" name="Resim 10">
            <a:extLst>
              <a:ext uri="{FF2B5EF4-FFF2-40B4-BE49-F238E27FC236}">
                <a16:creationId xmlns:a16="http://schemas.microsoft.com/office/drawing/2014/main" id="{D5B3BDF8-2962-4AAD-8DFF-241B220EB3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52404" y="4315498"/>
            <a:ext cx="2300465" cy="1254799"/>
          </a:xfrm>
          <a:prstGeom prst="rect">
            <a:avLst/>
          </a:prstGeom>
        </p:spPr>
      </p:pic>
    </p:spTree>
    <p:extLst>
      <p:ext uri="{BB962C8B-B14F-4D97-AF65-F5344CB8AC3E}">
        <p14:creationId xmlns:p14="http://schemas.microsoft.com/office/powerpoint/2010/main" val="2574400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p:txBody>
          <a:bodyPr/>
          <a:lstStyle/>
          <a:p>
            <a:pPr algn="ctr"/>
            <a:r>
              <a:rPr lang="tr-TR" b="1" dirty="0">
                <a:latin typeface="Poppins" panose="00000500000000000000" pitchFamily="2" charset="-94"/>
                <a:cs typeface="Poppins" panose="00000500000000000000" pitchFamily="2" charset="-94"/>
              </a:rPr>
              <a:t>Hurdaya Ayırma Süreci</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0" y="1825625"/>
            <a:ext cx="10515600" cy="3239434"/>
          </a:xfrm>
        </p:spPr>
        <p:txBody>
          <a:bodyPr>
            <a:normAutofit/>
          </a:bodyPr>
          <a:lstStyle/>
          <a:p>
            <a:pPr>
              <a:lnSpc>
                <a:spcPct val="150000"/>
              </a:lnSpc>
              <a:buFont typeface="Wingdings" panose="05000000000000000000" pitchFamily="2" charset="2"/>
              <a:buChar char="Ø"/>
            </a:pPr>
            <a:r>
              <a:rPr lang="tr-TR" sz="2400" b="1" dirty="0">
                <a:latin typeface="Poppins" panose="00000500000000000000" pitchFamily="2" charset="-94"/>
                <a:cs typeface="Poppins" panose="00000500000000000000" pitchFamily="2" charset="-94"/>
              </a:rPr>
              <a:t> </a:t>
            </a:r>
            <a:r>
              <a:rPr lang="tr-TR" sz="2400" b="1" dirty="0">
                <a:solidFill>
                  <a:srgbClr val="FF0000"/>
                </a:solidFill>
                <a:latin typeface="Poppins" panose="00000500000000000000" pitchFamily="2" charset="-94"/>
                <a:cs typeface="Poppins" panose="00000500000000000000" pitchFamily="2" charset="-94"/>
              </a:rPr>
              <a:t>BİRİNCİ AŞAMA</a:t>
            </a:r>
            <a:r>
              <a:rPr lang="tr-TR" sz="2400" b="1" dirty="0">
                <a:latin typeface="Poppins" panose="00000500000000000000" pitchFamily="2" charset="-94"/>
                <a:cs typeface="Poppins" panose="00000500000000000000" pitchFamily="2" charset="-94"/>
              </a:rPr>
              <a:t>: Hurda Ayrılması Düşünülen Taşınırların Tespiti</a:t>
            </a:r>
          </a:p>
          <a:p>
            <a:pPr>
              <a:lnSpc>
                <a:spcPct val="150000"/>
              </a:lnSpc>
              <a:buFont typeface="Wingdings" panose="05000000000000000000" pitchFamily="2" charset="2"/>
              <a:buChar char="Ø"/>
            </a:pPr>
            <a:r>
              <a:rPr lang="tr-TR" sz="2400" b="1" dirty="0">
                <a:latin typeface="Poppins" panose="00000500000000000000" pitchFamily="2" charset="-94"/>
                <a:cs typeface="Poppins" panose="00000500000000000000" pitchFamily="2" charset="-94"/>
              </a:rPr>
              <a:t> </a:t>
            </a:r>
            <a:r>
              <a:rPr lang="tr-TR" sz="2400" b="1" dirty="0">
                <a:solidFill>
                  <a:schemeClr val="accent6"/>
                </a:solidFill>
                <a:latin typeface="Poppins" panose="00000500000000000000" pitchFamily="2" charset="-94"/>
                <a:cs typeface="Poppins" panose="00000500000000000000" pitchFamily="2" charset="-94"/>
              </a:rPr>
              <a:t>İKİNCİ AŞAMA</a:t>
            </a:r>
            <a:r>
              <a:rPr lang="tr-TR" sz="2400" b="1" dirty="0">
                <a:latin typeface="Poppins" panose="00000500000000000000" pitchFamily="2" charset="-94"/>
                <a:cs typeface="Poppins" panose="00000500000000000000" pitchFamily="2" charset="-94"/>
              </a:rPr>
              <a:t>: Komisyon Değerlendirmesi</a:t>
            </a:r>
          </a:p>
          <a:p>
            <a:pPr>
              <a:lnSpc>
                <a:spcPct val="150000"/>
              </a:lnSpc>
              <a:buFont typeface="Wingdings" panose="05000000000000000000" pitchFamily="2" charset="2"/>
              <a:buChar char="Ø"/>
            </a:pPr>
            <a:r>
              <a:rPr lang="tr-TR" sz="2400" b="1" dirty="0">
                <a:latin typeface="Poppins" panose="00000500000000000000" pitchFamily="2" charset="-94"/>
                <a:cs typeface="Poppins" panose="00000500000000000000" pitchFamily="2" charset="-94"/>
              </a:rPr>
              <a:t> </a:t>
            </a:r>
            <a:r>
              <a:rPr lang="tr-TR" sz="2400" b="1" dirty="0">
                <a:solidFill>
                  <a:schemeClr val="accent5"/>
                </a:solidFill>
                <a:latin typeface="Poppins" panose="00000500000000000000" pitchFamily="2" charset="-94"/>
                <a:cs typeface="Poppins" panose="00000500000000000000" pitchFamily="2" charset="-94"/>
              </a:rPr>
              <a:t>ÜÇÜNCÜ AŞAMA</a:t>
            </a:r>
            <a:r>
              <a:rPr lang="tr-TR" sz="2400" b="1" dirty="0">
                <a:latin typeface="Poppins" panose="00000500000000000000" pitchFamily="2" charset="-94"/>
                <a:cs typeface="Poppins" panose="00000500000000000000" pitchFamily="2" charset="-94"/>
              </a:rPr>
              <a:t>: TKYS ve Üst Yazı İşlemleri</a:t>
            </a:r>
          </a:p>
          <a:p>
            <a:pPr>
              <a:lnSpc>
                <a:spcPct val="150000"/>
              </a:lnSpc>
              <a:buFont typeface="Wingdings" panose="05000000000000000000" pitchFamily="2" charset="2"/>
              <a:buChar char="Ø"/>
            </a:pPr>
            <a:r>
              <a:rPr lang="tr-TR" sz="2400" b="1" dirty="0">
                <a:latin typeface="Poppins" panose="00000500000000000000" pitchFamily="2" charset="-94"/>
                <a:cs typeface="Poppins" panose="00000500000000000000" pitchFamily="2" charset="-94"/>
              </a:rPr>
              <a:t> </a:t>
            </a:r>
            <a:r>
              <a:rPr lang="tr-TR" sz="2400" b="1" dirty="0">
                <a:solidFill>
                  <a:srgbClr val="7030A0"/>
                </a:solidFill>
                <a:latin typeface="Poppins" panose="00000500000000000000" pitchFamily="2" charset="-94"/>
                <a:cs typeface="Poppins" panose="00000500000000000000" pitchFamily="2" charset="-94"/>
              </a:rPr>
              <a:t>DÖRDÜNCÜ AŞAMA</a:t>
            </a:r>
            <a:r>
              <a:rPr lang="tr-TR" sz="2400" b="1" dirty="0">
                <a:latin typeface="Poppins" panose="00000500000000000000" pitchFamily="2" charset="-94"/>
                <a:cs typeface="Poppins" panose="00000500000000000000" pitchFamily="2" charset="-94"/>
              </a:rPr>
              <a:t>: Kayıtlardan Çıkarılma Sonrası İşlemler</a:t>
            </a:r>
          </a:p>
        </p:txBody>
      </p:sp>
      <p:sp>
        <p:nvSpPr>
          <p:cNvPr id="4" name="Alt Bilgi Yer Tutucusu 3">
            <a:extLst>
              <a:ext uri="{FF2B5EF4-FFF2-40B4-BE49-F238E27FC236}">
                <a16:creationId xmlns:a16="http://schemas.microsoft.com/office/drawing/2014/main" id="{306E2379-F95B-4FB8-9BFA-F4AB0B1B9E26}"/>
              </a:ext>
            </a:extLst>
          </p:cNvPr>
          <p:cNvSpPr>
            <a:spLocks noGrp="1"/>
          </p:cNvSpPr>
          <p:nvPr>
            <p:ph type="ftr" sz="quarter" idx="11"/>
          </p:nvPr>
        </p:nvSpPr>
        <p:spPr/>
        <p:txBody>
          <a:bodyPr/>
          <a:lstStyle/>
          <a:p>
            <a:r>
              <a:rPr lang="tr-TR"/>
              <a:t>Adem Aydın_Taşınır Eğitimleri</a:t>
            </a:r>
          </a:p>
        </p:txBody>
      </p:sp>
      <p:sp>
        <p:nvSpPr>
          <p:cNvPr id="5" name="Slayt Numarası Yer Tutucusu 4">
            <a:extLst>
              <a:ext uri="{FF2B5EF4-FFF2-40B4-BE49-F238E27FC236}">
                <a16:creationId xmlns:a16="http://schemas.microsoft.com/office/drawing/2014/main" id="{E5503A52-33FC-4997-B1EE-513F24E9BDEB}"/>
              </a:ext>
            </a:extLst>
          </p:cNvPr>
          <p:cNvSpPr>
            <a:spLocks noGrp="1"/>
          </p:cNvSpPr>
          <p:nvPr>
            <p:ph type="sldNum" sz="quarter" idx="12"/>
          </p:nvPr>
        </p:nvSpPr>
        <p:spPr/>
        <p:txBody>
          <a:bodyPr/>
          <a:lstStyle/>
          <a:p>
            <a:fld id="{A9A8CB71-4487-428F-87D0-DB244390F83D}" type="slidenum">
              <a:rPr lang="tr-TR" smtClean="0"/>
              <a:t>7</a:t>
            </a:fld>
            <a:endParaRPr lang="tr-TR"/>
          </a:p>
        </p:txBody>
      </p:sp>
    </p:spTree>
    <p:extLst>
      <p:ext uri="{BB962C8B-B14F-4D97-AF65-F5344CB8AC3E}">
        <p14:creationId xmlns:p14="http://schemas.microsoft.com/office/powerpoint/2010/main" val="666195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a:xfrm>
            <a:off x="838200" y="78255"/>
            <a:ext cx="10806953" cy="943722"/>
          </a:xfrm>
        </p:spPr>
        <p:txBody>
          <a:bodyPr>
            <a:noAutofit/>
          </a:bodyPr>
          <a:lstStyle/>
          <a:p>
            <a:pPr>
              <a:lnSpc>
                <a:spcPct val="150000"/>
              </a:lnSpc>
              <a:buFont typeface="Wingdings" panose="05000000000000000000" pitchFamily="2" charset="2"/>
              <a:buChar char="Ø"/>
            </a:pPr>
            <a:r>
              <a:rPr lang="tr-TR" sz="2400" b="1" dirty="0">
                <a:solidFill>
                  <a:srgbClr val="FF0000"/>
                </a:solidFill>
                <a:latin typeface="Poppins" panose="00000500000000000000" pitchFamily="2" charset="-94"/>
                <a:cs typeface="Poppins" panose="00000500000000000000" pitchFamily="2" charset="-94"/>
              </a:rPr>
              <a:t>BİRİNCİ AŞAMA</a:t>
            </a:r>
            <a:r>
              <a:rPr lang="tr-TR" sz="2400" b="1" dirty="0">
                <a:latin typeface="Poppins" panose="00000500000000000000" pitchFamily="2" charset="-94"/>
                <a:cs typeface="Poppins" panose="00000500000000000000" pitchFamily="2" charset="-94"/>
              </a:rPr>
              <a:t>: Hurda Ayrılması Düşünülen Taşınırların Tespiti</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2174480" y="3851090"/>
            <a:ext cx="1779494" cy="406587"/>
          </a:xfrm>
        </p:spPr>
        <p:txBody>
          <a:bodyPr>
            <a:normAutofit fontScale="92500" lnSpcReduction="20000"/>
          </a:bodyPr>
          <a:lstStyle/>
          <a:p>
            <a:pPr>
              <a:buFont typeface="Wingdings" panose="05000000000000000000" pitchFamily="2" charset="2"/>
              <a:buChar char="ü"/>
            </a:pPr>
            <a:r>
              <a:rPr lang="tr-TR" b="1" dirty="0">
                <a:latin typeface="Poppins" panose="00000500000000000000" pitchFamily="2" charset="-94"/>
                <a:cs typeface="Poppins" panose="00000500000000000000" pitchFamily="2" charset="-94"/>
              </a:rPr>
              <a:t>Ambar</a:t>
            </a:r>
          </a:p>
        </p:txBody>
      </p:sp>
      <p:sp>
        <p:nvSpPr>
          <p:cNvPr id="4" name="İçerik Yer Tutucusu 2">
            <a:extLst>
              <a:ext uri="{FF2B5EF4-FFF2-40B4-BE49-F238E27FC236}">
                <a16:creationId xmlns:a16="http://schemas.microsoft.com/office/drawing/2014/main" id="{FCAA52E9-AD6B-485C-8BFB-64B84B7A55B7}"/>
              </a:ext>
            </a:extLst>
          </p:cNvPr>
          <p:cNvSpPr txBox="1">
            <a:spLocks/>
          </p:cNvSpPr>
          <p:nvPr/>
        </p:nvSpPr>
        <p:spPr>
          <a:xfrm>
            <a:off x="5352691" y="6218939"/>
            <a:ext cx="1779494" cy="40658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ü"/>
            </a:pPr>
            <a:r>
              <a:rPr lang="tr-TR" b="1" dirty="0">
                <a:latin typeface="Poppins" panose="00000500000000000000" pitchFamily="2" charset="-94"/>
                <a:cs typeface="Poppins" panose="00000500000000000000" pitchFamily="2" charset="-94"/>
              </a:rPr>
              <a:t>Kişi </a:t>
            </a:r>
          </a:p>
        </p:txBody>
      </p:sp>
      <p:sp>
        <p:nvSpPr>
          <p:cNvPr id="5" name="İçerik Yer Tutucusu 2">
            <a:extLst>
              <a:ext uri="{FF2B5EF4-FFF2-40B4-BE49-F238E27FC236}">
                <a16:creationId xmlns:a16="http://schemas.microsoft.com/office/drawing/2014/main" id="{D2E0A28A-7A96-458F-93DE-8A99A601656A}"/>
              </a:ext>
            </a:extLst>
          </p:cNvPr>
          <p:cNvSpPr txBox="1">
            <a:spLocks/>
          </p:cNvSpPr>
          <p:nvPr/>
        </p:nvSpPr>
        <p:spPr>
          <a:xfrm>
            <a:off x="7816686" y="3749343"/>
            <a:ext cx="2294966" cy="62173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ü"/>
            </a:pPr>
            <a:r>
              <a:rPr lang="tr-TR" b="1" dirty="0">
                <a:latin typeface="Poppins" panose="00000500000000000000" pitchFamily="2" charset="-94"/>
                <a:cs typeface="Poppins" panose="00000500000000000000" pitchFamily="2" charset="-94"/>
              </a:rPr>
              <a:t>Ortak Alan</a:t>
            </a:r>
          </a:p>
        </p:txBody>
      </p:sp>
      <p:pic>
        <p:nvPicPr>
          <p:cNvPr id="7" name="Resim 6">
            <a:extLst>
              <a:ext uri="{FF2B5EF4-FFF2-40B4-BE49-F238E27FC236}">
                <a16:creationId xmlns:a16="http://schemas.microsoft.com/office/drawing/2014/main" id="{BAE5AECA-646E-4FB7-BBE9-4B2A2756A1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8600" y="4161959"/>
            <a:ext cx="3624211" cy="1976843"/>
          </a:xfrm>
          <a:prstGeom prst="rect">
            <a:avLst/>
          </a:prstGeom>
        </p:spPr>
      </p:pic>
      <p:pic>
        <p:nvPicPr>
          <p:cNvPr id="11" name="Resim 10">
            <a:extLst>
              <a:ext uri="{FF2B5EF4-FFF2-40B4-BE49-F238E27FC236}">
                <a16:creationId xmlns:a16="http://schemas.microsoft.com/office/drawing/2014/main" id="{B9E5F858-0E90-414A-AFC7-C7909BBD2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7672" y="1229887"/>
            <a:ext cx="4418083" cy="2409863"/>
          </a:xfrm>
          <a:prstGeom prst="rect">
            <a:avLst/>
          </a:prstGeom>
        </p:spPr>
      </p:pic>
      <p:pic>
        <p:nvPicPr>
          <p:cNvPr id="13" name="Resim 12">
            <a:extLst>
              <a:ext uri="{FF2B5EF4-FFF2-40B4-BE49-F238E27FC236}">
                <a16:creationId xmlns:a16="http://schemas.microsoft.com/office/drawing/2014/main" id="{C15160E5-1D8A-460A-82A4-ED83D2BF45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0320" y="1229887"/>
            <a:ext cx="4352371" cy="2374021"/>
          </a:xfrm>
          <a:prstGeom prst="rect">
            <a:avLst/>
          </a:prstGeom>
        </p:spPr>
      </p:pic>
      <p:sp>
        <p:nvSpPr>
          <p:cNvPr id="14" name="Alt Bilgi Yer Tutucusu 13">
            <a:extLst>
              <a:ext uri="{FF2B5EF4-FFF2-40B4-BE49-F238E27FC236}">
                <a16:creationId xmlns:a16="http://schemas.microsoft.com/office/drawing/2014/main" id="{BCB88C2F-0DF9-408F-BCEA-310C1FB377C7}"/>
              </a:ext>
            </a:extLst>
          </p:cNvPr>
          <p:cNvSpPr>
            <a:spLocks noGrp="1"/>
          </p:cNvSpPr>
          <p:nvPr>
            <p:ph type="ftr" sz="quarter" idx="11"/>
          </p:nvPr>
        </p:nvSpPr>
        <p:spPr>
          <a:xfrm>
            <a:off x="4038600" y="6356350"/>
            <a:ext cx="4114800" cy="365125"/>
          </a:xfrm>
        </p:spPr>
        <p:txBody>
          <a:bodyPr/>
          <a:lstStyle/>
          <a:p>
            <a:r>
              <a:rPr lang="tr-TR" dirty="0"/>
              <a:t>Adem </a:t>
            </a:r>
            <a:r>
              <a:rPr lang="tr-TR" dirty="0" err="1"/>
              <a:t>Aydın_Taşınır</a:t>
            </a:r>
            <a:r>
              <a:rPr lang="tr-TR" dirty="0"/>
              <a:t> Eğitimleri</a:t>
            </a:r>
          </a:p>
        </p:txBody>
      </p:sp>
      <p:sp>
        <p:nvSpPr>
          <p:cNvPr id="15" name="Slayt Numarası Yer Tutucusu 14">
            <a:extLst>
              <a:ext uri="{FF2B5EF4-FFF2-40B4-BE49-F238E27FC236}">
                <a16:creationId xmlns:a16="http://schemas.microsoft.com/office/drawing/2014/main" id="{8A091810-A80F-439D-9F35-013E2E43AD10}"/>
              </a:ext>
            </a:extLst>
          </p:cNvPr>
          <p:cNvSpPr>
            <a:spLocks noGrp="1"/>
          </p:cNvSpPr>
          <p:nvPr>
            <p:ph type="sldNum" sz="quarter" idx="12"/>
          </p:nvPr>
        </p:nvSpPr>
        <p:spPr/>
        <p:txBody>
          <a:bodyPr/>
          <a:lstStyle/>
          <a:p>
            <a:fld id="{A9A8CB71-4487-428F-87D0-DB244390F83D}" type="slidenum">
              <a:rPr lang="tr-TR" smtClean="0"/>
              <a:t>8</a:t>
            </a:fld>
            <a:endParaRPr lang="tr-TR"/>
          </a:p>
        </p:txBody>
      </p:sp>
    </p:spTree>
    <p:extLst>
      <p:ext uri="{BB962C8B-B14F-4D97-AF65-F5344CB8AC3E}">
        <p14:creationId xmlns:p14="http://schemas.microsoft.com/office/powerpoint/2010/main" val="3935434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672353" y="3863788"/>
            <a:ext cx="10542494" cy="2492562"/>
          </a:xfrm>
        </p:spPr>
        <p:txBody>
          <a:bodyPr>
            <a:normAutofit/>
          </a:bodyPr>
          <a:lstStyle/>
          <a:p>
            <a:pPr marL="0" indent="0" algn="just">
              <a:lnSpc>
                <a:spcPct val="100000"/>
              </a:lnSpc>
              <a:buNone/>
            </a:pPr>
            <a:r>
              <a:rPr lang="tr-TR" dirty="0">
                <a:latin typeface="Poppins" panose="00000500000000000000" pitchFamily="2" charset="-94"/>
                <a:cs typeface="Poppins" panose="00000500000000000000" pitchFamily="2" charset="-94"/>
              </a:rPr>
              <a:t>Taşınır kayıt yetkilisince hurdaya ayrılması düşünülen taşınırların </a:t>
            </a:r>
            <a:r>
              <a:rPr lang="tr-TR" b="1" dirty="0">
                <a:latin typeface="Poppins" panose="00000500000000000000" pitchFamily="2" charset="-94"/>
                <a:cs typeface="Poppins" panose="00000500000000000000" pitchFamily="2" charset="-94"/>
              </a:rPr>
              <a:t>durumu harcama yetkilisine bildirilir.</a:t>
            </a:r>
          </a:p>
          <a:p>
            <a:pPr marL="0" indent="0" algn="just">
              <a:lnSpc>
                <a:spcPct val="100000"/>
              </a:lnSpc>
              <a:buNone/>
            </a:pPr>
            <a:r>
              <a:rPr lang="tr-TR" dirty="0">
                <a:latin typeface="Poppins" panose="00000500000000000000" pitchFamily="2" charset="-94"/>
                <a:cs typeface="Poppins" panose="00000500000000000000" pitchFamily="2" charset="-94"/>
              </a:rPr>
              <a:t>Hurdaya ayrılması düşünülen taşınırlar için harcama yetkilisinin onayı ile hurda komisyonunun kurulması sağlanır. </a:t>
            </a:r>
          </a:p>
          <a:p>
            <a:pPr marL="0" indent="0" algn="just">
              <a:lnSpc>
                <a:spcPct val="100000"/>
              </a:lnSpc>
              <a:buNone/>
            </a:pPr>
            <a:endParaRPr lang="tr-TR" dirty="0">
              <a:latin typeface="Poppins" panose="00000500000000000000" pitchFamily="2" charset="-94"/>
              <a:cs typeface="Poppins" panose="00000500000000000000" pitchFamily="2" charset="-94"/>
            </a:endParaRPr>
          </a:p>
        </p:txBody>
      </p:sp>
      <p:sp>
        <p:nvSpPr>
          <p:cNvPr id="5" name="Alt Bilgi Yer Tutucusu 4">
            <a:extLst>
              <a:ext uri="{FF2B5EF4-FFF2-40B4-BE49-F238E27FC236}">
                <a16:creationId xmlns:a16="http://schemas.microsoft.com/office/drawing/2014/main" id="{6EA51827-2B7C-46D4-BAD6-929438CE904C}"/>
              </a:ext>
            </a:extLst>
          </p:cNvPr>
          <p:cNvSpPr>
            <a:spLocks noGrp="1"/>
          </p:cNvSpPr>
          <p:nvPr>
            <p:ph type="ftr" sz="quarter" idx="11"/>
          </p:nvPr>
        </p:nvSpPr>
        <p:spPr/>
        <p:txBody>
          <a:bodyPr/>
          <a:lstStyle/>
          <a:p>
            <a:r>
              <a:rPr lang="tr-TR"/>
              <a:t>Adem Aydın_Taşınır Eğitimleri</a:t>
            </a:r>
          </a:p>
        </p:txBody>
      </p:sp>
      <p:sp>
        <p:nvSpPr>
          <p:cNvPr id="6" name="Slayt Numarası Yer Tutucusu 5">
            <a:extLst>
              <a:ext uri="{FF2B5EF4-FFF2-40B4-BE49-F238E27FC236}">
                <a16:creationId xmlns:a16="http://schemas.microsoft.com/office/drawing/2014/main" id="{013DAC33-9A38-4C38-860E-52622849C88A}"/>
              </a:ext>
            </a:extLst>
          </p:cNvPr>
          <p:cNvSpPr>
            <a:spLocks noGrp="1"/>
          </p:cNvSpPr>
          <p:nvPr>
            <p:ph type="sldNum" sz="quarter" idx="12"/>
          </p:nvPr>
        </p:nvSpPr>
        <p:spPr/>
        <p:txBody>
          <a:bodyPr/>
          <a:lstStyle/>
          <a:p>
            <a:fld id="{A9A8CB71-4487-428F-87D0-DB244390F83D}" type="slidenum">
              <a:rPr lang="tr-TR" smtClean="0"/>
              <a:t>9</a:t>
            </a:fld>
            <a:endParaRPr lang="tr-TR"/>
          </a:p>
        </p:txBody>
      </p:sp>
      <p:pic>
        <p:nvPicPr>
          <p:cNvPr id="8" name="Resim 7">
            <a:extLst>
              <a:ext uri="{FF2B5EF4-FFF2-40B4-BE49-F238E27FC236}">
                <a16:creationId xmlns:a16="http://schemas.microsoft.com/office/drawing/2014/main" id="{39E4A72B-14DC-4CED-9ED0-0A98C4612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2937" y="278703"/>
            <a:ext cx="6326126" cy="3450614"/>
          </a:xfrm>
          <a:prstGeom prst="rect">
            <a:avLst/>
          </a:prstGeom>
        </p:spPr>
      </p:pic>
    </p:spTree>
    <p:extLst>
      <p:ext uri="{BB962C8B-B14F-4D97-AF65-F5344CB8AC3E}">
        <p14:creationId xmlns:p14="http://schemas.microsoft.com/office/powerpoint/2010/main" val="24559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672352" y="1690689"/>
            <a:ext cx="10681447" cy="4665662"/>
          </a:xfrm>
        </p:spPr>
        <p:txBody>
          <a:bodyPr>
            <a:normAutofit fontScale="92500" lnSpcReduction="10000"/>
          </a:bodyPr>
          <a:lstStyle/>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Kaybolma, çalınma, doğal afetler ve fire gibi herhangi bir nedenle yok olması, sayımda noksan çıkması,</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Giriş kaydında sehven yapılan miktar hatası olması,</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Tesis işlemlerine ilişkin kayıt düzeltme yapılması,</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Garanti veya sigorta taahhütnamesi kapsamında bir nedenle yenisi ile değiştirilmesi,</a:t>
            </a:r>
          </a:p>
          <a:p>
            <a:pPr marL="0" indent="0" algn="just">
              <a:lnSpc>
                <a:spcPct val="100000"/>
              </a:lnSpc>
              <a:buNone/>
            </a:pPr>
            <a:r>
              <a:rPr lang="tr-TR" dirty="0">
                <a:latin typeface="Poppins" panose="00000500000000000000" pitchFamily="2" charset="-94"/>
                <a:cs typeface="Poppins" panose="00000500000000000000" pitchFamily="2" charset="-94"/>
              </a:rPr>
              <a:t>belirtilen hususlara ilişkin </a:t>
            </a:r>
            <a:r>
              <a:rPr lang="tr-TR" b="1" u="sng" dirty="0">
                <a:solidFill>
                  <a:srgbClr val="FF0000"/>
                </a:solidFill>
                <a:latin typeface="Poppins" panose="00000500000000000000" pitchFamily="2" charset="-94"/>
                <a:cs typeface="Poppins" panose="00000500000000000000" pitchFamily="2" charset="-94"/>
              </a:rPr>
              <a:t>durumu belgeleyen tutanak, rapor ve benzeri belgelerin bulunması hâlinde </a:t>
            </a:r>
            <a:r>
              <a:rPr lang="tr-TR" dirty="0">
                <a:latin typeface="Poppins" panose="00000500000000000000" pitchFamily="2" charset="-94"/>
                <a:cs typeface="Poppins" panose="00000500000000000000" pitchFamily="2" charset="-94"/>
              </a:rPr>
              <a:t>kayıtlardan çıkarılacak taşınırlara yönelik düzenlenen Kayıttan Düşme Teklif ve Onay Tutanağı, komisyon kurulması gerekmeksizin harcama yetkilisince onaylanır.</a:t>
            </a:r>
          </a:p>
        </p:txBody>
      </p:sp>
      <p:sp>
        <p:nvSpPr>
          <p:cNvPr id="5" name="Alt Bilgi Yer Tutucusu 4">
            <a:extLst>
              <a:ext uri="{FF2B5EF4-FFF2-40B4-BE49-F238E27FC236}">
                <a16:creationId xmlns:a16="http://schemas.microsoft.com/office/drawing/2014/main" id="{6EA51827-2B7C-46D4-BAD6-929438CE904C}"/>
              </a:ext>
            </a:extLst>
          </p:cNvPr>
          <p:cNvSpPr>
            <a:spLocks noGrp="1"/>
          </p:cNvSpPr>
          <p:nvPr>
            <p:ph type="ftr" sz="quarter" idx="11"/>
          </p:nvPr>
        </p:nvSpPr>
        <p:spPr/>
        <p:txBody>
          <a:bodyPr/>
          <a:lstStyle/>
          <a:p>
            <a:r>
              <a:rPr lang="tr-TR"/>
              <a:t>Adem Aydın_Taşınır Eğitimleri</a:t>
            </a:r>
          </a:p>
        </p:txBody>
      </p:sp>
      <p:sp>
        <p:nvSpPr>
          <p:cNvPr id="6" name="Slayt Numarası Yer Tutucusu 5">
            <a:extLst>
              <a:ext uri="{FF2B5EF4-FFF2-40B4-BE49-F238E27FC236}">
                <a16:creationId xmlns:a16="http://schemas.microsoft.com/office/drawing/2014/main" id="{013DAC33-9A38-4C38-860E-52622849C88A}"/>
              </a:ext>
            </a:extLst>
          </p:cNvPr>
          <p:cNvSpPr>
            <a:spLocks noGrp="1"/>
          </p:cNvSpPr>
          <p:nvPr>
            <p:ph type="sldNum" sz="quarter" idx="12"/>
          </p:nvPr>
        </p:nvSpPr>
        <p:spPr/>
        <p:txBody>
          <a:bodyPr/>
          <a:lstStyle/>
          <a:p>
            <a:fld id="{A9A8CB71-4487-428F-87D0-DB244390F83D}" type="slidenum">
              <a:rPr lang="tr-TR" smtClean="0"/>
              <a:t>10</a:t>
            </a:fld>
            <a:endParaRPr lang="tr-TR"/>
          </a:p>
        </p:txBody>
      </p:sp>
      <p:sp>
        <p:nvSpPr>
          <p:cNvPr id="7" name="Unvan 1">
            <a:extLst>
              <a:ext uri="{FF2B5EF4-FFF2-40B4-BE49-F238E27FC236}">
                <a16:creationId xmlns:a16="http://schemas.microsoft.com/office/drawing/2014/main" id="{5A75807C-8033-4F81-814B-F856667CDA2F}"/>
              </a:ext>
            </a:extLst>
          </p:cNvPr>
          <p:cNvSpPr>
            <a:spLocks noGrp="1"/>
          </p:cNvSpPr>
          <p:nvPr>
            <p:ph type="title"/>
          </p:nvPr>
        </p:nvSpPr>
        <p:spPr>
          <a:xfrm>
            <a:off x="838200" y="365125"/>
            <a:ext cx="10515600" cy="1325563"/>
          </a:xfrm>
        </p:spPr>
        <p:txBody>
          <a:bodyPr/>
          <a:lstStyle/>
          <a:p>
            <a:pPr algn="ctr"/>
            <a:r>
              <a:rPr lang="tr-TR" b="1" dirty="0">
                <a:latin typeface="Poppins" panose="00000500000000000000" pitchFamily="2" charset="-94"/>
                <a:cs typeface="Poppins" panose="00000500000000000000" pitchFamily="2" charset="-94"/>
              </a:rPr>
              <a:t>Hangi Durumlarda Komisyon Kurulmaz?</a:t>
            </a:r>
          </a:p>
        </p:txBody>
      </p:sp>
    </p:spTree>
    <p:extLst>
      <p:ext uri="{BB962C8B-B14F-4D97-AF65-F5344CB8AC3E}">
        <p14:creationId xmlns:p14="http://schemas.microsoft.com/office/powerpoint/2010/main" val="2204343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a:xfrm>
            <a:off x="838200" y="78255"/>
            <a:ext cx="10923494" cy="943722"/>
          </a:xfrm>
        </p:spPr>
        <p:txBody>
          <a:bodyPr>
            <a:normAutofit fontScale="90000"/>
          </a:bodyPr>
          <a:lstStyle/>
          <a:p>
            <a:pPr>
              <a:lnSpc>
                <a:spcPct val="150000"/>
              </a:lnSpc>
              <a:buFont typeface="Wingdings" panose="05000000000000000000" pitchFamily="2" charset="2"/>
              <a:buChar char="Ø"/>
            </a:pPr>
            <a:r>
              <a:rPr lang="tr-TR" sz="3200" b="1" dirty="0">
                <a:latin typeface="Poppins" panose="00000500000000000000" pitchFamily="2" charset="-94"/>
                <a:cs typeface="Poppins" panose="00000500000000000000" pitchFamily="2" charset="-94"/>
              </a:rPr>
              <a:t> </a:t>
            </a:r>
            <a:r>
              <a:rPr lang="tr-TR" sz="3200" b="1" dirty="0">
                <a:solidFill>
                  <a:schemeClr val="accent5"/>
                </a:solidFill>
                <a:latin typeface="Poppins" panose="00000500000000000000" pitchFamily="2" charset="-94"/>
                <a:cs typeface="Poppins" panose="00000500000000000000" pitchFamily="2" charset="-94"/>
              </a:rPr>
              <a:t>ÜÇÜNCÜ AŞAMA</a:t>
            </a:r>
            <a:r>
              <a:rPr lang="tr-TR" sz="3200" b="1" dirty="0">
                <a:latin typeface="Poppins" panose="00000500000000000000" pitchFamily="2" charset="-94"/>
                <a:cs typeface="Poppins" panose="00000500000000000000" pitchFamily="2" charset="-94"/>
              </a:rPr>
              <a:t>: Hurda Komisyonu ve Yazı İşlemleri</a:t>
            </a:r>
          </a:p>
        </p:txBody>
      </p:sp>
      <p:sp>
        <p:nvSpPr>
          <p:cNvPr id="4" name="İçerik Yer Tutucusu 2">
            <a:extLst>
              <a:ext uri="{FF2B5EF4-FFF2-40B4-BE49-F238E27FC236}">
                <a16:creationId xmlns:a16="http://schemas.microsoft.com/office/drawing/2014/main" id="{A7A3D308-8EE2-4AD6-B774-E8E4AD7B663C}"/>
              </a:ext>
            </a:extLst>
          </p:cNvPr>
          <p:cNvSpPr txBox="1">
            <a:spLocks/>
          </p:cNvSpPr>
          <p:nvPr/>
        </p:nvSpPr>
        <p:spPr>
          <a:xfrm>
            <a:off x="838200" y="4997868"/>
            <a:ext cx="10515600" cy="1395902"/>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anose="05000000000000000000" pitchFamily="2" charset="2"/>
              <a:buChar char="ü"/>
            </a:pPr>
            <a:r>
              <a:rPr lang="tr-TR" sz="1400" b="1" dirty="0">
                <a:solidFill>
                  <a:srgbClr val="C00000"/>
                </a:solidFill>
                <a:latin typeface="Poppins" panose="00000500000000000000" pitchFamily="2" charset="-94"/>
                <a:cs typeface="Poppins" panose="00000500000000000000" pitchFamily="2" charset="-94"/>
              </a:rPr>
              <a:t>Hurda komisyonu en az 3 kişiden oluşmalıdır. (5,7,9 ..)</a:t>
            </a:r>
          </a:p>
          <a:p>
            <a:pPr algn="just">
              <a:lnSpc>
                <a:spcPct val="150000"/>
              </a:lnSpc>
              <a:buFont typeface="Wingdings" panose="05000000000000000000" pitchFamily="2" charset="2"/>
              <a:buChar char="ü"/>
            </a:pPr>
            <a:r>
              <a:rPr lang="tr-TR" sz="1400" b="1" dirty="0">
                <a:solidFill>
                  <a:srgbClr val="C00000"/>
                </a:solidFill>
                <a:latin typeface="Poppins" panose="00000500000000000000" pitchFamily="2" charset="-94"/>
                <a:cs typeface="Poppins" panose="00000500000000000000" pitchFamily="2" charset="-94"/>
              </a:rPr>
              <a:t>Hurda komisyonu güncel olmalıdır.</a:t>
            </a:r>
          </a:p>
          <a:p>
            <a:pPr algn="just">
              <a:lnSpc>
                <a:spcPct val="150000"/>
              </a:lnSpc>
              <a:buFont typeface="Wingdings" panose="05000000000000000000" pitchFamily="2" charset="2"/>
              <a:buChar char="ü"/>
            </a:pPr>
            <a:r>
              <a:rPr lang="tr-TR" sz="1400" b="1" dirty="0">
                <a:solidFill>
                  <a:srgbClr val="C00000"/>
                </a:solidFill>
                <a:latin typeface="Poppins" panose="00000500000000000000" pitchFamily="2" charset="-94"/>
                <a:cs typeface="Poppins" panose="00000500000000000000" pitchFamily="2" charset="-94"/>
              </a:rPr>
              <a:t>Yeterli sayı veya nitelikte personel yok ise diğer harcama birimlerinden talep edilmelidir. Kamu idaresinin tüm harcama birimlerinde gerekli nitelikte personel yok ise diğer kamu idarelerinden talep edilmelidir.</a:t>
            </a:r>
          </a:p>
          <a:p>
            <a:pPr algn="just">
              <a:lnSpc>
                <a:spcPct val="100000"/>
              </a:lnSpc>
              <a:buFont typeface="Wingdings" panose="05000000000000000000" pitchFamily="2" charset="2"/>
              <a:buChar char="ü"/>
            </a:pPr>
            <a:endParaRPr lang="tr-TR" b="1" dirty="0">
              <a:solidFill>
                <a:srgbClr val="C00000"/>
              </a:solidFill>
              <a:latin typeface="Poppins" panose="00000500000000000000" pitchFamily="2" charset="-94"/>
              <a:cs typeface="Poppins" panose="00000500000000000000" pitchFamily="2" charset="-94"/>
            </a:endParaRPr>
          </a:p>
        </p:txBody>
      </p:sp>
      <p:pic>
        <p:nvPicPr>
          <p:cNvPr id="8" name="Resim 7">
            <a:extLst>
              <a:ext uri="{FF2B5EF4-FFF2-40B4-BE49-F238E27FC236}">
                <a16:creationId xmlns:a16="http://schemas.microsoft.com/office/drawing/2014/main" id="{F8912322-3452-4238-A164-9F5CC17786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8103" y="3141703"/>
            <a:ext cx="2734018" cy="1491283"/>
          </a:xfrm>
          <a:prstGeom prst="rect">
            <a:avLst/>
          </a:prstGeom>
        </p:spPr>
      </p:pic>
      <p:pic>
        <p:nvPicPr>
          <p:cNvPr id="10" name="Resim 9">
            <a:extLst>
              <a:ext uri="{FF2B5EF4-FFF2-40B4-BE49-F238E27FC236}">
                <a16:creationId xmlns:a16="http://schemas.microsoft.com/office/drawing/2014/main" id="{E52C8766-FE75-405D-AA31-F7BF77E245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9802" y="1167776"/>
            <a:ext cx="2949916" cy="1609045"/>
          </a:xfrm>
          <a:prstGeom prst="rect">
            <a:avLst/>
          </a:prstGeom>
        </p:spPr>
      </p:pic>
      <p:pic>
        <p:nvPicPr>
          <p:cNvPr id="12" name="Resim 11">
            <a:extLst>
              <a:ext uri="{FF2B5EF4-FFF2-40B4-BE49-F238E27FC236}">
                <a16:creationId xmlns:a16="http://schemas.microsoft.com/office/drawing/2014/main" id="{304304C9-1B44-4DA1-B1FD-2E6A41E662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6399" y="3141703"/>
            <a:ext cx="2734018" cy="1491283"/>
          </a:xfrm>
          <a:prstGeom prst="rect">
            <a:avLst/>
          </a:prstGeom>
        </p:spPr>
      </p:pic>
      <p:sp>
        <p:nvSpPr>
          <p:cNvPr id="13" name="İçerik Yer Tutucusu 2">
            <a:extLst>
              <a:ext uri="{FF2B5EF4-FFF2-40B4-BE49-F238E27FC236}">
                <a16:creationId xmlns:a16="http://schemas.microsoft.com/office/drawing/2014/main" id="{F9EA3A3E-6EE7-472C-A218-5E33E4EAC363}"/>
              </a:ext>
            </a:extLst>
          </p:cNvPr>
          <p:cNvSpPr txBox="1">
            <a:spLocks/>
          </p:cNvSpPr>
          <p:nvPr/>
        </p:nvSpPr>
        <p:spPr>
          <a:xfrm>
            <a:off x="5317375" y="2816955"/>
            <a:ext cx="1406963" cy="390046"/>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tr-TR" sz="2900" b="1" dirty="0">
                <a:latin typeface="Poppins" panose="00000500000000000000" pitchFamily="2" charset="-94"/>
                <a:cs typeface="Poppins" panose="00000500000000000000" pitchFamily="2" charset="-94"/>
              </a:rPr>
              <a:t>Başkan</a:t>
            </a:r>
          </a:p>
        </p:txBody>
      </p:sp>
      <p:sp>
        <p:nvSpPr>
          <p:cNvPr id="14" name="İçerik Yer Tutucusu 2">
            <a:extLst>
              <a:ext uri="{FF2B5EF4-FFF2-40B4-BE49-F238E27FC236}">
                <a16:creationId xmlns:a16="http://schemas.microsoft.com/office/drawing/2014/main" id="{2B32BFE4-E01E-454C-884E-B3FC6627D699}"/>
              </a:ext>
            </a:extLst>
          </p:cNvPr>
          <p:cNvSpPr txBox="1">
            <a:spLocks/>
          </p:cNvSpPr>
          <p:nvPr/>
        </p:nvSpPr>
        <p:spPr>
          <a:xfrm>
            <a:off x="2725270" y="4622254"/>
            <a:ext cx="2626659" cy="48904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tr-TR" sz="1800" b="1" dirty="0">
                <a:latin typeface="Poppins" panose="00000500000000000000" pitchFamily="2" charset="-94"/>
                <a:cs typeface="Poppins" panose="00000500000000000000" pitchFamily="2" charset="-94"/>
              </a:rPr>
              <a:t>Taşınır Kayıt Yetkilisi</a:t>
            </a:r>
          </a:p>
        </p:txBody>
      </p:sp>
      <p:sp>
        <p:nvSpPr>
          <p:cNvPr id="15" name="İçerik Yer Tutucusu 2">
            <a:extLst>
              <a:ext uri="{FF2B5EF4-FFF2-40B4-BE49-F238E27FC236}">
                <a16:creationId xmlns:a16="http://schemas.microsoft.com/office/drawing/2014/main" id="{DE0D852D-8404-4C07-9F04-30D7A2C1B915}"/>
              </a:ext>
            </a:extLst>
          </p:cNvPr>
          <p:cNvSpPr txBox="1">
            <a:spLocks/>
          </p:cNvSpPr>
          <p:nvPr/>
        </p:nvSpPr>
        <p:spPr>
          <a:xfrm>
            <a:off x="6840074" y="4670163"/>
            <a:ext cx="2402540" cy="4892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tr-TR" sz="1700" b="1" dirty="0">
                <a:latin typeface="Poppins" panose="00000500000000000000" pitchFamily="2" charset="-94"/>
                <a:cs typeface="Poppins" panose="00000500000000000000" pitchFamily="2" charset="-94"/>
              </a:rPr>
              <a:t>Uzman Üye</a:t>
            </a:r>
          </a:p>
        </p:txBody>
      </p:sp>
      <p:sp>
        <p:nvSpPr>
          <p:cNvPr id="16" name="Alt Bilgi Yer Tutucusu 15">
            <a:extLst>
              <a:ext uri="{FF2B5EF4-FFF2-40B4-BE49-F238E27FC236}">
                <a16:creationId xmlns:a16="http://schemas.microsoft.com/office/drawing/2014/main" id="{6DDD338A-E7AF-40A4-91D9-4C71A4B62E4F}"/>
              </a:ext>
            </a:extLst>
          </p:cNvPr>
          <p:cNvSpPr>
            <a:spLocks noGrp="1"/>
          </p:cNvSpPr>
          <p:nvPr>
            <p:ph type="ftr" sz="quarter" idx="11"/>
          </p:nvPr>
        </p:nvSpPr>
        <p:spPr/>
        <p:txBody>
          <a:bodyPr/>
          <a:lstStyle/>
          <a:p>
            <a:r>
              <a:rPr lang="tr-TR"/>
              <a:t>Adem Aydın_Taşınır Eğitimleri</a:t>
            </a:r>
          </a:p>
        </p:txBody>
      </p:sp>
      <p:sp>
        <p:nvSpPr>
          <p:cNvPr id="17" name="Slayt Numarası Yer Tutucusu 16">
            <a:extLst>
              <a:ext uri="{FF2B5EF4-FFF2-40B4-BE49-F238E27FC236}">
                <a16:creationId xmlns:a16="http://schemas.microsoft.com/office/drawing/2014/main" id="{4C78B1F3-E129-4AFB-8F01-5A35E3FC5288}"/>
              </a:ext>
            </a:extLst>
          </p:cNvPr>
          <p:cNvSpPr>
            <a:spLocks noGrp="1"/>
          </p:cNvSpPr>
          <p:nvPr>
            <p:ph type="sldNum" sz="quarter" idx="12"/>
          </p:nvPr>
        </p:nvSpPr>
        <p:spPr/>
        <p:txBody>
          <a:bodyPr/>
          <a:lstStyle/>
          <a:p>
            <a:fld id="{A9A8CB71-4487-428F-87D0-DB244390F83D}" type="slidenum">
              <a:rPr lang="tr-TR" smtClean="0"/>
              <a:t>11</a:t>
            </a:fld>
            <a:endParaRPr lang="tr-TR"/>
          </a:p>
        </p:txBody>
      </p:sp>
    </p:spTree>
    <p:extLst>
      <p:ext uri="{BB962C8B-B14F-4D97-AF65-F5344CB8AC3E}">
        <p14:creationId xmlns:p14="http://schemas.microsoft.com/office/powerpoint/2010/main" val="3866482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DACB9DF9-DC2B-4634-97B8-044DFE41CECB}"/>
              </a:ext>
            </a:extLst>
          </p:cNvPr>
          <p:cNvPicPr>
            <a:picLocks noChangeAspect="1"/>
          </p:cNvPicPr>
          <p:nvPr/>
        </p:nvPicPr>
        <p:blipFill>
          <a:blip r:embed="rId2"/>
          <a:stretch>
            <a:fillRect/>
          </a:stretch>
        </p:blipFill>
        <p:spPr>
          <a:xfrm>
            <a:off x="4724400" y="519335"/>
            <a:ext cx="5853952" cy="322110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4" name="Alt Bilgi Yer Tutucusu 3">
            <a:extLst>
              <a:ext uri="{FF2B5EF4-FFF2-40B4-BE49-F238E27FC236}">
                <a16:creationId xmlns:a16="http://schemas.microsoft.com/office/drawing/2014/main" id="{5BA88CA8-5808-44F6-958E-A3E617D9B324}"/>
              </a:ext>
            </a:extLst>
          </p:cNvPr>
          <p:cNvSpPr>
            <a:spLocks noGrp="1"/>
          </p:cNvSpPr>
          <p:nvPr>
            <p:ph type="ftr" sz="quarter" idx="11"/>
          </p:nvPr>
        </p:nvSpPr>
        <p:spPr/>
        <p:txBody>
          <a:bodyPr/>
          <a:lstStyle/>
          <a:p>
            <a:r>
              <a:rPr lang="tr-TR"/>
              <a:t>Adem Aydın_Taşınır Eğitimleri</a:t>
            </a:r>
          </a:p>
        </p:txBody>
      </p:sp>
      <p:sp>
        <p:nvSpPr>
          <p:cNvPr id="5" name="Slayt Numarası Yer Tutucusu 4">
            <a:extLst>
              <a:ext uri="{FF2B5EF4-FFF2-40B4-BE49-F238E27FC236}">
                <a16:creationId xmlns:a16="http://schemas.microsoft.com/office/drawing/2014/main" id="{E227A580-205F-4DF4-9B9B-0239FB6535C5}"/>
              </a:ext>
            </a:extLst>
          </p:cNvPr>
          <p:cNvSpPr>
            <a:spLocks noGrp="1"/>
          </p:cNvSpPr>
          <p:nvPr>
            <p:ph type="sldNum" sz="quarter" idx="12"/>
          </p:nvPr>
        </p:nvSpPr>
        <p:spPr/>
        <p:txBody>
          <a:bodyPr/>
          <a:lstStyle/>
          <a:p>
            <a:fld id="{A9A8CB71-4487-428F-87D0-DB244390F83D}" type="slidenum">
              <a:rPr lang="tr-TR" smtClean="0"/>
              <a:t>12</a:t>
            </a:fld>
            <a:endParaRPr lang="tr-TR"/>
          </a:p>
        </p:txBody>
      </p:sp>
      <p:pic>
        <p:nvPicPr>
          <p:cNvPr id="7" name="Resim 6">
            <a:extLst>
              <a:ext uri="{FF2B5EF4-FFF2-40B4-BE49-F238E27FC236}">
                <a16:creationId xmlns:a16="http://schemas.microsoft.com/office/drawing/2014/main" id="{7EF6D3AE-318C-4104-84F3-9920BDDD7C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088" y="519335"/>
            <a:ext cx="2734018" cy="1491283"/>
          </a:xfrm>
          <a:prstGeom prst="rect">
            <a:avLst/>
          </a:prstGeom>
        </p:spPr>
      </p:pic>
      <p:sp>
        <p:nvSpPr>
          <p:cNvPr id="8" name="İçerik Yer Tutucusu 2">
            <a:extLst>
              <a:ext uri="{FF2B5EF4-FFF2-40B4-BE49-F238E27FC236}">
                <a16:creationId xmlns:a16="http://schemas.microsoft.com/office/drawing/2014/main" id="{AFE9A638-621B-4129-B1BD-4F190B9029EF}"/>
              </a:ext>
            </a:extLst>
          </p:cNvPr>
          <p:cNvSpPr txBox="1">
            <a:spLocks/>
          </p:cNvSpPr>
          <p:nvPr/>
        </p:nvSpPr>
        <p:spPr>
          <a:xfrm>
            <a:off x="1214827" y="2010617"/>
            <a:ext cx="2402540" cy="48928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tr-TR" sz="1700" b="1" dirty="0">
                <a:latin typeface="Poppins" panose="00000500000000000000" pitchFamily="2" charset="-94"/>
                <a:cs typeface="Poppins" panose="00000500000000000000" pitchFamily="2" charset="-94"/>
              </a:rPr>
              <a:t>Uzman Üye</a:t>
            </a:r>
          </a:p>
        </p:txBody>
      </p:sp>
      <p:sp>
        <p:nvSpPr>
          <p:cNvPr id="9" name="Metin kutusu 8">
            <a:extLst>
              <a:ext uri="{FF2B5EF4-FFF2-40B4-BE49-F238E27FC236}">
                <a16:creationId xmlns:a16="http://schemas.microsoft.com/office/drawing/2014/main" id="{A33284E3-7170-454C-9C45-EE12A6B5CE18}"/>
              </a:ext>
            </a:extLst>
          </p:cNvPr>
          <p:cNvSpPr txBox="1"/>
          <p:nvPr/>
        </p:nvSpPr>
        <p:spPr>
          <a:xfrm>
            <a:off x="1049088" y="4066927"/>
            <a:ext cx="3854606" cy="646331"/>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tr-TR" dirty="0">
                <a:latin typeface="Poppins" panose="00000500000000000000" pitchFamily="2" charset="-94"/>
                <a:cs typeface="Poppins" panose="00000500000000000000" pitchFamily="2" charset="-94"/>
              </a:rPr>
              <a:t>Bilgisayar ve donanımları ile yazıcı, faks, kamera vb. taşınırlar</a:t>
            </a:r>
          </a:p>
        </p:txBody>
      </p:sp>
      <p:sp>
        <p:nvSpPr>
          <p:cNvPr id="10" name="Metin kutusu 9">
            <a:extLst>
              <a:ext uri="{FF2B5EF4-FFF2-40B4-BE49-F238E27FC236}">
                <a16:creationId xmlns:a16="http://schemas.microsoft.com/office/drawing/2014/main" id="{D3701365-CD01-4D47-A311-BC4BEE254C35}"/>
              </a:ext>
            </a:extLst>
          </p:cNvPr>
          <p:cNvSpPr txBox="1"/>
          <p:nvPr/>
        </p:nvSpPr>
        <p:spPr>
          <a:xfrm>
            <a:off x="1049088" y="4847383"/>
            <a:ext cx="3854606" cy="646331"/>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tr-TR" dirty="0">
                <a:latin typeface="Poppins" panose="00000500000000000000" pitchFamily="2" charset="-94"/>
                <a:cs typeface="Poppins" panose="00000500000000000000" pitchFamily="2" charset="-94"/>
              </a:rPr>
              <a:t>Makine teçhizat, mobilya, mefruşat vb. taşınırlar</a:t>
            </a:r>
          </a:p>
        </p:txBody>
      </p:sp>
      <p:sp>
        <p:nvSpPr>
          <p:cNvPr id="11" name="Metin kutusu 10">
            <a:extLst>
              <a:ext uri="{FF2B5EF4-FFF2-40B4-BE49-F238E27FC236}">
                <a16:creationId xmlns:a16="http://schemas.microsoft.com/office/drawing/2014/main" id="{02D5E7B2-5830-4F35-BB23-AF9952826BFD}"/>
              </a:ext>
            </a:extLst>
          </p:cNvPr>
          <p:cNvSpPr txBox="1"/>
          <p:nvPr/>
        </p:nvSpPr>
        <p:spPr>
          <a:xfrm>
            <a:off x="1049088" y="5662423"/>
            <a:ext cx="3854606"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dirty="0">
                <a:latin typeface="Poppins" panose="00000500000000000000" pitchFamily="2" charset="-94"/>
                <a:cs typeface="Poppins" panose="00000500000000000000" pitchFamily="2" charset="-94"/>
              </a:rPr>
              <a:t>Tıbbi ve kimyasal içerikli </a:t>
            </a:r>
            <a:r>
              <a:rPr lang="tr-TR" dirty="0" err="1">
                <a:latin typeface="Poppins" panose="00000500000000000000" pitchFamily="2" charset="-94"/>
                <a:cs typeface="Poppins" panose="00000500000000000000" pitchFamily="2" charset="-94"/>
              </a:rPr>
              <a:t>vb</a:t>
            </a:r>
            <a:r>
              <a:rPr lang="tr-TR" dirty="0">
                <a:latin typeface="Poppins" panose="00000500000000000000" pitchFamily="2" charset="-94"/>
                <a:cs typeface="Poppins" panose="00000500000000000000" pitchFamily="2" charset="-94"/>
              </a:rPr>
              <a:t> atıklar ve diğer taşınırlar</a:t>
            </a:r>
          </a:p>
        </p:txBody>
      </p:sp>
      <p:sp>
        <p:nvSpPr>
          <p:cNvPr id="12" name="Metin kutusu 11">
            <a:extLst>
              <a:ext uri="{FF2B5EF4-FFF2-40B4-BE49-F238E27FC236}">
                <a16:creationId xmlns:a16="http://schemas.microsoft.com/office/drawing/2014/main" id="{53427358-9655-4AC2-93F1-DBC6BCD4814A}"/>
              </a:ext>
            </a:extLst>
          </p:cNvPr>
          <p:cNvSpPr txBox="1"/>
          <p:nvPr/>
        </p:nvSpPr>
        <p:spPr>
          <a:xfrm>
            <a:off x="6750640" y="4066927"/>
            <a:ext cx="3854606" cy="369332"/>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tr-TR" dirty="0">
                <a:latin typeface="Poppins" panose="00000500000000000000" pitchFamily="2" charset="-94"/>
                <a:cs typeface="Poppins" panose="00000500000000000000" pitchFamily="2" charset="-94"/>
              </a:rPr>
              <a:t>Bilgi İşlem Birimi</a:t>
            </a:r>
          </a:p>
        </p:txBody>
      </p:sp>
      <p:sp>
        <p:nvSpPr>
          <p:cNvPr id="13" name="Metin kutusu 12">
            <a:extLst>
              <a:ext uri="{FF2B5EF4-FFF2-40B4-BE49-F238E27FC236}">
                <a16:creationId xmlns:a16="http://schemas.microsoft.com/office/drawing/2014/main" id="{CC076D6F-F496-4D94-BAA1-9FF5B8AA3FF4}"/>
              </a:ext>
            </a:extLst>
          </p:cNvPr>
          <p:cNvSpPr txBox="1"/>
          <p:nvPr/>
        </p:nvSpPr>
        <p:spPr>
          <a:xfrm>
            <a:off x="6750640" y="4844343"/>
            <a:ext cx="3854606" cy="369332"/>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tr-TR" dirty="0">
                <a:latin typeface="Poppins" panose="00000500000000000000" pitchFamily="2" charset="-94"/>
                <a:cs typeface="Poppins" panose="00000500000000000000" pitchFamily="2" charset="-94"/>
              </a:rPr>
              <a:t>Yapı İşleri/ Teknik İşler Birimi</a:t>
            </a:r>
          </a:p>
        </p:txBody>
      </p:sp>
      <p:sp>
        <p:nvSpPr>
          <p:cNvPr id="14" name="Metin kutusu 13">
            <a:extLst>
              <a:ext uri="{FF2B5EF4-FFF2-40B4-BE49-F238E27FC236}">
                <a16:creationId xmlns:a16="http://schemas.microsoft.com/office/drawing/2014/main" id="{F714B14B-FE61-4044-BB7F-63BCA5F19C33}"/>
              </a:ext>
            </a:extLst>
          </p:cNvPr>
          <p:cNvSpPr txBox="1"/>
          <p:nvPr/>
        </p:nvSpPr>
        <p:spPr>
          <a:xfrm>
            <a:off x="6750640" y="5692334"/>
            <a:ext cx="3854606"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tr-TR" dirty="0">
                <a:latin typeface="Poppins" panose="00000500000000000000" pitchFamily="2" charset="-94"/>
                <a:cs typeface="Poppins" panose="00000500000000000000" pitchFamily="2" charset="-94"/>
              </a:rPr>
              <a:t>Sağlık Kültür Spor Birimi/ Uzman alan Birimi</a:t>
            </a:r>
          </a:p>
        </p:txBody>
      </p:sp>
      <p:sp>
        <p:nvSpPr>
          <p:cNvPr id="15" name="Ok: Sağ 14">
            <a:extLst>
              <a:ext uri="{FF2B5EF4-FFF2-40B4-BE49-F238E27FC236}">
                <a16:creationId xmlns:a16="http://schemas.microsoft.com/office/drawing/2014/main" id="{9F5C8549-6379-4033-A252-B518C5280E4F}"/>
              </a:ext>
            </a:extLst>
          </p:cNvPr>
          <p:cNvSpPr/>
          <p:nvPr/>
        </p:nvSpPr>
        <p:spPr>
          <a:xfrm>
            <a:off x="5199529" y="4159624"/>
            <a:ext cx="1210236" cy="276635"/>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tr-TR"/>
          </a:p>
        </p:txBody>
      </p:sp>
      <p:sp>
        <p:nvSpPr>
          <p:cNvPr id="16" name="Ok: Sağ 15">
            <a:extLst>
              <a:ext uri="{FF2B5EF4-FFF2-40B4-BE49-F238E27FC236}">
                <a16:creationId xmlns:a16="http://schemas.microsoft.com/office/drawing/2014/main" id="{DC215B09-086A-486B-BEEE-F805FDC1982A}"/>
              </a:ext>
            </a:extLst>
          </p:cNvPr>
          <p:cNvSpPr/>
          <p:nvPr/>
        </p:nvSpPr>
        <p:spPr>
          <a:xfrm>
            <a:off x="5222049" y="4844343"/>
            <a:ext cx="1210236" cy="276635"/>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tr-TR"/>
          </a:p>
        </p:txBody>
      </p:sp>
      <p:sp>
        <p:nvSpPr>
          <p:cNvPr id="17" name="Ok: Sağ 16">
            <a:extLst>
              <a:ext uri="{FF2B5EF4-FFF2-40B4-BE49-F238E27FC236}">
                <a16:creationId xmlns:a16="http://schemas.microsoft.com/office/drawing/2014/main" id="{F5484129-7CBB-40FC-A77E-E56D6B81783C}"/>
              </a:ext>
            </a:extLst>
          </p:cNvPr>
          <p:cNvSpPr/>
          <p:nvPr/>
        </p:nvSpPr>
        <p:spPr>
          <a:xfrm>
            <a:off x="5217675" y="5692334"/>
            <a:ext cx="1210236" cy="276635"/>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76753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a:xfrm>
            <a:off x="838200" y="78255"/>
            <a:ext cx="8574741" cy="943722"/>
          </a:xfrm>
        </p:spPr>
        <p:txBody>
          <a:bodyPr>
            <a:normAutofit fontScale="90000"/>
          </a:bodyPr>
          <a:lstStyle/>
          <a:p>
            <a:pPr>
              <a:lnSpc>
                <a:spcPct val="150000"/>
              </a:lnSpc>
              <a:buFont typeface="Wingdings" panose="05000000000000000000" pitchFamily="2" charset="2"/>
              <a:buChar char="Ø"/>
            </a:pPr>
            <a:r>
              <a:rPr lang="tr-TR" sz="3200" b="1" dirty="0">
                <a:latin typeface="Poppins" panose="00000500000000000000" pitchFamily="2" charset="-94"/>
                <a:cs typeface="Poppins" panose="00000500000000000000" pitchFamily="2" charset="-94"/>
              </a:rPr>
              <a:t> </a:t>
            </a:r>
            <a:r>
              <a:rPr lang="tr-TR" sz="3200" b="1" dirty="0">
                <a:solidFill>
                  <a:schemeClr val="accent6"/>
                </a:solidFill>
                <a:latin typeface="Poppins" panose="00000500000000000000" pitchFamily="2" charset="-94"/>
                <a:cs typeface="Poppins" panose="00000500000000000000" pitchFamily="2" charset="-94"/>
              </a:rPr>
              <a:t>İKİNCİ AŞAMA</a:t>
            </a:r>
            <a:r>
              <a:rPr lang="tr-TR" sz="3200" b="1" dirty="0">
                <a:latin typeface="Poppins" panose="00000500000000000000" pitchFamily="2" charset="-94"/>
                <a:cs typeface="Poppins" panose="00000500000000000000" pitchFamily="2" charset="-94"/>
              </a:rPr>
              <a:t>: Komisyon Değerlendirmesi</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0" y="1314078"/>
            <a:ext cx="10170459" cy="5319804"/>
          </a:xfrm>
        </p:spPr>
        <p:txBody>
          <a:bodyPr>
            <a:normAutofit lnSpcReduction="10000"/>
          </a:bodyPr>
          <a:lstStyle/>
          <a:p>
            <a:pPr marL="0" indent="0" algn="just">
              <a:lnSpc>
                <a:spcPct val="100000"/>
              </a:lnSpc>
              <a:buNone/>
            </a:pPr>
            <a:r>
              <a:rPr lang="tr-TR" dirty="0">
                <a:latin typeface="Poppins" panose="00000500000000000000" pitchFamily="2" charset="-94"/>
                <a:cs typeface="Poppins" panose="00000500000000000000" pitchFamily="2" charset="-94"/>
              </a:rPr>
              <a:t>Değerlendirmede aşağıdaki hususlar dikkate alınmalıdır:</a:t>
            </a:r>
          </a:p>
          <a:p>
            <a:pPr algn="just">
              <a:lnSpc>
                <a:spcPct val="100000"/>
              </a:lnSpc>
              <a:buFont typeface="Wingdings" panose="05000000000000000000" pitchFamily="2" charset="2"/>
              <a:buChar char="ü"/>
            </a:pPr>
            <a:r>
              <a:rPr lang="tr-TR" b="1" dirty="0">
                <a:solidFill>
                  <a:srgbClr val="C00000"/>
                </a:solidFill>
                <a:latin typeface="Poppins" panose="00000500000000000000" pitchFamily="2" charset="-94"/>
                <a:cs typeface="Poppins" panose="00000500000000000000" pitchFamily="2" charset="-94"/>
              </a:rPr>
              <a:t>Öncelikle</a:t>
            </a:r>
            <a:r>
              <a:rPr lang="tr-TR" dirty="0">
                <a:solidFill>
                  <a:srgbClr val="C00000"/>
                </a:solidFill>
                <a:latin typeface="Poppins" panose="00000500000000000000" pitchFamily="2" charset="-94"/>
                <a:cs typeface="Poppins" panose="00000500000000000000" pitchFamily="2" charset="-94"/>
              </a:rPr>
              <a:t> taşınırın;</a:t>
            </a:r>
          </a:p>
          <a:p>
            <a:pPr algn="just">
              <a:lnSpc>
                <a:spcPct val="100000"/>
              </a:lnSpc>
              <a:buFontTx/>
              <a:buChar char="-"/>
            </a:pPr>
            <a:r>
              <a:rPr lang="tr-TR" dirty="0">
                <a:solidFill>
                  <a:srgbClr val="C00000"/>
                </a:solidFill>
                <a:latin typeface="Poppins" panose="00000500000000000000" pitchFamily="2" charset="-94"/>
                <a:cs typeface="Poppins" panose="00000500000000000000" pitchFamily="2" charset="-94"/>
              </a:rPr>
              <a:t>Mevcut durumu,</a:t>
            </a:r>
          </a:p>
          <a:p>
            <a:pPr algn="just">
              <a:lnSpc>
                <a:spcPct val="100000"/>
              </a:lnSpc>
              <a:buFontTx/>
              <a:buChar char="-"/>
            </a:pPr>
            <a:r>
              <a:rPr lang="tr-TR" dirty="0">
                <a:solidFill>
                  <a:srgbClr val="C00000"/>
                </a:solidFill>
                <a:latin typeface="Poppins" panose="00000500000000000000" pitchFamily="2" charset="-94"/>
                <a:cs typeface="Poppins" panose="00000500000000000000" pitchFamily="2" charset="-94"/>
              </a:rPr>
              <a:t>Arızası olup olmadığı,</a:t>
            </a:r>
          </a:p>
          <a:p>
            <a:pPr algn="just">
              <a:lnSpc>
                <a:spcPct val="100000"/>
              </a:lnSpc>
              <a:buFontTx/>
              <a:buChar char="-"/>
            </a:pPr>
            <a:r>
              <a:rPr lang="tr-TR" dirty="0">
                <a:solidFill>
                  <a:srgbClr val="C00000"/>
                </a:solidFill>
                <a:latin typeface="Poppins" panose="00000500000000000000" pitchFamily="2" charset="-94"/>
                <a:cs typeface="Poppins" panose="00000500000000000000" pitchFamily="2" charset="-94"/>
              </a:rPr>
              <a:t>Arızası varsa kullanıcı kusurunun bulunup bulunmadığı,</a:t>
            </a:r>
          </a:p>
          <a:p>
            <a:pPr algn="just">
              <a:lnSpc>
                <a:spcPct val="100000"/>
              </a:lnSpc>
              <a:buFontTx/>
              <a:buChar char="-"/>
            </a:pPr>
            <a:r>
              <a:rPr lang="tr-TR" dirty="0">
                <a:solidFill>
                  <a:srgbClr val="C00000"/>
                </a:solidFill>
                <a:latin typeface="Poppins" panose="00000500000000000000" pitchFamily="2" charset="-94"/>
                <a:cs typeface="Poppins" panose="00000500000000000000" pitchFamily="2" charset="-94"/>
              </a:rPr>
              <a:t>Tamir edilebilir olup olmadığı,</a:t>
            </a:r>
          </a:p>
          <a:p>
            <a:pPr algn="just">
              <a:lnSpc>
                <a:spcPct val="100000"/>
              </a:lnSpc>
              <a:buFontTx/>
              <a:buChar char="-"/>
            </a:pPr>
            <a:r>
              <a:rPr lang="tr-TR" dirty="0">
                <a:solidFill>
                  <a:srgbClr val="C00000"/>
                </a:solidFill>
                <a:latin typeface="Poppins" panose="00000500000000000000" pitchFamily="2" charset="-94"/>
                <a:cs typeface="Poppins" panose="00000500000000000000" pitchFamily="2" charset="-94"/>
              </a:rPr>
              <a:t>Tamirinde </a:t>
            </a:r>
            <a:r>
              <a:rPr lang="tr-TR" b="1" dirty="0">
                <a:solidFill>
                  <a:srgbClr val="C00000"/>
                </a:solidFill>
                <a:latin typeface="Poppins" panose="00000500000000000000" pitchFamily="2" charset="-94"/>
                <a:cs typeface="Poppins" panose="00000500000000000000" pitchFamily="2" charset="-94"/>
              </a:rPr>
              <a:t>fayda maliyet analizi </a:t>
            </a:r>
            <a:r>
              <a:rPr lang="tr-TR" dirty="0">
                <a:solidFill>
                  <a:srgbClr val="C00000"/>
                </a:solidFill>
                <a:latin typeface="Poppins" panose="00000500000000000000" pitchFamily="2" charset="-94"/>
                <a:cs typeface="Poppins" panose="00000500000000000000" pitchFamily="2" charset="-94"/>
              </a:rPr>
              <a:t>yapılarak kurum yararı olup olmadığı,</a:t>
            </a:r>
          </a:p>
          <a:p>
            <a:pPr algn="just">
              <a:lnSpc>
                <a:spcPct val="100000"/>
              </a:lnSpc>
              <a:buFontTx/>
              <a:buChar char="-"/>
            </a:pPr>
            <a:r>
              <a:rPr lang="tr-TR" dirty="0">
                <a:solidFill>
                  <a:srgbClr val="C00000"/>
                </a:solidFill>
                <a:latin typeface="Poppins" panose="00000500000000000000" pitchFamily="2" charset="-94"/>
                <a:cs typeface="Poppins" panose="00000500000000000000" pitchFamily="2" charset="-94"/>
              </a:rPr>
              <a:t>Varsa Kurum dışı servislerce yapılan inceleme sonucunda elde edilen bulgular ve maliyeti vb. hususlar dikkate alınır. </a:t>
            </a: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13</a:t>
            </a:fld>
            <a:endParaRPr lang="tr-TR"/>
          </a:p>
        </p:txBody>
      </p:sp>
    </p:spTree>
    <p:extLst>
      <p:ext uri="{BB962C8B-B14F-4D97-AF65-F5344CB8AC3E}">
        <p14:creationId xmlns:p14="http://schemas.microsoft.com/office/powerpoint/2010/main" val="3232682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a:xfrm>
            <a:off x="838200" y="78255"/>
            <a:ext cx="8574741" cy="943722"/>
          </a:xfrm>
        </p:spPr>
        <p:txBody>
          <a:bodyPr>
            <a:normAutofit fontScale="90000"/>
          </a:bodyPr>
          <a:lstStyle/>
          <a:p>
            <a:pPr>
              <a:lnSpc>
                <a:spcPct val="150000"/>
              </a:lnSpc>
              <a:buFont typeface="Wingdings" panose="05000000000000000000" pitchFamily="2" charset="2"/>
              <a:buChar char="Ø"/>
            </a:pPr>
            <a:r>
              <a:rPr lang="tr-TR" sz="3200" b="1" dirty="0">
                <a:latin typeface="Poppins" panose="00000500000000000000" pitchFamily="2" charset="-94"/>
                <a:cs typeface="Poppins" panose="00000500000000000000" pitchFamily="2" charset="-94"/>
              </a:rPr>
              <a:t> </a:t>
            </a:r>
            <a:r>
              <a:rPr lang="tr-TR" sz="3200" b="1" dirty="0">
                <a:solidFill>
                  <a:schemeClr val="accent6"/>
                </a:solidFill>
                <a:latin typeface="Poppins" panose="00000500000000000000" pitchFamily="2" charset="-94"/>
                <a:cs typeface="Poppins" panose="00000500000000000000" pitchFamily="2" charset="-94"/>
              </a:rPr>
              <a:t>İKİNCİ AŞAMA</a:t>
            </a:r>
            <a:r>
              <a:rPr lang="tr-TR" sz="3200" b="1" dirty="0">
                <a:latin typeface="Poppins" panose="00000500000000000000" pitchFamily="2" charset="-94"/>
                <a:cs typeface="Poppins" panose="00000500000000000000" pitchFamily="2" charset="-94"/>
              </a:rPr>
              <a:t>: Komisyon Değerlendirmesi</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0" y="1314078"/>
            <a:ext cx="10170459" cy="5319804"/>
          </a:xfrm>
        </p:spPr>
        <p:txBody>
          <a:bodyPr>
            <a:normAutofit/>
          </a:bodyPr>
          <a:lstStyle/>
          <a:p>
            <a:pPr marL="0" indent="0" algn="just">
              <a:lnSpc>
                <a:spcPct val="100000"/>
              </a:lnSpc>
              <a:buNone/>
            </a:pPr>
            <a:r>
              <a:rPr lang="tr-TR" dirty="0">
                <a:latin typeface="Poppins" panose="00000500000000000000" pitchFamily="2" charset="-94"/>
                <a:cs typeface="Poppins" panose="00000500000000000000" pitchFamily="2" charset="-94"/>
              </a:rPr>
              <a:t>Değerlendirmede aşağıdaki hususlar dikkate alınmalıdır:</a:t>
            </a:r>
          </a:p>
          <a:p>
            <a:pPr algn="just">
              <a:lnSpc>
                <a:spcPct val="100000"/>
              </a:lnSpc>
              <a:buFont typeface="Wingdings" panose="05000000000000000000" pitchFamily="2" charset="2"/>
              <a:buChar char="ü"/>
            </a:pPr>
            <a:r>
              <a:rPr lang="tr-TR" dirty="0">
                <a:solidFill>
                  <a:srgbClr val="C00000"/>
                </a:solidFill>
                <a:latin typeface="Poppins" panose="00000500000000000000" pitchFamily="2" charset="-94"/>
                <a:cs typeface="Poppins" panose="00000500000000000000" pitchFamily="2" charset="-94"/>
              </a:rPr>
              <a:t>Diğer harcama birimleri veya diğer kamu idareleri tarafından kullanılabilirliği açısından değerlendirmek.</a:t>
            </a:r>
          </a:p>
          <a:p>
            <a:pPr algn="just">
              <a:lnSpc>
                <a:spcPct val="100000"/>
              </a:lnSpc>
              <a:buFont typeface="Wingdings" panose="05000000000000000000" pitchFamily="2" charset="2"/>
              <a:buChar char="ü"/>
            </a:pPr>
            <a:r>
              <a:rPr lang="tr-TR" dirty="0">
                <a:solidFill>
                  <a:srgbClr val="C00000"/>
                </a:solidFill>
                <a:latin typeface="Poppins" panose="00000500000000000000" pitchFamily="2" charset="-94"/>
                <a:cs typeface="Poppins" panose="00000500000000000000" pitchFamily="2" charset="-94"/>
              </a:rPr>
              <a:t>Muhteviyatı itibariyle diğer harcama birimlerindeki taşınırlarla parçaları birleştirilebilecek durumda olan taşınırın imha edilmeyerek ekonomiye kazandırılmasını sağlamak.</a:t>
            </a: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14</a:t>
            </a:fld>
            <a:endParaRPr lang="tr-TR"/>
          </a:p>
        </p:txBody>
      </p:sp>
    </p:spTree>
    <p:extLst>
      <p:ext uri="{BB962C8B-B14F-4D97-AF65-F5344CB8AC3E}">
        <p14:creationId xmlns:p14="http://schemas.microsoft.com/office/powerpoint/2010/main" val="1534414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a:xfrm>
            <a:off x="838200" y="78255"/>
            <a:ext cx="8574741" cy="943722"/>
          </a:xfrm>
        </p:spPr>
        <p:txBody>
          <a:bodyPr>
            <a:normAutofit fontScale="90000"/>
          </a:bodyPr>
          <a:lstStyle/>
          <a:p>
            <a:pPr>
              <a:lnSpc>
                <a:spcPct val="150000"/>
              </a:lnSpc>
              <a:buFont typeface="Wingdings" panose="05000000000000000000" pitchFamily="2" charset="2"/>
              <a:buChar char="Ø"/>
            </a:pPr>
            <a:r>
              <a:rPr lang="tr-TR" sz="3200" b="1" dirty="0">
                <a:latin typeface="Poppins" panose="00000500000000000000" pitchFamily="2" charset="-94"/>
                <a:cs typeface="Poppins" panose="00000500000000000000" pitchFamily="2" charset="-94"/>
              </a:rPr>
              <a:t> </a:t>
            </a:r>
            <a:r>
              <a:rPr lang="tr-TR" sz="3200" b="1" dirty="0">
                <a:solidFill>
                  <a:schemeClr val="accent6"/>
                </a:solidFill>
                <a:latin typeface="Poppins" panose="00000500000000000000" pitchFamily="2" charset="-94"/>
                <a:cs typeface="Poppins" panose="00000500000000000000" pitchFamily="2" charset="-94"/>
              </a:rPr>
              <a:t>İKİNCİ AŞAMA</a:t>
            </a:r>
            <a:r>
              <a:rPr lang="tr-TR" sz="3200" b="1" dirty="0">
                <a:latin typeface="Poppins" panose="00000500000000000000" pitchFamily="2" charset="-94"/>
                <a:cs typeface="Poppins" panose="00000500000000000000" pitchFamily="2" charset="-94"/>
              </a:rPr>
              <a:t>: Komisyon Değerlendirmesi</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0" y="1314078"/>
            <a:ext cx="10287000" cy="5319804"/>
          </a:xfrm>
        </p:spPr>
        <p:txBody>
          <a:bodyPr>
            <a:normAutofit/>
          </a:bodyPr>
          <a:lstStyle/>
          <a:p>
            <a:pPr marL="0" indent="0" algn="just">
              <a:lnSpc>
                <a:spcPct val="100000"/>
              </a:lnSpc>
              <a:buNone/>
            </a:pPr>
            <a:r>
              <a:rPr lang="tr-TR" dirty="0">
                <a:latin typeface="Poppins" panose="00000500000000000000" pitchFamily="2" charset="-94"/>
                <a:cs typeface="Poppins" panose="00000500000000000000" pitchFamily="2" charset="-94"/>
              </a:rPr>
              <a:t>Değerlendirmede aşağıdaki hususlar dikkate alınmalıdır:</a:t>
            </a:r>
          </a:p>
          <a:p>
            <a:pPr algn="just">
              <a:lnSpc>
                <a:spcPct val="100000"/>
              </a:lnSpc>
              <a:buFont typeface="Wingdings" panose="05000000000000000000" pitchFamily="2" charset="2"/>
              <a:buChar char="ü"/>
            </a:pPr>
            <a:r>
              <a:rPr lang="tr-TR" sz="2400" dirty="0">
                <a:solidFill>
                  <a:srgbClr val="C00000"/>
                </a:solidFill>
                <a:latin typeface="Poppins" panose="00000500000000000000" pitchFamily="2" charset="-94"/>
                <a:cs typeface="Poppins" panose="00000500000000000000" pitchFamily="2" charset="-94"/>
              </a:rPr>
              <a:t>Komisyonca yapılan değerlendirme sonucunda </a:t>
            </a:r>
            <a:r>
              <a:rPr lang="tr-TR" sz="2400" u="sng" dirty="0">
                <a:solidFill>
                  <a:srgbClr val="C00000"/>
                </a:solidFill>
                <a:latin typeface="Poppins" panose="00000500000000000000" pitchFamily="2" charset="-94"/>
                <a:cs typeface="Poppins" panose="00000500000000000000" pitchFamily="2" charset="-94"/>
              </a:rPr>
              <a:t>hurdaya ayrılması uygun görülmeyen </a:t>
            </a:r>
            <a:r>
              <a:rPr lang="tr-TR" sz="2400" dirty="0">
                <a:solidFill>
                  <a:srgbClr val="C00000"/>
                </a:solidFill>
                <a:latin typeface="Poppins" panose="00000500000000000000" pitchFamily="2" charset="-94"/>
                <a:cs typeface="Poppins" panose="00000500000000000000" pitchFamily="2" charset="-94"/>
              </a:rPr>
              <a:t>taşınırlar hakkındaki ilgili </a:t>
            </a:r>
            <a:r>
              <a:rPr lang="tr-TR" sz="2400" b="1" dirty="0">
                <a:solidFill>
                  <a:srgbClr val="C00000"/>
                </a:solidFill>
                <a:latin typeface="Poppins" panose="00000500000000000000" pitchFamily="2" charset="-94"/>
                <a:cs typeface="Poppins" panose="00000500000000000000" pitchFamily="2" charset="-94"/>
              </a:rPr>
              <a:t>gerekçeli kararı </a:t>
            </a:r>
            <a:r>
              <a:rPr lang="tr-TR" sz="2400" dirty="0">
                <a:solidFill>
                  <a:srgbClr val="C00000"/>
                </a:solidFill>
                <a:latin typeface="Poppins" panose="00000500000000000000" pitchFamily="2" charset="-94"/>
                <a:cs typeface="Poppins" panose="00000500000000000000" pitchFamily="2" charset="-94"/>
              </a:rPr>
              <a:t>harcama yetkilisine bildirmek.</a:t>
            </a:r>
          </a:p>
          <a:p>
            <a:pPr algn="just">
              <a:lnSpc>
                <a:spcPct val="100000"/>
              </a:lnSpc>
              <a:buFont typeface="Wingdings" panose="05000000000000000000" pitchFamily="2" charset="2"/>
              <a:buChar char="ü"/>
            </a:pPr>
            <a:r>
              <a:rPr lang="tr-TR" sz="2400" dirty="0">
                <a:solidFill>
                  <a:srgbClr val="C00000"/>
                </a:solidFill>
                <a:latin typeface="Poppins" panose="00000500000000000000" pitchFamily="2" charset="-94"/>
                <a:cs typeface="Poppins" panose="00000500000000000000" pitchFamily="2" charset="-94"/>
              </a:rPr>
              <a:t>Hurdaya ayrılan taşınırları cinslerine, bulundukları duruma, yapılarındaki maden veya madeni bileşenlerden mamul olup olmadığına ve ekonomik değerlerinin bulunup bulunmadığına göre raporda belirtmek.</a:t>
            </a:r>
          </a:p>
          <a:p>
            <a:pPr algn="just">
              <a:lnSpc>
                <a:spcPct val="100000"/>
              </a:lnSpc>
              <a:buFont typeface="Wingdings" panose="05000000000000000000" pitchFamily="2" charset="2"/>
              <a:buChar char="ü"/>
            </a:pPr>
            <a:endParaRPr lang="tr-TR" sz="2400" dirty="0">
              <a:solidFill>
                <a:srgbClr val="C00000"/>
              </a:solidFill>
              <a:latin typeface="Poppins" panose="00000500000000000000" pitchFamily="2" charset="-94"/>
              <a:cs typeface="Poppins" panose="00000500000000000000" pitchFamily="2" charset="-94"/>
            </a:endParaRP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15</a:t>
            </a:fld>
            <a:endParaRPr lang="tr-TR"/>
          </a:p>
        </p:txBody>
      </p:sp>
    </p:spTree>
    <p:extLst>
      <p:ext uri="{BB962C8B-B14F-4D97-AF65-F5344CB8AC3E}">
        <p14:creationId xmlns:p14="http://schemas.microsoft.com/office/powerpoint/2010/main" val="2287469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a:xfrm>
            <a:off x="838200" y="78255"/>
            <a:ext cx="8574741" cy="943722"/>
          </a:xfrm>
        </p:spPr>
        <p:txBody>
          <a:bodyPr>
            <a:normAutofit fontScale="90000"/>
          </a:bodyPr>
          <a:lstStyle/>
          <a:p>
            <a:pPr>
              <a:lnSpc>
                <a:spcPct val="150000"/>
              </a:lnSpc>
              <a:buFont typeface="Wingdings" panose="05000000000000000000" pitchFamily="2" charset="2"/>
              <a:buChar char="Ø"/>
            </a:pPr>
            <a:r>
              <a:rPr lang="tr-TR" sz="3200" b="1" dirty="0">
                <a:latin typeface="Poppins" panose="00000500000000000000" pitchFamily="2" charset="-94"/>
                <a:cs typeface="Poppins" panose="00000500000000000000" pitchFamily="2" charset="-94"/>
              </a:rPr>
              <a:t> </a:t>
            </a:r>
            <a:r>
              <a:rPr lang="tr-TR" sz="3200" b="1" dirty="0">
                <a:solidFill>
                  <a:schemeClr val="accent6"/>
                </a:solidFill>
                <a:latin typeface="Poppins" panose="00000500000000000000" pitchFamily="2" charset="-94"/>
                <a:cs typeface="Poppins" panose="00000500000000000000" pitchFamily="2" charset="-94"/>
              </a:rPr>
              <a:t>İKİNCİ AŞAMA</a:t>
            </a:r>
            <a:r>
              <a:rPr lang="tr-TR" sz="3200" b="1" dirty="0">
                <a:latin typeface="Poppins" panose="00000500000000000000" pitchFamily="2" charset="-94"/>
                <a:cs typeface="Poppins" panose="00000500000000000000" pitchFamily="2" charset="-94"/>
              </a:rPr>
              <a:t>: Komisyon Değerlendirmesi</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0" y="1314078"/>
            <a:ext cx="10304929" cy="5319804"/>
          </a:xfrm>
        </p:spPr>
        <p:txBody>
          <a:bodyPr>
            <a:normAutofit/>
          </a:bodyPr>
          <a:lstStyle/>
          <a:p>
            <a:pPr marL="0" indent="0" algn="just">
              <a:lnSpc>
                <a:spcPct val="100000"/>
              </a:lnSpc>
              <a:buNone/>
            </a:pPr>
            <a:r>
              <a:rPr lang="tr-TR" dirty="0">
                <a:latin typeface="Poppins" panose="00000500000000000000" pitchFamily="2" charset="-94"/>
                <a:cs typeface="Poppins" panose="00000500000000000000" pitchFamily="2" charset="-94"/>
              </a:rPr>
              <a:t>Değerlendirmede aşağıdaki hususlar dikkate alınmalıdır:</a:t>
            </a:r>
          </a:p>
          <a:p>
            <a:pPr algn="just">
              <a:lnSpc>
                <a:spcPct val="100000"/>
              </a:lnSpc>
              <a:buFont typeface="Wingdings" panose="05000000000000000000" pitchFamily="2" charset="2"/>
              <a:buChar char="ü"/>
            </a:pPr>
            <a:r>
              <a:rPr lang="tr-TR" dirty="0">
                <a:solidFill>
                  <a:srgbClr val="C00000"/>
                </a:solidFill>
                <a:latin typeface="Poppins" panose="00000500000000000000" pitchFamily="2" charset="-94"/>
                <a:cs typeface="Poppins" panose="00000500000000000000" pitchFamily="2" charset="-94"/>
              </a:rPr>
              <a:t>Ekonomik değeri olmasına rağmen sağlık (hijyen) kuralları gereği veya güvenlik ve teknik nedenlerle imha edilmesinin zorunlu olduğu hususunu belirtmek, buna ilişkin olarak yetkili mercilerden alınacak belgelerin rapora eklenmesini sağlamak.</a:t>
            </a:r>
            <a:endParaRPr lang="tr-TR" sz="2400" dirty="0">
              <a:solidFill>
                <a:srgbClr val="C00000"/>
              </a:solidFill>
              <a:latin typeface="Poppins" panose="00000500000000000000" pitchFamily="2" charset="-94"/>
              <a:cs typeface="Poppins" panose="00000500000000000000" pitchFamily="2" charset="-94"/>
            </a:endParaRPr>
          </a:p>
          <a:p>
            <a:pPr algn="just">
              <a:lnSpc>
                <a:spcPct val="100000"/>
              </a:lnSpc>
              <a:buFont typeface="Wingdings" panose="05000000000000000000" pitchFamily="2" charset="2"/>
              <a:buChar char="ü"/>
            </a:pPr>
            <a:endParaRPr lang="tr-TR" sz="2400" dirty="0">
              <a:solidFill>
                <a:srgbClr val="C00000"/>
              </a:solidFill>
              <a:latin typeface="Poppins" panose="00000500000000000000" pitchFamily="2" charset="-94"/>
              <a:cs typeface="Poppins" panose="00000500000000000000" pitchFamily="2" charset="-94"/>
            </a:endParaRPr>
          </a:p>
          <a:p>
            <a:pPr algn="just">
              <a:lnSpc>
                <a:spcPct val="100000"/>
              </a:lnSpc>
              <a:buFont typeface="Wingdings" panose="05000000000000000000" pitchFamily="2" charset="2"/>
              <a:buChar char="ü"/>
            </a:pPr>
            <a:endParaRPr lang="tr-TR" sz="2400" dirty="0">
              <a:solidFill>
                <a:srgbClr val="C00000"/>
              </a:solidFill>
              <a:latin typeface="Poppins" panose="00000500000000000000" pitchFamily="2" charset="-94"/>
              <a:cs typeface="Poppins" panose="00000500000000000000" pitchFamily="2" charset="-94"/>
            </a:endParaRP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16</a:t>
            </a:fld>
            <a:endParaRPr lang="tr-TR"/>
          </a:p>
        </p:txBody>
      </p:sp>
    </p:spTree>
    <p:extLst>
      <p:ext uri="{BB962C8B-B14F-4D97-AF65-F5344CB8AC3E}">
        <p14:creationId xmlns:p14="http://schemas.microsoft.com/office/powerpoint/2010/main" val="922519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 Bilgi Yer Tutucusu 3">
            <a:extLst>
              <a:ext uri="{FF2B5EF4-FFF2-40B4-BE49-F238E27FC236}">
                <a16:creationId xmlns:a16="http://schemas.microsoft.com/office/drawing/2014/main" id="{30FD7374-DFD4-4C40-8D56-EF4715833FCF}"/>
              </a:ext>
            </a:extLst>
          </p:cNvPr>
          <p:cNvSpPr>
            <a:spLocks noGrp="1"/>
          </p:cNvSpPr>
          <p:nvPr>
            <p:ph type="ftr" sz="quarter" idx="11"/>
          </p:nvPr>
        </p:nvSpPr>
        <p:spPr/>
        <p:txBody>
          <a:bodyPr/>
          <a:lstStyle/>
          <a:p>
            <a:r>
              <a:rPr lang="tr-TR"/>
              <a:t>Adem Aydın_Taşınır Eğitimleri</a:t>
            </a:r>
          </a:p>
        </p:txBody>
      </p:sp>
      <p:sp>
        <p:nvSpPr>
          <p:cNvPr id="5" name="Slayt Numarası Yer Tutucusu 4">
            <a:extLst>
              <a:ext uri="{FF2B5EF4-FFF2-40B4-BE49-F238E27FC236}">
                <a16:creationId xmlns:a16="http://schemas.microsoft.com/office/drawing/2014/main" id="{7F117B12-FC69-4A03-A316-371DD36EB1DB}"/>
              </a:ext>
            </a:extLst>
          </p:cNvPr>
          <p:cNvSpPr>
            <a:spLocks noGrp="1"/>
          </p:cNvSpPr>
          <p:nvPr>
            <p:ph type="sldNum" sz="quarter" idx="12"/>
          </p:nvPr>
        </p:nvSpPr>
        <p:spPr/>
        <p:txBody>
          <a:bodyPr/>
          <a:lstStyle/>
          <a:p>
            <a:fld id="{A9A8CB71-4487-428F-87D0-DB244390F83D}" type="slidenum">
              <a:rPr lang="tr-TR" smtClean="0"/>
              <a:t>17</a:t>
            </a:fld>
            <a:endParaRPr lang="tr-TR"/>
          </a:p>
        </p:txBody>
      </p:sp>
      <p:pic>
        <p:nvPicPr>
          <p:cNvPr id="6" name="Resim 5">
            <a:extLst>
              <a:ext uri="{FF2B5EF4-FFF2-40B4-BE49-F238E27FC236}">
                <a16:creationId xmlns:a16="http://schemas.microsoft.com/office/drawing/2014/main" id="{5672748D-57DF-4BF5-AA47-05FFAA814021}"/>
              </a:ext>
            </a:extLst>
          </p:cNvPr>
          <p:cNvPicPr>
            <a:picLocks noChangeAspect="1"/>
          </p:cNvPicPr>
          <p:nvPr/>
        </p:nvPicPr>
        <p:blipFill>
          <a:blip r:embed="rId2"/>
          <a:stretch>
            <a:fillRect/>
          </a:stretch>
        </p:blipFill>
        <p:spPr>
          <a:xfrm>
            <a:off x="1398494" y="-13447"/>
            <a:ext cx="8794376" cy="6858000"/>
          </a:xfrm>
          <a:prstGeom prst="rect">
            <a:avLst/>
          </a:prstGeom>
        </p:spPr>
      </p:pic>
    </p:spTree>
    <p:extLst>
      <p:ext uri="{BB962C8B-B14F-4D97-AF65-F5344CB8AC3E}">
        <p14:creationId xmlns:p14="http://schemas.microsoft.com/office/powerpoint/2010/main" val="2882467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502024" y="4631434"/>
            <a:ext cx="10851776" cy="2226566"/>
          </a:xfrm>
        </p:spPr>
        <p:txBody>
          <a:bodyPr>
            <a:normAutofit fontScale="70000" lnSpcReduction="20000"/>
          </a:bodyPr>
          <a:lstStyle/>
          <a:p>
            <a:pPr marL="0" indent="0" algn="just">
              <a:lnSpc>
                <a:spcPct val="120000"/>
              </a:lnSpc>
              <a:buNone/>
            </a:pPr>
            <a:r>
              <a:rPr lang="tr-TR" dirty="0">
                <a:latin typeface="Poppins" panose="00000500000000000000" pitchFamily="2" charset="-94"/>
                <a:cs typeface="Poppins" panose="00000500000000000000" pitchFamily="2" charset="-94"/>
              </a:rPr>
              <a:t>Değerlendirme sonrası Komisyonca hurdaya ayrılmasına karar verilenler için TKYS üzerinden “</a:t>
            </a:r>
            <a:r>
              <a:rPr lang="tr-TR" b="1" dirty="0">
                <a:latin typeface="Poppins" panose="00000500000000000000" pitchFamily="2" charset="-94"/>
                <a:cs typeface="Poppins" panose="00000500000000000000" pitchFamily="2" charset="-94"/>
              </a:rPr>
              <a:t>Kayıttan Düşme Teklif ve Onay Tutanağı</a:t>
            </a:r>
            <a:r>
              <a:rPr lang="tr-TR" dirty="0">
                <a:latin typeface="Poppins" panose="00000500000000000000" pitchFamily="2" charset="-94"/>
                <a:cs typeface="Poppins" panose="00000500000000000000" pitchFamily="2" charset="-94"/>
              </a:rPr>
              <a:t>” düzenlenir ve </a:t>
            </a:r>
            <a:r>
              <a:rPr lang="tr-TR" b="1" dirty="0">
                <a:latin typeface="Poppins" panose="00000500000000000000" pitchFamily="2" charset="-94"/>
                <a:cs typeface="Poppins" panose="00000500000000000000" pitchFamily="2" charset="-94"/>
              </a:rPr>
              <a:t>değerlendirme raporu </a:t>
            </a:r>
            <a:r>
              <a:rPr lang="tr-TR" dirty="0">
                <a:latin typeface="Poppins" panose="00000500000000000000" pitchFamily="2" charset="-94"/>
                <a:cs typeface="Poppins" panose="00000500000000000000" pitchFamily="2" charset="-94"/>
              </a:rPr>
              <a:t>ile harcama yetkilisinin imzasına sunulur. İmza sonrası, TKYS üzerinden ‘</a:t>
            </a:r>
            <a:r>
              <a:rPr lang="tr-TR" b="1" dirty="0">
                <a:latin typeface="Poppins" panose="00000500000000000000" pitchFamily="2" charset="-94"/>
                <a:cs typeface="Poppins" panose="00000500000000000000" pitchFamily="2" charset="-94"/>
              </a:rPr>
              <a:t>’Varlık İşlem Fişi’’ </a:t>
            </a:r>
            <a:r>
              <a:rPr lang="tr-TR" b="1" dirty="0">
                <a:solidFill>
                  <a:srgbClr val="FF0000"/>
                </a:solidFill>
                <a:latin typeface="Poppins" panose="00000500000000000000" pitchFamily="2" charset="-94"/>
                <a:cs typeface="Poppins" panose="00000500000000000000" pitchFamily="2" charset="-94"/>
              </a:rPr>
              <a:t>[2 Nüsha] </a:t>
            </a:r>
            <a:r>
              <a:rPr lang="tr-TR" dirty="0">
                <a:latin typeface="Poppins" panose="00000500000000000000" pitchFamily="2" charset="-94"/>
                <a:cs typeface="Poppins" panose="00000500000000000000" pitchFamily="2" charset="-94"/>
              </a:rPr>
              <a:t>düzenlenir, </a:t>
            </a:r>
            <a:r>
              <a:rPr lang="tr-TR" b="1" u="sng" dirty="0">
                <a:latin typeface="Poppins" panose="00000500000000000000" pitchFamily="2" charset="-94"/>
                <a:cs typeface="Poppins" panose="00000500000000000000" pitchFamily="2" charset="-94"/>
              </a:rPr>
              <a:t>üst yazı yazılarak </a:t>
            </a:r>
            <a:r>
              <a:rPr lang="tr-TR" dirty="0">
                <a:latin typeface="Poppins" panose="00000500000000000000" pitchFamily="2" charset="-94"/>
                <a:cs typeface="Poppins" panose="00000500000000000000" pitchFamily="2" charset="-94"/>
              </a:rPr>
              <a:t>muhasebe birimine(Üniversitelerde Strateji Birimi) gönderilmesi sağlanır.</a:t>
            </a:r>
          </a:p>
          <a:p>
            <a:pPr marL="0" indent="0" algn="just">
              <a:lnSpc>
                <a:spcPct val="100000"/>
              </a:lnSpc>
              <a:buNone/>
            </a:pPr>
            <a:r>
              <a:rPr lang="tr-TR" dirty="0">
                <a:latin typeface="Poppins" panose="00000500000000000000" pitchFamily="2" charset="-94"/>
                <a:cs typeface="Poppins" panose="00000500000000000000" pitchFamily="2" charset="-94"/>
              </a:rPr>
              <a:t> </a:t>
            </a:r>
            <a:endParaRPr lang="tr-TR" b="1" dirty="0">
              <a:solidFill>
                <a:srgbClr val="C00000"/>
              </a:solidFill>
              <a:latin typeface="Poppins" panose="00000500000000000000" pitchFamily="2" charset="-94"/>
              <a:cs typeface="Poppins" panose="00000500000000000000" pitchFamily="2" charset="-94"/>
            </a:endParaRP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dirty="0"/>
              <a:t>Adem </a:t>
            </a:r>
            <a:r>
              <a:rPr lang="tr-TR" dirty="0" err="1"/>
              <a:t>Aydın_Taşınır</a:t>
            </a:r>
            <a:r>
              <a:rPr lang="tr-TR" dirty="0"/>
              <a:t>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18</a:t>
            </a:fld>
            <a:endParaRPr lang="tr-TR" dirty="0"/>
          </a:p>
        </p:txBody>
      </p:sp>
      <p:pic>
        <p:nvPicPr>
          <p:cNvPr id="7" name="Resim 6">
            <a:extLst>
              <a:ext uri="{FF2B5EF4-FFF2-40B4-BE49-F238E27FC236}">
                <a16:creationId xmlns:a16="http://schemas.microsoft.com/office/drawing/2014/main" id="{049CA6FF-F167-450B-A28E-D7D8B7F3EF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2937" y="1021977"/>
            <a:ext cx="6326126" cy="3450614"/>
          </a:xfrm>
          <a:prstGeom prst="rect">
            <a:avLst/>
          </a:prstGeom>
        </p:spPr>
      </p:pic>
      <p:sp>
        <p:nvSpPr>
          <p:cNvPr id="9" name="Unvan 1">
            <a:extLst>
              <a:ext uri="{FF2B5EF4-FFF2-40B4-BE49-F238E27FC236}">
                <a16:creationId xmlns:a16="http://schemas.microsoft.com/office/drawing/2014/main" id="{09E985CA-B4F7-48CC-B2D4-844EEC4D92F3}"/>
              </a:ext>
            </a:extLst>
          </p:cNvPr>
          <p:cNvSpPr>
            <a:spLocks noGrp="1"/>
          </p:cNvSpPr>
          <p:nvPr>
            <p:ph type="title"/>
          </p:nvPr>
        </p:nvSpPr>
        <p:spPr>
          <a:xfrm>
            <a:off x="838200" y="78255"/>
            <a:ext cx="10591800" cy="943722"/>
          </a:xfrm>
        </p:spPr>
        <p:txBody>
          <a:bodyPr>
            <a:normAutofit/>
          </a:bodyPr>
          <a:lstStyle/>
          <a:p>
            <a:pPr>
              <a:lnSpc>
                <a:spcPct val="150000"/>
              </a:lnSpc>
              <a:buFont typeface="Wingdings" panose="05000000000000000000" pitchFamily="2" charset="2"/>
              <a:buChar char="Ø"/>
            </a:pPr>
            <a:r>
              <a:rPr lang="tr-TR" sz="3200" b="1" dirty="0">
                <a:latin typeface="Poppins" panose="00000500000000000000" pitchFamily="2" charset="-94"/>
                <a:cs typeface="Poppins" panose="00000500000000000000" pitchFamily="2" charset="-94"/>
              </a:rPr>
              <a:t>  </a:t>
            </a:r>
            <a:r>
              <a:rPr lang="tr-TR" sz="3200" b="1" dirty="0">
                <a:solidFill>
                  <a:schemeClr val="accent5"/>
                </a:solidFill>
                <a:latin typeface="Poppins" panose="00000500000000000000" pitchFamily="2" charset="-94"/>
                <a:cs typeface="Poppins" panose="00000500000000000000" pitchFamily="2" charset="-94"/>
              </a:rPr>
              <a:t>ÜÇÜNCÜ AŞAMA</a:t>
            </a:r>
            <a:r>
              <a:rPr lang="tr-TR" sz="3200" b="1" dirty="0">
                <a:latin typeface="Poppins" panose="00000500000000000000" pitchFamily="2" charset="-94"/>
                <a:cs typeface="Poppins" panose="00000500000000000000" pitchFamily="2" charset="-94"/>
              </a:rPr>
              <a:t>: TKYS ve Üst Yazı İşlemleri</a:t>
            </a:r>
          </a:p>
        </p:txBody>
      </p:sp>
    </p:spTree>
    <p:extLst>
      <p:ext uri="{BB962C8B-B14F-4D97-AF65-F5344CB8AC3E}">
        <p14:creationId xmlns:p14="http://schemas.microsoft.com/office/powerpoint/2010/main" val="2779926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69AA3-6E58-4011-A805-022828CBCB48}"/>
              </a:ext>
            </a:extLst>
          </p:cNvPr>
          <p:cNvSpPr>
            <a:spLocks noGrp="1"/>
          </p:cNvSpPr>
          <p:nvPr>
            <p:ph type="title"/>
          </p:nvPr>
        </p:nvSpPr>
        <p:spPr>
          <a:xfrm>
            <a:off x="838200" y="78255"/>
            <a:ext cx="11004176" cy="943722"/>
          </a:xfrm>
        </p:spPr>
        <p:txBody>
          <a:bodyPr>
            <a:noAutofit/>
          </a:bodyPr>
          <a:lstStyle/>
          <a:p>
            <a:pPr>
              <a:lnSpc>
                <a:spcPct val="150000"/>
              </a:lnSpc>
              <a:buFont typeface="Wingdings" panose="05000000000000000000" pitchFamily="2" charset="2"/>
              <a:buChar char="Ø"/>
            </a:pPr>
            <a:r>
              <a:rPr lang="tr-TR" sz="2400" b="1" dirty="0">
                <a:latin typeface="Poppins" panose="00000500000000000000" pitchFamily="2" charset="-94"/>
                <a:cs typeface="Poppins" panose="00000500000000000000" pitchFamily="2" charset="-94"/>
              </a:rPr>
              <a:t> </a:t>
            </a:r>
            <a:r>
              <a:rPr lang="tr-TR" sz="2400" b="1" dirty="0">
                <a:solidFill>
                  <a:srgbClr val="7030A0"/>
                </a:solidFill>
                <a:latin typeface="Poppins" panose="00000500000000000000" pitchFamily="2" charset="-94"/>
                <a:cs typeface="Poppins" panose="00000500000000000000" pitchFamily="2" charset="-94"/>
              </a:rPr>
              <a:t>DÖRDÜNCÜ AŞAMA</a:t>
            </a:r>
            <a:r>
              <a:rPr lang="tr-TR" sz="2400" b="1" dirty="0">
                <a:latin typeface="Poppins" panose="00000500000000000000" pitchFamily="2" charset="-94"/>
                <a:cs typeface="Poppins" panose="00000500000000000000" pitchFamily="2" charset="-94"/>
              </a:rPr>
              <a:t>: Kayıtlardan Çıkarılma Sonrası İşlemler</a:t>
            </a:r>
          </a:p>
        </p:txBody>
      </p:sp>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0" y="1314078"/>
            <a:ext cx="10304929" cy="5319804"/>
          </a:xfrm>
        </p:spPr>
        <p:txBody>
          <a:bodyPr>
            <a:normAutofit/>
          </a:bodyPr>
          <a:lstStyle/>
          <a:p>
            <a:pPr marL="0" indent="0" algn="just">
              <a:lnSpc>
                <a:spcPct val="100000"/>
              </a:lnSpc>
              <a:buNone/>
            </a:pPr>
            <a:r>
              <a:rPr lang="tr-TR" b="1" dirty="0">
                <a:solidFill>
                  <a:srgbClr val="C00000"/>
                </a:solidFill>
                <a:latin typeface="Poppins" panose="00000500000000000000" pitchFamily="2" charset="-94"/>
                <a:cs typeface="Poppins" panose="00000500000000000000" pitchFamily="2" charset="-94"/>
              </a:rPr>
              <a:t>Hurdaların muhafazası</a:t>
            </a:r>
          </a:p>
          <a:p>
            <a:pPr marL="0" indent="0" algn="just">
              <a:lnSpc>
                <a:spcPct val="100000"/>
              </a:lnSpc>
              <a:buNone/>
            </a:pPr>
            <a:r>
              <a:rPr lang="tr-TR" dirty="0">
                <a:latin typeface="Poppins" panose="00000500000000000000" pitchFamily="2" charset="-94"/>
                <a:cs typeface="Poppins" panose="00000500000000000000" pitchFamily="2" charset="-94"/>
              </a:rPr>
              <a:t>Harcama birimince demir/madeni alaşımlı taşınırlar, ahşap malzemeler, çöp niteliğinde olanlar, teknik parçalar </a:t>
            </a:r>
            <a:r>
              <a:rPr lang="tr-TR" u="sng" dirty="0">
                <a:latin typeface="Poppins" panose="00000500000000000000" pitchFamily="2" charset="-94"/>
                <a:cs typeface="Poppins" panose="00000500000000000000" pitchFamily="2" charset="-94"/>
              </a:rPr>
              <a:t>ayrıştırılarak</a:t>
            </a:r>
            <a:r>
              <a:rPr lang="tr-TR" dirty="0">
                <a:latin typeface="Poppins" panose="00000500000000000000" pitchFamily="2" charset="-94"/>
                <a:cs typeface="Poppins" panose="00000500000000000000" pitchFamily="2" charset="-94"/>
              </a:rPr>
              <a:t> muhafaza edilmelidir.</a:t>
            </a:r>
          </a:p>
          <a:p>
            <a:pPr marL="0" indent="0" algn="just">
              <a:lnSpc>
                <a:spcPct val="100000"/>
              </a:lnSpc>
              <a:buNone/>
            </a:pPr>
            <a:endParaRPr lang="tr-TR" b="1" dirty="0">
              <a:latin typeface="Poppins" panose="00000500000000000000" pitchFamily="2" charset="-94"/>
              <a:cs typeface="Poppins" panose="00000500000000000000" pitchFamily="2" charset="-94"/>
            </a:endParaRPr>
          </a:p>
          <a:p>
            <a:pPr marL="0" indent="0" algn="just">
              <a:lnSpc>
                <a:spcPct val="100000"/>
              </a:lnSpc>
              <a:buNone/>
            </a:pPr>
            <a:r>
              <a:rPr lang="tr-TR" b="1" dirty="0">
                <a:latin typeface="Poppins" panose="00000500000000000000" pitchFamily="2" charset="-94"/>
                <a:cs typeface="Poppins" panose="00000500000000000000" pitchFamily="2" charset="-94"/>
              </a:rPr>
              <a:t>Merkezi Hurda Deposu var ise </a:t>
            </a:r>
            <a:r>
              <a:rPr lang="tr-TR" dirty="0">
                <a:latin typeface="Poppins" panose="00000500000000000000" pitchFamily="2" charset="-94"/>
                <a:cs typeface="Poppins" panose="00000500000000000000" pitchFamily="2" charset="-94"/>
              </a:rPr>
              <a:t>hurdaya ayrılan taşınırlar belgeleri ile birlikte tutanak karşılığı teslim edilir. </a:t>
            </a:r>
          </a:p>
          <a:p>
            <a:pPr marL="0" indent="0" algn="just">
              <a:lnSpc>
                <a:spcPct val="100000"/>
              </a:lnSpc>
              <a:buNone/>
            </a:pPr>
            <a:r>
              <a:rPr lang="tr-TR" b="1" dirty="0">
                <a:latin typeface="Poppins" panose="00000500000000000000" pitchFamily="2" charset="-94"/>
                <a:cs typeface="Poppins" panose="00000500000000000000" pitchFamily="2" charset="-94"/>
              </a:rPr>
              <a:t>Merkezi Hurda Deposu yok ise </a:t>
            </a:r>
            <a:r>
              <a:rPr lang="tr-TR" dirty="0">
                <a:latin typeface="Poppins" panose="00000500000000000000" pitchFamily="2" charset="-94"/>
                <a:cs typeface="Poppins" panose="00000500000000000000" pitchFamily="2" charset="-94"/>
              </a:rPr>
              <a:t>hurdaya ayrılan taşınırlar harcama birimlerinin kendi ambarlarında kendi imkânları ile muhafazası sağlanır.</a:t>
            </a:r>
          </a:p>
          <a:p>
            <a:pPr marL="0" indent="0" algn="just">
              <a:lnSpc>
                <a:spcPct val="100000"/>
              </a:lnSpc>
              <a:buNone/>
            </a:pPr>
            <a:endParaRPr lang="tr-TR" dirty="0">
              <a:latin typeface="Poppins" panose="00000500000000000000" pitchFamily="2" charset="-94"/>
              <a:cs typeface="Poppins" panose="00000500000000000000" pitchFamily="2" charset="-94"/>
            </a:endParaRP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19</a:t>
            </a:fld>
            <a:endParaRPr lang="tr-TR"/>
          </a:p>
        </p:txBody>
      </p:sp>
    </p:spTree>
    <p:extLst>
      <p:ext uri="{BB962C8B-B14F-4D97-AF65-F5344CB8AC3E}">
        <p14:creationId xmlns:p14="http://schemas.microsoft.com/office/powerpoint/2010/main" val="2360834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47165" y="381749"/>
            <a:ext cx="10304929" cy="5857686"/>
          </a:xfrm>
        </p:spPr>
        <p:txBody>
          <a:bodyPr>
            <a:normAutofit fontScale="85000" lnSpcReduction="20000"/>
          </a:bodyPr>
          <a:lstStyle/>
          <a:p>
            <a:pPr marL="0" indent="0" algn="just">
              <a:lnSpc>
                <a:spcPct val="100000"/>
              </a:lnSpc>
              <a:buNone/>
            </a:pPr>
            <a:r>
              <a:rPr lang="tr-TR" b="1" dirty="0">
                <a:solidFill>
                  <a:srgbClr val="C00000"/>
                </a:solidFill>
                <a:latin typeface="Poppins" panose="00000500000000000000" pitchFamily="2" charset="-94"/>
                <a:cs typeface="Poppins" panose="00000500000000000000" pitchFamily="2" charset="-94"/>
              </a:rPr>
              <a:t>Hurdaların değerlendirilmesi</a:t>
            </a:r>
          </a:p>
          <a:p>
            <a:pPr algn="just">
              <a:lnSpc>
                <a:spcPct val="100000"/>
              </a:lnSpc>
              <a:buFont typeface="Wingdings" panose="05000000000000000000" pitchFamily="2" charset="2"/>
              <a:buChar char="ü"/>
            </a:pPr>
            <a:r>
              <a:rPr lang="tr-TR" b="1" dirty="0">
                <a:latin typeface="Poppins" panose="00000500000000000000" pitchFamily="2" charset="-94"/>
                <a:cs typeface="Poppins" panose="00000500000000000000" pitchFamily="2" charset="-94"/>
              </a:rPr>
              <a:t>İmhasına karar verilen taşınırlar;</a:t>
            </a:r>
            <a:r>
              <a:rPr lang="tr-TR" dirty="0">
                <a:latin typeface="Poppins" panose="00000500000000000000" pitchFamily="2" charset="-94"/>
                <a:cs typeface="Poppins" panose="00000500000000000000" pitchFamily="2" charset="-94"/>
              </a:rPr>
              <a:t> </a:t>
            </a:r>
          </a:p>
          <a:p>
            <a:pPr marL="0" indent="0" algn="just">
              <a:lnSpc>
                <a:spcPct val="100000"/>
              </a:lnSpc>
              <a:buNone/>
            </a:pPr>
            <a:r>
              <a:rPr lang="tr-TR" dirty="0">
                <a:latin typeface="Poppins" panose="00000500000000000000" pitchFamily="2" charset="-94"/>
                <a:cs typeface="Poppins" panose="00000500000000000000" pitchFamily="2" charset="-94"/>
              </a:rPr>
              <a:t>	- harcama yetkilisinin onayı ile komisyon tarafından ya da komisyonun gözetiminde uzman kişilerce imha edilecektir.</a:t>
            </a:r>
          </a:p>
          <a:p>
            <a:pPr marL="0" indent="0" algn="just">
              <a:lnSpc>
                <a:spcPct val="100000"/>
              </a:lnSpc>
              <a:buNone/>
            </a:pPr>
            <a:r>
              <a:rPr lang="tr-TR" dirty="0">
                <a:latin typeface="Poppins" panose="00000500000000000000" pitchFamily="2" charset="-94"/>
                <a:cs typeface="Poppins" panose="00000500000000000000" pitchFamily="2" charset="-94"/>
              </a:rPr>
              <a:t>	- </a:t>
            </a:r>
            <a:r>
              <a:rPr lang="tr-TR" b="1" dirty="0">
                <a:latin typeface="Poppins" panose="00000500000000000000" pitchFamily="2" charset="-94"/>
                <a:cs typeface="Poppins" panose="00000500000000000000" pitchFamily="2" charset="-94"/>
              </a:rPr>
              <a:t>Teknik, güvenlik, sağlık gibi nedenlerle imhasına karar verilenler </a:t>
            </a:r>
            <a:r>
              <a:rPr lang="tr-TR" dirty="0">
                <a:latin typeface="Poppins" panose="00000500000000000000" pitchFamily="2" charset="-94"/>
                <a:cs typeface="Poppins" panose="00000500000000000000" pitchFamily="2" charset="-94"/>
              </a:rPr>
              <a:t>usulüne göre yakılmak, gömülmek, eritilmek suretiyle imha edilir.  </a:t>
            </a:r>
          </a:p>
          <a:p>
            <a:pPr marL="0" indent="0" algn="just">
              <a:lnSpc>
                <a:spcPct val="100000"/>
              </a:lnSpc>
              <a:buNone/>
            </a:pPr>
            <a:r>
              <a:rPr lang="tr-TR" dirty="0">
                <a:latin typeface="Poppins" panose="00000500000000000000" pitchFamily="2" charset="-94"/>
                <a:cs typeface="Poppins" panose="00000500000000000000" pitchFamily="2" charset="-94"/>
              </a:rPr>
              <a:t>	- İmha edilen taşınırlar için komisyonca ayrıca bir imha tutanağı düzenlenmelidir. </a:t>
            </a:r>
          </a:p>
          <a:p>
            <a:pPr marL="0" indent="0" algn="just">
              <a:lnSpc>
                <a:spcPct val="100000"/>
              </a:lnSpc>
              <a:buNone/>
            </a:pPr>
            <a:r>
              <a:rPr lang="tr-TR" dirty="0">
                <a:latin typeface="Poppins" panose="00000500000000000000" pitchFamily="2" charset="-94"/>
                <a:cs typeface="Poppins" panose="00000500000000000000" pitchFamily="2" charset="-94"/>
              </a:rPr>
              <a:t>	- Bu tutanağın, yetkili mercilerin ve iç denetçilerin istemesi halinde ibraz edilmek üzere, Kayıttan Düşme Teklif ve Onay Tutanağının idarede kalan nüshası ekinde muhafaza edilmesi gerekir. </a:t>
            </a:r>
          </a:p>
          <a:p>
            <a:pPr marL="0" indent="0" algn="just">
              <a:lnSpc>
                <a:spcPct val="100000"/>
              </a:lnSpc>
              <a:buNone/>
            </a:pPr>
            <a:r>
              <a:rPr lang="tr-TR" dirty="0">
                <a:latin typeface="Poppins" panose="00000500000000000000" pitchFamily="2" charset="-94"/>
                <a:cs typeface="Poppins" panose="00000500000000000000" pitchFamily="2" charset="-94"/>
              </a:rPr>
              <a:t>	- Bu mahiyetteki hurdalardan </a:t>
            </a:r>
            <a:r>
              <a:rPr lang="tr-TR" b="1" dirty="0">
                <a:latin typeface="Poppins" panose="00000500000000000000" pitchFamily="2" charset="-94"/>
                <a:cs typeface="Poppins" panose="00000500000000000000" pitchFamily="2" charset="-94"/>
              </a:rPr>
              <a:t>Sıfır Atık Projesi kapsamında </a:t>
            </a:r>
            <a:r>
              <a:rPr lang="tr-TR" dirty="0">
                <a:latin typeface="Poppins" panose="00000500000000000000" pitchFamily="2" charset="-94"/>
                <a:cs typeface="Poppins" panose="00000500000000000000" pitchFamily="2" charset="-94"/>
              </a:rPr>
              <a:t>atık olarak değerlendirilebilecek olanlar bir tutanakla ilgili birime teslim edilir. </a:t>
            </a: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20</a:t>
            </a:fld>
            <a:endParaRPr lang="tr-TR"/>
          </a:p>
        </p:txBody>
      </p:sp>
    </p:spTree>
    <p:extLst>
      <p:ext uri="{BB962C8B-B14F-4D97-AF65-F5344CB8AC3E}">
        <p14:creationId xmlns:p14="http://schemas.microsoft.com/office/powerpoint/2010/main" val="3022451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0" y="358588"/>
            <a:ext cx="10304929" cy="6275294"/>
          </a:xfrm>
        </p:spPr>
        <p:txBody>
          <a:bodyPr>
            <a:normAutofit fontScale="92500"/>
          </a:bodyPr>
          <a:lstStyle/>
          <a:p>
            <a:pPr marL="0" indent="0" algn="just">
              <a:lnSpc>
                <a:spcPct val="100000"/>
              </a:lnSpc>
              <a:buNone/>
            </a:pPr>
            <a:r>
              <a:rPr lang="tr-TR" b="1" dirty="0">
                <a:solidFill>
                  <a:srgbClr val="C00000"/>
                </a:solidFill>
                <a:latin typeface="Poppins" panose="00000500000000000000" pitchFamily="2" charset="-94"/>
                <a:cs typeface="Poppins" panose="00000500000000000000" pitchFamily="2" charset="-94"/>
              </a:rPr>
              <a:t>Hurdaların değerlendirilmesi</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Ahşap olanların kamu idaresinde kullanılan soba, kalorifer kazanı veya diğer katı yakıt kullanılan yerlerde yakacak amacıyla kullanılmak suretiyle imha edilebilir, marangozhanede veya ilgili birimlerde kullanımı sağlanır.</a:t>
            </a:r>
          </a:p>
          <a:p>
            <a:pPr algn="just">
              <a:lnSpc>
                <a:spcPct val="100000"/>
              </a:lnSpc>
              <a:buFont typeface="Wingdings" panose="05000000000000000000" pitchFamily="2" charset="2"/>
              <a:buChar char="ü"/>
            </a:pPr>
            <a:r>
              <a:rPr lang="tr-TR" b="1" dirty="0">
                <a:latin typeface="Poppins" panose="00000500000000000000" pitchFamily="2" charset="-94"/>
                <a:cs typeface="Poppins" panose="00000500000000000000" pitchFamily="2" charset="-94"/>
              </a:rPr>
              <a:t>Hurdaya ayrılan taşınırlardan elde edilen </a:t>
            </a:r>
            <a:r>
              <a:rPr lang="tr-TR" b="1" dirty="0" err="1">
                <a:latin typeface="Poppins" panose="00000500000000000000" pitchFamily="2" charset="-94"/>
                <a:cs typeface="Poppins" panose="00000500000000000000" pitchFamily="2" charset="-94"/>
              </a:rPr>
              <a:t>temrinlik</a:t>
            </a:r>
            <a:r>
              <a:rPr lang="tr-TR" b="1" dirty="0">
                <a:latin typeface="Poppins" panose="00000500000000000000" pitchFamily="2" charset="-94"/>
                <a:cs typeface="Poppins" panose="00000500000000000000" pitchFamily="2" charset="-94"/>
              </a:rPr>
              <a:t> malzemeler ile yedek parçalar, </a:t>
            </a:r>
            <a:r>
              <a:rPr lang="tr-TR" dirty="0">
                <a:latin typeface="Poppins" panose="00000500000000000000" pitchFamily="2" charset="-94"/>
                <a:cs typeface="Poppins" panose="00000500000000000000" pitchFamily="2" charset="-94"/>
              </a:rPr>
              <a:t>ilgili harcama birimlerine veya kamu idaresine teslim edilir. Bilgisayar, yazıcı, projeksiyon cihazı, fotokopi makinesi vb. elektronik cihazlar için Bilgi İşlem Birimi; kamera, telefon, telefon santrali, klima, UPS, jeneratör gibi taşınırlar için Yapı İşleri/Teknik Birim; Başkanlığından; büro malzemeleri için İdari/Mali İşler Birimi.</a:t>
            </a:r>
          </a:p>
          <a:p>
            <a:pPr algn="just">
              <a:lnSpc>
                <a:spcPct val="100000"/>
              </a:lnSpc>
              <a:buFont typeface="Wingdings" panose="05000000000000000000" pitchFamily="2" charset="2"/>
              <a:buChar char="ü"/>
            </a:pPr>
            <a:r>
              <a:rPr lang="tr-TR" b="1" dirty="0">
                <a:latin typeface="Poppins" panose="00000500000000000000" pitchFamily="2" charset="-94"/>
                <a:cs typeface="Poppins" panose="00000500000000000000" pitchFamily="2" charset="-94"/>
              </a:rPr>
              <a:t>Ekonomik değeri olmayan çöp niteliğindeki ürünlerin</a:t>
            </a:r>
            <a:r>
              <a:rPr lang="tr-TR" dirty="0">
                <a:latin typeface="Poppins" panose="00000500000000000000" pitchFamily="2" charset="-94"/>
                <a:cs typeface="Poppins" panose="00000500000000000000" pitchFamily="2" charset="-94"/>
              </a:rPr>
              <a:t>; Belediyenin çöp alanına dökülmesini sağlamak.</a:t>
            </a:r>
          </a:p>
          <a:p>
            <a:pPr algn="just">
              <a:lnSpc>
                <a:spcPct val="100000"/>
              </a:lnSpc>
              <a:buFont typeface="Wingdings" panose="05000000000000000000" pitchFamily="2" charset="2"/>
              <a:buChar char="ü"/>
            </a:pPr>
            <a:endParaRPr lang="tr-TR" dirty="0">
              <a:latin typeface="Poppins" panose="00000500000000000000" pitchFamily="2" charset="-94"/>
              <a:cs typeface="Poppins" panose="00000500000000000000" pitchFamily="2" charset="-94"/>
            </a:endParaRP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21</a:t>
            </a:fld>
            <a:endParaRPr lang="tr-TR"/>
          </a:p>
        </p:txBody>
      </p:sp>
    </p:spTree>
    <p:extLst>
      <p:ext uri="{BB962C8B-B14F-4D97-AF65-F5344CB8AC3E}">
        <p14:creationId xmlns:p14="http://schemas.microsoft.com/office/powerpoint/2010/main" val="1357780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0" y="304800"/>
            <a:ext cx="10304929" cy="6329082"/>
          </a:xfrm>
        </p:spPr>
        <p:txBody>
          <a:bodyPr>
            <a:normAutofit/>
          </a:bodyPr>
          <a:lstStyle/>
          <a:p>
            <a:pPr marL="0" indent="0" algn="just">
              <a:lnSpc>
                <a:spcPct val="100000"/>
              </a:lnSpc>
              <a:buNone/>
            </a:pPr>
            <a:r>
              <a:rPr lang="tr-TR" b="1" dirty="0">
                <a:solidFill>
                  <a:srgbClr val="C00000"/>
                </a:solidFill>
                <a:latin typeface="Poppins" panose="00000500000000000000" pitchFamily="2" charset="-94"/>
                <a:cs typeface="Poppins" panose="00000500000000000000" pitchFamily="2" charset="-94"/>
              </a:rPr>
              <a:t>Hurda Parçalarının değerlendirilmesi</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Diğer Harcama birimlerince yeniden kullanılabilecek veya yedek parça olarak değerlendirilebilecek olanların adedi ve mahiyeti bir belirtilerek teslim tutanağı ile kayıt altına alınır. </a:t>
            </a:r>
          </a:p>
          <a:p>
            <a:pPr algn="just">
              <a:lnSpc>
                <a:spcPct val="100000"/>
              </a:lnSpc>
              <a:buFont typeface="Wingdings" panose="05000000000000000000" pitchFamily="2" charset="2"/>
              <a:buChar char="ü"/>
            </a:pPr>
            <a:r>
              <a:rPr lang="tr-TR" b="1" dirty="0">
                <a:latin typeface="Poppins" panose="00000500000000000000" pitchFamily="2" charset="-94"/>
                <a:cs typeface="Poppins" panose="00000500000000000000" pitchFamily="2" charset="-94"/>
              </a:rPr>
              <a:t>«İç imkanlarla üretim»</a:t>
            </a:r>
            <a:r>
              <a:rPr lang="tr-TR" dirty="0">
                <a:latin typeface="Poppins" panose="00000500000000000000" pitchFamily="2" charset="-94"/>
                <a:cs typeface="Poppins" panose="00000500000000000000" pitchFamily="2" charset="-94"/>
              </a:rPr>
              <a:t> işlem seçeneği ile TKYS Uygulamasına giriş kaydı yapılır. </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Yedek parçalar grubu için </a:t>
            </a:r>
            <a:r>
              <a:rPr lang="tr-TR" b="1" dirty="0">
                <a:latin typeface="Poppins" panose="00000500000000000000" pitchFamily="2" charset="-94"/>
                <a:cs typeface="Poppins" panose="00000500000000000000" pitchFamily="2" charset="-94"/>
              </a:rPr>
              <a:t>150 İlk madde ve malzemeler hesabına</a:t>
            </a:r>
            <a:r>
              <a:rPr lang="tr-TR" dirty="0">
                <a:latin typeface="Poppins" panose="00000500000000000000" pitchFamily="2" charset="-94"/>
                <a:cs typeface="Poppins" panose="00000500000000000000" pitchFamily="2" charset="-94"/>
              </a:rPr>
              <a:t> kayıt yapılmalıdır.</a:t>
            </a: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22</a:t>
            </a:fld>
            <a:endParaRPr lang="tr-TR"/>
          </a:p>
        </p:txBody>
      </p:sp>
    </p:spTree>
    <p:extLst>
      <p:ext uri="{BB962C8B-B14F-4D97-AF65-F5344CB8AC3E}">
        <p14:creationId xmlns:p14="http://schemas.microsoft.com/office/powerpoint/2010/main" val="555286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0" y="349624"/>
            <a:ext cx="10304929" cy="6284258"/>
          </a:xfrm>
        </p:spPr>
        <p:txBody>
          <a:bodyPr>
            <a:normAutofit/>
          </a:bodyPr>
          <a:lstStyle/>
          <a:p>
            <a:pPr marL="0" indent="0" algn="just">
              <a:lnSpc>
                <a:spcPct val="100000"/>
              </a:lnSpc>
              <a:buNone/>
            </a:pPr>
            <a:r>
              <a:rPr lang="tr-TR" b="1" dirty="0">
                <a:solidFill>
                  <a:srgbClr val="C00000"/>
                </a:solidFill>
                <a:latin typeface="Poppins" panose="00000500000000000000" pitchFamily="2" charset="-94"/>
                <a:cs typeface="Poppins" panose="00000500000000000000" pitchFamily="2" charset="-94"/>
              </a:rPr>
              <a:t>Hurdaların değerlendirilmesi</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Eskimiş, solmuş, yırtılmış, kullanılamayacak duruma gelmiş ve düşümü tamamlanmış olan </a:t>
            </a:r>
            <a:r>
              <a:rPr lang="tr-TR" dirty="0" err="1">
                <a:latin typeface="Poppins" panose="00000500000000000000" pitchFamily="2" charset="-94"/>
                <a:cs typeface="Poppins" panose="00000500000000000000" pitchFamily="2" charset="-94"/>
              </a:rPr>
              <a:t>olan</a:t>
            </a:r>
            <a:r>
              <a:rPr lang="tr-TR" dirty="0">
                <a:latin typeface="Poppins" panose="00000500000000000000" pitchFamily="2" charset="-94"/>
                <a:cs typeface="Poppins" panose="00000500000000000000" pitchFamily="2" charset="-94"/>
              </a:rPr>
              <a:t> </a:t>
            </a:r>
            <a:r>
              <a:rPr lang="tr-TR" b="1" dirty="0">
                <a:latin typeface="Poppins" panose="00000500000000000000" pitchFamily="2" charset="-94"/>
                <a:cs typeface="Poppins" panose="00000500000000000000" pitchFamily="2" charset="-94"/>
              </a:rPr>
              <a:t>bayraklar</a:t>
            </a:r>
            <a:r>
              <a:rPr lang="tr-TR" dirty="0">
                <a:latin typeface="Poppins" panose="00000500000000000000" pitchFamily="2" charset="-94"/>
                <a:cs typeface="Poppins" panose="00000500000000000000" pitchFamily="2" charset="-94"/>
              </a:rPr>
              <a:t>, Tutanakla taşınır Yönetim Biriminde toplanarak “</a:t>
            </a:r>
            <a:r>
              <a:rPr lang="tr-TR" b="1" dirty="0">
                <a:latin typeface="Poppins" panose="00000500000000000000" pitchFamily="2" charset="-94"/>
                <a:cs typeface="Poppins" panose="00000500000000000000" pitchFamily="2" charset="-94"/>
              </a:rPr>
              <a:t>Eskimiş, Solmuş, Yırtılmış ve kullanılmayacak Duruma Gelmiş Bayrakların Yok Edilmesi Usul ve Esaslarını Gösterir Yönetmelik</a:t>
            </a:r>
            <a:r>
              <a:rPr lang="tr-TR" dirty="0">
                <a:latin typeface="Poppins" panose="00000500000000000000" pitchFamily="2" charset="-94"/>
                <a:cs typeface="Poppins" panose="00000500000000000000" pitchFamily="2" charset="-94"/>
              </a:rPr>
              <a:t>” uyarınca Valiliğe üst yazı ile teslim edilecektir.</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Denetim elemanları için kullanılan mühürler, Darphane ve Damga Matbaası Genel Müdürlüğüne devir edilmesi gerekmektedir.</a:t>
            </a: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23</a:t>
            </a:fld>
            <a:endParaRPr lang="tr-TR"/>
          </a:p>
        </p:txBody>
      </p:sp>
    </p:spTree>
    <p:extLst>
      <p:ext uri="{BB962C8B-B14F-4D97-AF65-F5344CB8AC3E}">
        <p14:creationId xmlns:p14="http://schemas.microsoft.com/office/powerpoint/2010/main" val="3392106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0" y="349624"/>
            <a:ext cx="10304929" cy="6284258"/>
          </a:xfrm>
        </p:spPr>
        <p:txBody>
          <a:bodyPr>
            <a:normAutofit/>
          </a:bodyPr>
          <a:lstStyle/>
          <a:p>
            <a:pPr marL="0" indent="0" algn="just">
              <a:lnSpc>
                <a:spcPct val="100000"/>
              </a:lnSpc>
              <a:buNone/>
            </a:pPr>
            <a:r>
              <a:rPr lang="tr-TR" b="1" dirty="0">
                <a:solidFill>
                  <a:srgbClr val="C00000"/>
                </a:solidFill>
                <a:latin typeface="Poppins" panose="00000500000000000000" pitchFamily="2" charset="-94"/>
                <a:cs typeface="Poppins" panose="00000500000000000000" pitchFamily="2" charset="-94"/>
              </a:rPr>
              <a:t>Hurdaların değerlendirilmesi</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İlgili mevzuatı gereğince, </a:t>
            </a:r>
            <a:r>
              <a:rPr lang="tr-TR" b="1" dirty="0">
                <a:latin typeface="Poppins" panose="00000500000000000000" pitchFamily="2" charset="-94"/>
                <a:cs typeface="Poppins" panose="00000500000000000000" pitchFamily="2" charset="-94"/>
              </a:rPr>
              <a:t>kasko sigortası yaptırılmış taşıt ve iş makineleri ile ekipmanın </a:t>
            </a:r>
            <a:r>
              <a:rPr lang="tr-TR" dirty="0">
                <a:latin typeface="Poppins" panose="00000500000000000000" pitchFamily="2" charset="-94"/>
                <a:cs typeface="Poppins" panose="00000500000000000000" pitchFamily="2" charset="-94"/>
              </a:rPr>
              <a:t>risk sonrası hurdaya ayrılarak kayıtlardan çıkarılması durumunda hurdası, kasko sigortası genel şartlarına dayanılarak sigorta şirketine düzenlenecek Teslim Tutanağı ile verilebilir. </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Harcama birimlerince düzenlenen bu tutanak muhasebeleştirilmek üzere resmi yazı ile Muhasebe Birimine iletilir. Bu durumda rizikonun gerçekleşmesi anındaki gerçeğe uygun değeri sigorta şirketinden tahsil edilir.</a:t>
            </a: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24</a:t>
            </a:fld>
            <a:endParaRPr lang="tr-TR"/>
          </a:p>
        </p:txBody>
      </p:sp>
    </p:spTree>
    <p:extLst>
      <p:ext uri="{BB962C8B-B14F-4D97-AF65-F5344CB8AC3E}">
        <p14:creationId xmlns:p14="http://schemas.microsoft.com/office/powerpoint/2010/main" val="1086835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0" y="349624"/>
            <a:ext cx="10304929" cy="6284258"/>
          </a:xfrm>
        </p:spPr>
        <p:txBody>
          <a:bodyPr>
            <a:normAutofit/>
          </a:bodyPr>
          <a:lstStyle/>
          <a:p>
            <a:pPr marL="0" indent="0" algn="just">
              <a:lnSpc>
                <a:spcPct val="100000"/>
              </a:lnSpc>
              <a:buNone/>
            </a:pPr>
            <a:r>
              <a:rPr lang="tr-TR" b="1" dirty="0">
                <a:solidFill>
                  <a:srgbClr val="C00000"/>
                </a:solidFill>
                <a:latin typeface="Poppins" panose="00000500000000000000" pitchFamily="2" charset="-94"/>
                <a:cs typeface="Poppins" panose="00000500000000000000" pitchFamily="2" charset="-94"/>
              </a:rPr>
              <a:t>Atıklara ilişkin işlemler</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 Ekonomik değeri olan inşaat atıkları ile ekonomik değeri olan diğer atıklar ilgili harcama birimince gerekli tasnifler (</a:t>
            </a:r>
            <a:r>
              <a:rPr lang="tr-TR" b="1" dirty="0">
                <a:latin typeface="Poppins" panose="00000500000000000000" pitchFamily="2" charset="-94"/>
                <a:cs typeface="Poppins" panose="00000500000000000000" pitchFamily="2" charset="-94"/>
              </a:rPr>
              <a:t>demir, alüminyum, ahşap, plastik, cam, kâğıt vb</a:t>
            </a:r>
            <a:r>
              <a:rPr lang="tr-TR" dirty="0">
                <a:latin typeface="Poppins" panose="00000500000000000000" pitchFamily="2" charset="-94"/>
                <a:cs typeface="Poppins" panose="00000500000000000000" pitchFamily="2" charset="-94"/>
              </a:rPr>
              <a:t>.) yapılır.</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 Bu türden atıklar 2886 sayılı Devlet İhale Kanunu hükümlerine göre ihale yoluyla satılır. </a:t>
            </a:r>
          </a:p>
          <a:p>
            <a:pPr algn="just">
              <a:lnSpc>
                <a:spcPct val="100000"/>
              </a:lnSpc>
              <a:buFont typeface="Wingdings" panose="05000000000000000000" pitchFamily="2" charset="2"/>
              <a:buChar char="ü"/>
            </a:pPr>
            <a:r>
              <a:rPr lang="tr-TR" dirty="0">
                <a:latin typeface="Poppins" panose="00000500000000000000" pitchFamily="2" charset="-94"/>
                <a:cs typeface="Poppins" panose="00000500000000000000" pitchFamily="2" charset="-94"/>
              </a:rPr>
              <a:t> Ekonomik değeri olmayan atıklar hakkında </a:t>
            </a:r>
            <a:r>
              <a:rPr lang="tr-TR" b="1" dirty="0">
                <a:latin typeface="Poppins" panose="00000500000000000000" pitchFamily="2" charset="-94"/>
                <a:cs typeface="Poppins" panose="00000500000000000000" pitchFamily="2" charset="-94"/>
              </a:rPr>
              <a:t>Atık Yönetimi Yönetmeliği </a:t>
            </a:r>
            <a:r>
              <a:rPr lang="tr-TR" dirty="0">
                <a:latin typeface="Poppins" panose="00000500000000000000" pitchFamily="2" charset="-94"/>
                <a:cs typeface="Poppins" panose="00000500000000000000" pitchFamily="2" charset="-94"/>
              </a:rPr>
              <a:t>ve </a:t>
            </a:r>
            <a:r>
              <a:rPr lang="tr-TR" b="1" dirty="0">
                <a:latin typeface="Poppins" panose="00000500000000000000" pitchFamily="2" charset="-94"/>
                <a:cs typeface="Poppins" panose="00000500000000000000" pitchFamily="2" charset="-94"/>
              </a:rPr>
              <a:t>Sıfır Atık Yönetmeliği </a:t>
            </a:r>
            <a:r>
              <a:rPr lang="tr-TR" dirty="0">
                <a:latin typeface="Poppins" panose="00000500000000000000" pitchFamily="2" charset="-94"/>
                <a:cs typeface="Poppins" panose="00000500000000000000" pitchFamily="2" charset="-94"/>
              </a:rPr>
              <a:t>ile ilgili diğer mevzuat hükümleri doğrultusunda işlem yapılır.</a:t>
            </a: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25</a:t>
            </a:fld>
            <a:endParaRPr lang="tr-TR"/>
          </a:p>
        </p:txBody>
      </p:sp>
    </p:spTree>
    <p:extLst>
      <p:ext uri="{BB962C8B-B14F-4D97-AF65-F5344CB8AC3E}">
        <p14:creationId xmlns:p14="http://schemas.microsoft.com/office/powerpoint/2010/main" val="193458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1" y="349624"/>
            <a:ext cx="6450106" cy="735105"/>
          </a:xfrm>
        </p:spPr>
        <p:txBody>
          <a:bodyPr>
            <a:normAutofit/>
          </a:bodyPr>
          <a:lstStyle/>
          <a:p>
            <a:pPr marL="0" indent="0" algn="just">
              <a:lnSpc>
                <a:spcPct val="100000"/>
              </a:lnSpc>
              <a:buNone/>
            </a:pPr>
            <a:r>
              <a:rPr lang="tr-TR" b="1" dirty="0">
                <a:solidFill>
                  <a:srgbClr val="C00000"/>
                </a:solidFill>
                <a:latin typeface="Poppins" panose="00000500000000000000" pitchFamily="2" charset="-94"/>
                <a:cs typeface="Poppins" panose="00000500000000000000" pitchFamily="2" charset="-94"/>
              </a:rPr>
              <a:t>Taşıt ve İş Makinelerinin Satışı</a:t>
            </a: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26</a:t>
            </a:fld>
            <a:endParaRPr lang="tr-TR"/>
          </a:p>
        </p:txBody>
      </p:sp>
      <p:pic>
        <p:nvPicPr>
          <p:cNvPr id="5" name="Resim 4">
            <a:extLst>
              <a:ext uri="{FF2B5EF4-FFF2-40B4-BE49-F238E27FC236}">
                <a16:creationId xmlns:a16="http://schemas.microsoft.com/office/drawing/2014/main" id="{1F552D86-2D08-4C44-A573-AC76E4AB18E0}"/>
              </a:ext>
            </a:extLst>
          </p:cNvPr>
          <p:cNvPicPr>
            <a:picLocks noChangeAspect="1"/>
          </p:cNvPicPr>
          <p:nvPr/>
        </p:nvPicPr>
        <p:blipFill>
          <a:blip r:embed="rId2"/>
          <a:stretch>
            <a:fillRect/>
          </a:stretch>
        </p:blipFill>
        <p:spPr>
          <a:xfrm>
            <a:off x="1035423" y="1203326"/>
            <a:ext cx="10116671" cy="2759074"/>
          </a:xfrm>
          <a:prstGeom prst="rect">
            <a:avLst/>
          </a:prstGeom>
          <a:ln>
            <a:noFill/>
          </a:ln>
          <a:effectLst>
            <a:outerShdw blurRad="190500" algn="tl" rotWithShape="0">
              <a:srgbClr val="000000">
                <a:alpha val="70000"/>
              </a:srgbClr>
            </a:outerShdw>
          </a:effectLst>
        </p:spPr>
      </p:pic>
      <p:sp>
        <p:nvSpPr>
          <p:cNvPr id="2" name="Metin kutusu 1">
            <a:extLst>
              <a:ext uri="{FF2B5EF4-FFF2-40B4-BE49-F238E27FC236}">
                <a16:creationId xmlns:a16="http://schemas.microsoft.com/office/drawing/2014/main" id="{0C89A66D-18B3-47FF-A865-D648B6B53637}"/>
              </a:ext>
            </a:extLst>
          </p:cNvPr>
          <p:cNvSpPr txBox="1"/>
          <p:nvPr/>
        </p:nvSpPr>
        <p:spPr>
          <a:xfrm>
            <a:off x="959224" y="4654408"/>
            <a:ext cx="9863598" cy="369332"/>
          </a:xfrm>
          <a:prstGeom prst="rect">
            <a:avLst/>
          </a:prstGeom>
          <a:noFill/>
        </p:spPr>
        <p:txBody>
          <a:bodyPr wrap="none" rtlCol="0">
            <a:spAutoFit/>
          </a:bodyPr>
          <a:lstStyle/>
          <a:p>
            <a:r>
              <a:rPr lang="tr-TR" b="1" dirty="0">
                <a:latin typeface="Poppins" panose="00000500000000000000" pitchFamily="2" charset="-94"/>
                <a:cs typeface="Poppins" panose="00000500000000000000" pitchFamily="2" charset="-94"/>
              </a:rPr>
              <a:t>Taşıt ve iş makinelerin satışında artık yetki </a:t>
            </a:r>
            <a:r>
              <a:rPr lang="tr-TR" b="1" dirty="0">
                <a:solidFill>
                  <a:srgbClr val="FF0000"/>
                </a:solidFill>
                <a:latin typeface="Poppins" panose="00000500000000000000" pitchFamily="2" charset="-94"/>
                <a:cs typeface="Poppins" panose="00000500000000000000" pitchFamily="2" charset="-94"/>
              </a:rPr>
              <a:t>Özelleştirme İdaresi Başkanlığı</a:t>
            </a:r>
            <a:r>
              <a:rPr lang="tr-TR" b="1" dirty="0">
                <a:latin typeface="Poppins" panose="00000500000000000000" pitchFamily="2" charset="-94"/>
                <a:cs typeface="Poppins" panose="00000500000000000000" pitchFamily="2" charset="-94"/>
              </a:rPr>
              <a:t>ndadır.</a:t>
            </a:r>
          </a:p>
        </p:txBody>
      </p:sp>
    </p:spTree>
    <p:extLst>
      <p:ext uri="{BB962C8B-B14F-4D97-AF65-F5344CB8AC3E}">
        <p14:creationId xmlns:p14="http://schemas.microsoft.com/office/powerpoint/2010/main" val="4001371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8E47B5C-D25F-4467-BFE9-72A33FA4AEA8}"/>
              </a:ext>
            </a:extLst>
          </p:cNvPr>
          <p:cNvSpPr>
            <a:spLocks noGrp="1"/>
          </p:cNvSpPr>
          <p:nvPr>
            <p:ph idx="1"/>
          </p:nvPr>
        </p:nvSpPr>
        <p:spPr>
          <a:xfrm>
            <a:off x="838201" y="349624"/>
            <a:ext cx="6450106" cy="735105"/>
          </a:xfrm>
        </p:spPr>
        <p:txBody>
          <a:bodyPr>
            <a:normAutofit/>
          </a:bodyPr>
          <a:lstStyle/>
          <a:p>
            <a:pPr marL="0" indent="0" algn="just">
              <a:lnSpc>
                <a:spcPct val="100000"/>
              </a:lnSpc>
              <a:buNone/>
            </a:pPr>
            <a:r>
              <a:rPr lang="tr-TR" b="1" dirty="0">
                <a:solidFill>
                  <a:srgbClr val="C00000"/>
                </a:solidFill>
                <a:latin typeface="Poppins" panose="00000500000000000000" pitchFamily="2" charset="-94"/>
                <a:cs typeface="Poppins" panose="00000500000000000000" pitchFamily="2" charset="-94"/>
              </a:rPr>
              <a:t>Taşıt ve İş Makinelerinin Satışı</a:t>
            </a:r>
          </a:p>
        </p:txBody>
      </p:sp>
      <p:sp>
        <p:nvSpPr>
          <p:cNvPr id="6" name="Alt Bilgi Yer Tutucusu 5">
            <a:extLst>
              <a:ext uri="{FF2B5EF4-FFF2-40B4-BE49-F238E27FC236}">
                <a16:creationId xmlns:a16="http://schemas.microsoft.com/office/drawing/2014/main" id="{E6402970-2E2B-4075-9F89-08E2FF8F27FC}"/>
              </a:ext>
            </a:extLst>
          </p:cNvPr>
          <p:cNvSpPr>
            <a:spLocks noGrp="1"/>
          </p:cNvSpPr>
          <p:nvPr>
            <p:ph type="ftr" sz="quarter" idx="11"/>
          </p:nvPr>
        </p:nvSpPr>
        <p:spPr/>
        <p:txBody>
          <a:bodyPr/>
          <a:lstStyle/>
          <a:p>
            <a:r>
              <a:rPr lang="tr-TR"/>
              <a:t>Adem Aydın_Taşınır Eğitimleri</a:t>
            </a:r>
          </a:p>
        </p:txBody>
      </p:sp>
      <p:sp>
        <p:nvSpPr>
          <p:cNvPr id="8" name="Slayt Numarası Yer Tutucusu 7">
            <a:extLst>
              <a:ext uri="{FF2B5EF4-FFF2-40B4-BE49-F238E27FC236}">
                <a16:creationId xmlns:a16="http://schemas.microsoft.com/office/drawing/2014/main" id="{D3A107B4-69E6-4C3D-80E2-CEEED7E8907E}"/>
              </a:ext>
            </a:extLst>
          </p:cNvPr>
          <p:cNvSpPr>
            <a:spLocks noGrp="1"/>
          </p:cNvSpPr>
          <p:nvPr>
            <p:ph type="sldNum" sz="quarter" idx="12"/>
          </p:nvPr>
        </p:nvSpPr>
        <p:spPr/>
        <p:txBody>
          <a:bodyPr/>
          <a:lstStyle/>
          <a:p>
            <a:fld id="{A9A8CB71-4487-428F-87D0-DB244390F83D}" type="slidenum">
              <a:rPr lang="tr-TR" smtClean="0"/>
              <a:t>27</a:t>
            </a:fld>
            <a:endParaRPr lang="tr-TR"/>
          </a:p>
        </p:txBody>
      </p:sp>
      <p:sp>
        <p:nvSpPr>
          <p:cNvPr id="2" name="Metin kutusu 1">
            <a:extLst>
              <a:ext uri="{FF2B5EF4-FFF2-40B4-BE49-F238E27FC236}">
                <a16:creationId xmlns:a16="http://schemas.microsoft.com/office/drawing/2014/main" id="{0C89A66D-18B3-47FF-A865-D648B6B53637}"/>
              </a:ext>
            </a:extLst>
          </p:cNvPr>
          <p:cNvSpPr txBox="1"/>
          <p:nvPr/>
        </p:nvSpPr>
        <p:spPr>
          <a:xfrm>
            <a:off x="905435" y="2088776"/>
            <a:ext cx="10448365" cy="2677656"/>
          </a:xfrm>
          <a:prstGeom prst="rect">
            <a:avLst/>
          </a:prstGeom>
          <a:noFill/>
        </p:spPr>
        <p:txBody>
          <a:bodyPr wrap="square" rtlCol="0">
            <a:spAutoFit/>
          </a:bodyPr>
          <a:lstStyle/>
          <a:p>
            <a:pPr algn="just"/>
            <a:r>
              <a:rPr lang="tr-TR" sz="2400" b="1" dirty="0">
                <a:solidFill>
                  <a:srgbClr val="FF0000"/>
                </a:solidFill>
                <a:latin typeface="Poppins" panose="00000500000000000000" pitchFamily="2" charset="-94"/>
                <a:cs typeface="Poppins" panose="00000500000000000000" pitchFamily="2" charset="-94"/>
              </a:rPr>
              <a:t>Özelleştirme İdaresi Başkanlığı</a:t>
            </a:r>
            <a:r>
              <a:rPr lang="tr-TR" sz="2400" dirty="0">
                <a:latin typeface="Poppins" panose="00000500000000000000" pitchFamily="2" charset="-94"/>
                <a:cs typeface="Poppins" panose="00000500000000000000" pitchFamily="2" charset="-94"/>
              </a:rPr>
              <a:t> tarafından bahse konu taşıt ve iş makinelerinin 237 sayılı Taşıt Kanunu Ek Madde 2’de sayılan malikler adına satılabilmesine ilişkin olarak ihaleler, Ticaret Bakanlığı ile yapılan işbirliği çerçevesinde Destek Hizmetleri, Tasfiye İşleri ve Döner Sermaye Genel Müdürlüğü’ne ait </a:t>
            </a:r>
            <a:r>
              <a:rPr lang="tr-TR" sz="2400" b="1" dirty="0">
                <a:solidFill>
                  <a:srgbClr val="FF0000"/>
                </a:solidFill>
                <a:latin typeface="Poppins" panose="00000500000000000000" pitchFamily="2" charset="-94"/>
                <a:cs typeface="Poppins" panose="00000500000000000000" pitchFamily="2" charset="-94"/>
              </a:rPr>
              <a:t>www.eihale.gov.tr </a:t>
            </a:r>
            <a:r>
              <a:rPr lang="tr-TR" sz="2400" dirty="0">
                <a:latin typeface="Poppins" panose="00000500000000000000" pitchFamily="2" charset="-94"/>
                <a:cs typeface="Poppins" panose="00000500000000000000" pitchFamily="2" charset="-94"/>
              </a:rPr>
              <a:t>web sayfası üzerinden açık artırma yöntemi ile elektronik ortamda yapılmaktadır.</a:t>
            </a:r>
            <a:endParaRPr lang="tr-TR" sz="2400" b="1" dirty="0">
              <a:latin typeface="Poppins" panose="00000500000000000000" pitchFamily="2" charset="-94"/>
              <a:cs typeface="Poppins" panose="00000500000000000000" pitchFamily="2" charset="-94"/>
            </a:endParaRPr>
          </a:p>
        </p:txBody>
      </p:sp>
    </p:spTree>
    <p:extLst>
      <p:ext uri="{BB962C8B-B14F-4D97-AF65-F5344CB8AC3E}">
        <p14:creationId xmlns:p14="http://schemas.microsoft.com/office/powerpoint/2010/main" val="25843967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 Bilgi Yer Tutucusu 3">
            <a:extLst>
              <a:ext uri="{FF2B5EF4-FFF2-40B4-BE49-F238E27FC236}">
                <a16:creationId xmlns:a16="http://schemas.microsoft.com/office/drawing/2014/main" id="{F7B3BBF9-C73F-49AD-892C-CF4D4EFA710E}"/>
              </a:ext>
            </a:extLst>
          </p:cNvPr>
          <p:cNvSpPr>
            <a:spLocks noGrp="1"/>
          </p:cNvSpPr>
          <p:nvPr>
            <p:ph type="ftr" sz="quarter" idx="11"/>
          </p:nvPr>
        </p:nvSpPr>
        <p:spPr/>
        <p:txBody>
          <a:bodyPr/>
          <a:lstStyle/>
          <a:p>
            <a:r>
              <a:rPr lang="tr-TR"/>
              <a:t>Adem Aydın_Taşınır Eğitimleri</a:t>
            </a:r>
          </a:p>
        </p:txBody>
      </p:sp>
      <p:sp>
        <p:nvSpPr>
          <p:cNvPr id="5" name="Slayt Numarası Yer Tutucusu 4">
            <a:extLst>
              <a:ext uri="{FF2B5EF4-FFF2-40B4-BE49-F238E27FC236}">
                <a16:creationId xmlns:a16="http://schemas.microsoft.com/office/drawing/2014/main" id="{F5E74333-AF72-44E4-B4CB-5DFFF805DD69}"/>
              </a:ext>
            </a:extLst>
          </p:cNvPr>
          <p:cNvSpPr>
            <a:spLocks noGrp="1"/>
          </p:cNvSpPr>
          <p:nvPr>
            <p:ph type="sldNum" sz="quarter" idx="12"/>
          </p:nvPr>
        </p:nvSpPr>
        <p:spPr/>
        <p:txBody>
          <a:bodyPr/>
          <a:lstStyle/>
          <a:p>
            <a:fld id="{A9A8CB71-4487-428F-87D0-DB244390F83D}" type="slidenum">
              <a:rPr lang="tr-TR" smtClean="0"/>
              <a:t>28</a:t>
            </a:fld>
            <a:endParaRPr lang="tr-TR"/>
          </a:p>
        </p:txBody>
      </p:sp>
      <p:pic>
        <p:nvPicPr>
          <p:cNvPr id="6" name="Resim 5">
            <a:extLst>
              <a:ext uri="{FF2B5EF4-FFF2-40B4-BE49-F238E27FC236}">
                <a16:creationId xmlns:a16="http://schemas.microsoft.com/office/drawing/2014/main" id="{1089DA40-3720-40C7-956A-CA9429E4B543}"/>
              </a:ext>
            </a:extLst>
          </p:cNvPr>
          <p:cNvPicPr>
            <a:picLocks noChangeAspect="1"/>
          </p:cNvPicPr>
          <p:nvPr/>
        </p:nvPicPr>
        <p:blipFill>
          <a:blip r:embed="rId2"/>
          <a:stretch>
            <a:fillRect/>
          </a:stretch>
        </p:blipFill>
        <p:spPr>
          <a:xfrm>
            <a:off x="745464" y="641256"/>
            <a:ext cx="10608336" cy="5123050"/>
          </a:xfrm>
          <a:prstGeom prst="rect">
            <a:avLst/>
          </a:prstGeom>
        </p:spPr>
      </p:pic>
    </p:spTree>
    <p:extLst>
      <p:ext uri="{BB962C8B-B14F-4D97-AF65-F5344CB8AC3E}">
        <p14:creationId xmlns:p14="http://schemas.microsoft.com/office/powerpoint/2010/main" val="3142949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 Bilgi Yer Tutucusu 3">
            <a:extLst>
              <a:ext uri="{FF2B5EF4-FFF2-40B4-BE49-F238E27FC236}">
                <a16:creationId xmlns:a16="http://schemas.microsoft.com/office/drawing/2014/main" id="{AAC9E079-F242-463E-AAD0-4DAD5B58FA0A}"/>
              </a:ext>
            </a:extLst>
          </p:cNvPr>
          <p:cNvSpPr>
            <a:spLocks noGrp="1"/>
          </p:cNvSpPr>
          <p:nvPr>
            <p:ph type="ftr" sz="quarter" idx="11"/>
          </p:nvPr>
        </p:nvSpPr>
        <p:spPr/>
        <p:txBody>
          <a:bodyPr/>
          <a:lstStyle/>
          <a:p>
            <a:r>
              <a:rPr lang="tr-TR"/>
              <a:t>Adem Aydın_Taşınır Eğitimleri</a:t>
            </a:r>
          </a:p>
        </p:txBody>
      </p:sp>
      <p:sp>
        <p:nvSpPr>
          <p:cNvPr id="5" name="Slayt Numarası Yer Tutucusu 4">
            <a:extLst>
              <a:ext uri="{FF2B5EF4-FFF2-40B4-BE49-F238E27FC236}">
                <a16:creationId xmlns:a16="http://schemas.microsoft.com/office/drawing/2014/main" id="{9AA1DEAC-079E-4DC2-A341-983937436210}"/>
              </a:ext>
            </a:extLst>
          </p:cNvPr>
          <p:cNvSpPr>
            <a:spLocks noGrp="1"/>
          </p:cNvSpPr>
          <p:nvPr>
            <p:ph type="sldNum" sz="quarter" idx="12"/>
          </p:nvPr>
        </p:nvSpPr>
        <p:spPr/>
        <p:txBody>
          <a:bodyPr/>
          <a:lstStyle/>
          <a:p>
            <a:fld id="{A9A8CB71-4487-428F-87D0-DB244390F83D}" type="slidenum">
              <a:rPr lang="tr-TR" smtClean="0"/>
              <a:t>29</a:t>
            </a:fld>
            <a:endParaRPr lang="tr-TR"/>
          </a:p>
        </p:txBody>
      </p:sp>
      <p:pic>
        <p:nvPicPr>
          <p:cNvPr id="6" name="Resim 5">
            <a:extLst>
              <a:ext uri="{FF2B5EF4-FFF2-40B4-BE49-F238E27FC236}">
                <a16:creationId xmlns:a16="http://schemas.microsoft.com/office/drawing/2014/main" id="{4D278DA6-07E5-483E-ACE1-B5CEF21DFE94}"/>
              </a:ext>
            </a:extLst>
          </p:cNvPr>
          <p:cNvPicPr>
            <a:picLocks noChangeAspect="1"/>
          </p:cNvPicPr>
          <p:nvPr/>
        </p:nvPicPr>
        <p:blipFill>
          <a:blip r:embed="rId2"/>
          <a:stretch>
            <a:fillRect/>
          </a:stretch>
        </p:blipFill>
        <p:spPr>
          <a:xfrm>
            <a:off x="567895" y="925605"/>
            <a:ext cx="11056209" cy="4524935"/>
          </a:xfrm>
          <a:prstGeom prst="rect">
            <a:avLst/>
          </a:prstGeom>
        </p:spPr>
      </p:pic>
    </p:spTree>
    <p:extLst>
      <p:ext uri="{BB962C8B-B14F-4D97-AF65-F5344CB8AC3E}">
        <p14:creationId xmlns:p14="http://schemas.microsoft.com/office/powerpoint/2010/main" val="93074041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3700</TotalTime>
  <Words>1519</Words>
  <Application>Microsoft Office PowerPoint</Application>
  <PresentationFormat>Geniş ekran</PresentationFormat>
  <Paragraphs>174</Paragraphs>
  <Slides>29</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29</vt:i4>
      </vt:variant>
    </vt:vector>
  </HeadingPairs>
  <TitlesOfParts>
    <vt:vector size="36" baseType="lpstr">
      <vt:lpstr>Arial</vt:lpstr>
      <vt:lpstr>Calibri</vt:lpstr>
      <vt:lpstr>Calibri Light</vt:lpstr>
      <vt:lpstr>Montserrat Black</vt:lpstr>
      <vt:lpstr>Poppins</vt:lpstr>
      <vt:lpstr>Wingdings</vt:lpstr>
      <vt:lpstr>Office Teması</vt:lpstr>
      <vt:lpstr>HURDAYA AYIRMA</vt:lpstr>
      <vt:lpstr>Hangi Taşınırlar Hurda Kapsamına Girer?</vt:lpstr>
      <vt:lpstr>Hangi Taşınırlar Hurda Kapsamına Girer?</vt:lpstr>
      <vt:lpstr>Hangi Taşınırlar Hurda Kapsamına Girer?</vt:lpstr>
      <vt:lpstr>Hangi Taşınırlar Hurda Kapsamına Girer?</vt:lpstr>
      <vt:lpstr>Hangi Taşınırlar Hurda Kapsamına Girer?</vt:lpstr>
      <vt:lpstr>Hurdaya Ayırma Süreci</vt:lpstr>
      <vt:lpstr>BİRİNCİ AŞAMA: Hurda Ayrılması Düşünülen Taşınırların Tespiti</vt:lpstr>
      <vt:lpstr>PowerPoint Sunusu</vt:lpstr>
      <vt:lpstr>Hangi Durumlarda Komisyon Kurulmaz?</vt:lpstr>
      <vt:lpstr> ÜÇÜNCÜ AŞAMA: Hurda Komisyonu ve Yazı İşlemleri</vt:lpstr>
      <vt:lpstr>PowerPoint Sunusu</vt:lpstr>
      <vt:lpstr> İKİNCİ AŞAMA: Komisyon Değerlendirmesi</vt:lpstr>
      <vt:lpstr> İKİNCİ AŞAMA: Komisyon Değerlendirmesi</vt:lpstr>
      <vt:lpstr> İKİNCİ AŞAMA: Komisyon Değerlendirmesi</vt:lpstr>
      <vt:lpstr> İKİNCİ AŞAMA: Komisyon Değerlendirmesi</vt:lpstr>
      <vt:lpstr>PowerPoint Sunusu</vt:lpstr>
      <vt:lpstr>  ÜÇÜNCÜ AŞAMA: TKYS ve Üst Yazı İşlemleri</vt:lpstr>
      <vt:lpstr> DÖRDÜNCÜ AŞAMA: Kayıtlardan Çıkarılma Sonrası İşlemler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HURDAYA AYIRMA</dc:title>
  <dc:creator>Adem Aydın</dc:creator>
  <cp:lastModifiedBy>Adem Aydın</cp:lastModifiedBy>
  <cp:revision>87</cp:revision>
  <dcterms:created xsi:type="dcterms:W3CDTF">2025-09-09T12:06:41Z</dcterms:created>
  <dcterms:modified xsi:type="dcterms:W3CDTF">2025-12-09T13:16:47Z</dcterms:modified>
</cp:coreProperties>
</file>