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0" r:id="rId17"/>
    <p:sldId id="271"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55ED7D46-A18F-4920-BCCF-831B929256BA}" type="datetimeFigureOut">
              <a:rPr lang="tr-TR" smtClean="0"/>
              <a:t>5.10.2026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DA9F402-15BD-429F-87FE-6E09125A9CF6}" type="slidenum">
              <a:rPr lang="tr-TR" smtClean="0"/>
              <a:t>‹#›</a:t>
            </a:fld>
            <a:endParaRPr lang="tr-TR"/>
          </a:p>
        </p:txBody>
      </p:sp>
    </p:spTree>
    <p:extLst>
      <p:ext uri="{BB962C8B-B14F-4D97-AF65-F5344CB8AC3E}">
        <p14:creationId xmlns:p14="http://schemas.microsoft.com/office/powerpoint/2010/main" val="3451747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5ED7D46-A18F-4920-BCCF-831B929256BA}" type="datetimeFigureOut">
              <a:rPr lang="tr-TR" smtClean="0"/>
              <a:t>5.10.2026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DA9F402-15BD-429F-87FE-6E09125A9CF6}" type="slidenum">
              <a:rPr lang="tr-TR" smtClean="0"/>
              <a:t>‹#›</a:t>
            </a:fld>
            <a:endParaRPr lang="tr-TR"/>
          </a:p>
        </p:txBody>
      </p:sp>
    </p:spTree>
    <p:extLst>
      <p:ext uri="{BB962C8B-B14F-4D97-AF65-F5344CB8AC3E}">
        <p14:creationId xmlns:p14="http://schemas.microsoft.com/office/powerpoint/2010/main" val="1449319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55ED7D46-A18F-4920-BCCF-831B929256BA}" type="datetimeFigureOut">
              <a:rPr lang="tr-TR" smtClean="0"/>
              <a:t>5.10.2026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DA9F402-15BD-429F-87FE-6E09125A9CF6}" type="slidenum">
              <a:rPr lang="tr-TR" smtClean="0"/>
              <a:t>‹#›</a:t>
            </a:fld>
            <a:endParaRPr lang="tr-TR"/>
          </a:p>
        </p:txBody>
      </p:sp>
    </p:spTree>
    <p:extLst>
      <p:ext uri="{BB962C8B-B14F-4D97-AF65-F5344CB8AC3E}">
        <p14:creationId xmlns:p14="http://schemas.microsoft.com/office/powerpoint/2010/main" val="2038419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5ED7D46-A18F-4920-BCCF-831B929256BA}" type="datetimeFigureOut">
              <a:rPr lang="tr-TR" smtClean="0"/>
              <a:t>5.10.2026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DA9F402-15BD-429F-87FE-6E09125A9CF6}" type="slidenum">
              <a:rPr lang="tr-TR" smtClean="0"/>
              <a:t>‹#›</a:t>
            </a:fld>
            <a:endParaRPr lang="tr-TR"/>
          </a:p>
        </p:txBody>
      </p:sp>
    </p:spTree>
    <p:extLst>
      <p:ext uri="{BB962C8B-B14F-4D97-AF65-F5344CB8AC3E}">
        <p14:creationId xmlns:p14="http://schemas.microsoft.com/office/powerpoint/2010/main" val="1997196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5ED7D46-A18F-4920-BCCF-831B929256BA}" type="datetimeFigureOut">
              <a:rPr lang="tr-TR" smtClean="0"/>
              <a:t>5.10.2026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DA9F402-15BD-429F-87FE-6E09125A9CF6}" type="slidenum">
              <a:rPr lang="tr-TR" smtClean="0"/>
              <a:t>‹#›</a:t>
            </a:fld>
            <a:endParaRPr lang="tr-TR"/>
          </a:p>
        </p:txBody>
      </p:sp>
    </p:spTree>
    <p:extLst>
      <p:ext uri="{BB962C8B-B14F-4D97-AF65-F5344CB8AC3E}">
        <p14:creationId xmlns:p14="http://schemas.microsoft.com/office/powerpoint/2010/main" val="3185156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5ED7D46-A18F-4920-BCCF-831B929256BA}" type="datetimeFigureOut">
              <a:rPr lang="tr-TR" smtClean="0"/>
              <a:t>5.10.2026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DA9F402-15BD-429F-87FE-6E09125A9CF6}" type="slidenum">
              <a:rPr lang="tr-TR" smtClean="0"/>
              <a:t>‹#›</a:t>
            </a:fld>
            <a:endParaRPr lang="tr-TR"/>
          </a:p>
        </p:txBody>
      </p:sp>
    </p:spTree>
    <p:extLst>
      <p:ext uri="{BB962C8B-B14F-4D97-AF65-F5344CB8AC3E}">
        <p14:creationId xmlns:p14="http://schemas.microsoft.com/office/powerpoint/2010/main" val="2054391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5ED7D46-A18F-4920-BCCF-831B929256BA}" type="datetimeFigureOut">
              <a:rPr lang="tr-TR" smtClean="0"/>
              <a:t>5.10.2026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DA9F402-15BD-429F-87FE-6E09125A9CF6}" type="slidenum">
              <a:rPr lang="tr-TR" smtClean="0"/>
              <a:t>‹#›</a:t>
            </a:fld>
            <a:endParaRPr lang="tr-TR"/>
          </a:p>
        </p:txBody>
      </p:sp>
    </p:spTree>
    <p:extLst>
      <p:ext uri="{BB962C8B-B14F-4D97-AF65-F5344CB8AC3E}">
        <p14:creationId xmlns:p14="http://schemas.microsoft.com/office/powerpoint/2010/main" val="1701606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5ED7D46-A18F-4920-BCCF-831B929256BA}" type="datetimeFigureOut">
              <a:rPr lang="tr-TR" smtClean="0"/>
              <a:t>5.10.2026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DA9F402-15BD-429F-87FE-6E09125A9CF6}" type="slidenum">
              <a:rPr lang="tr-TR" smtClean="0"/>
              <a:t>‹#›</a:t>
            </a:fld>
            <a:endParaRPr lang="tr-TR"/>
          </a:p>
        </p:txBody>
      </p:sp>
    </p:spTree>
    <p:extLst>
      <p:ext uri="{BB962C8B-B14F-4D97-AF65-F5344CB8AC3E}">
        <p14:creationId xmlns:p14="http://schemas.microsoft.com/office/powerpoint/2010/main" val="1954846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5ED7D46-A18F-4920-BCCF-831B929256BA}" type="datetimeFigureOut">
              <a:rPr lang="tr-TR" smtClean="0"/>
              <a:t>5.10.2026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DA9F402-15BD-429F-87FE-6E09125A9CF6}" type="slidenum">
              <a:rPr lang="tr-TR" smtClean="0"/>
              <a:t>‹#›</a:t>
            </a:fld>
            <a:endParaRPr lang="tr-TR"/>
          </a:p>
        </p:txBody>
      </p:sp>
    </p:spTree>
    <p:extLst>
      <p:ext uri="{BB962C8B-B14F-4D97-AF65-F5344CB8AC3E}">
        <p14:creationId xmlns:p14="http://schemas.microsoft.com/office/powerpoint/2010/main" val="1370509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5ED7D46-A18F-4920-BCCF-831B929256BA}" type="datetimeFigureOut">
              <a:rPr lang="tr-TR" smtClean="0"/>
              <a:t>5.10.2026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DA9F402-15BD-429F-87FE-6E09125A9CF6}" type="slidenum">
              <a:rPr lang="tr-TR" smtClean="0"/>
              <a:t>‹#›</a:t>
            </a:fld>
            <a:endParaRPr lang="tr-TR"/>
          </a:p>
        </p:txBody>
      </p:sp>
    </p:spTree>
    <p:extLst>
      <p:ext uri="{BB962C8B-B14F-4D97-AF65-F5344CB8AC3E}">
        <p14:creationId xmlns:p14="http://schemas.microsoft.com/office/powerpoint/2010/main" val="4013929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5ED7D46-A18F-4920-BCCF-831B929256BA}" type="datetimeFigureOut">
              <a:rPr lang="tr-TR" smtClean="0"/>
              <a:t>5.10.2026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DA9F402-15BD-429F-87FE-6E09125A9CF6}" type="slidenum">
              <a:rPr lang="tr-TR" smtClean="0"/>
              <a:t>‹#›</a:t>
            </a:fld>
            <a:endParaRPr lang="tr-TR"/>
          </a:p>
        </p:txBody>
      </p:sp>
    </p:spTree>
    <p:extLst>
      <p:ext uri="{BB962C8B-B14F-4D97-AF65-F5344CB8AC3E}">
        <p14:creationId xmlns:p14="http://schemas.microsoft.com/office/powerpoint/2010/main" val="3355986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ED7D46-A18F-4920-BCCF-831B929256BA}" type="datetimeFigureOut">
              <a:rPr lang="tr-TR" smtClean="0"/>
              <a:t>5.10.2026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A9F402-15BD-429F-87FE-6E09125A9CF6}" type="slidenum">
              <a:rPr lang="tr-TR" smtClean="0"/>
              <a:t>‹#›</a:t>
            </a:fld>
            <a:endParaRPr lang="tr-TR"/>
          </a:p>
        </p:txBody>
      </p:sp>
    </p:spTree>
    <p:extLst>
      <p:ext uri="{BB962C8B-B14F-4D97-AF65-F5344CB8AC3E}">
        <p14:creationId xmlns:p14="http://schemas.microsoft.com/office/powerpoint/2010/main" val="3689180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acikerisim.mersin.edu.t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545284"/>
            <a:ext cx="9144000" cy="1526797"/>
          </a:xfrm>
        </p:spPr>
        <p:txBody>
          <a:bodyPr>
            <a:normAutofit fontScale="90000"/>
          </a:bodyPr>
          <a:lstStyle/>
          <a:p>
            <a:r>
              <a:rPr lang="tr-TR" dirty="0" smtClean="0">
                <a:latin typeface="Times New Roman" panose="02020603050405020304" pitchFamily="18" charset="0"/>
                <a:cs typeface="Times New Roman" panose="02020603050405020304" pitchFamily="18" charset="0"/>
              </a:rPr>
              <a:t>Akademik ve Açık Erişim Bilgi Sistemi Giriş </a:t>
            </a:r>
            <a:endParaRPr lang="tr-TR"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524000" y="2072081"/>
            <a:ext cx="9144000" cy="3185719"/>
          </a:xfrm>
        </p:spPr>
        <p:txBody>
          <a:bodyPr/>
          <a:lstStyle/>
          <a:p>
            <a:r>
              <a:rPr lang="tr-TR" dirty="0" smtClean="0"/>
              <a:t>Sistem giriş linki: </a:t>
            </a:r>
            <a:r>
              <a:rPr lang="tr-TR" dirty="0" smtClean="0">
                <a:hlinkClick r:id="rId2"/>
              </a:rPr>
              <a:t>https://acikerisim.mersin.edu.tr/</a:t>
            </a:r>
            <a:endParaRPr lang="tr-TR" dirty="0" smtClean="0"/>
          </a:p>
          <a:p>
            <a:endParaRPr lang="tr-TR" dirty="0"/>
          </a:p>
        </p:txBody>
      </p:sp>
      <p:pic>
        <p:nvPicPr>
          <p:cNvPr id="5" name="Resim 4"/>
          <p:cNvPicPr>
            <a:picLocks noChangeAspect="1"/>
          </p:cNvPicPr>
          <p:nvPr/>
        </p:nvPicPr>
        <p:blipFill>
          <a:blip r:embed="rId3"/>
          <a:stretch>
            <a:fillRect/>
          </a:stretch>
        </p:blipFill>
        <p:spPr>
          <a:xfrm>
            <a:off x="1222049" y="2538101"/>
            <a:ext cx="9118362" cy="3862699"/>
          </a:xfrm>
          <a:prstGeom prst="rect">
            <a:avLst/>
          </a:prstGeom>
        </p:spPr>
      </p:pic>
      <p:sp>
        <p:nvSpPr>
          <p:cNvPr id="6" name="Oval 5"/>
          <p:cNvSpPr/>
          <p:nvPr/>
        </p:nvSpPr>
        <p:spPr>
          <a:xfrm>
            <a:off x="8853443" y="2293340"/>
            <a:ext cx="1580972" cy="914400"/>
          </a:xfrm>
          <a:prstGeom prst="ellipse">
            <a:avLst/>
          </a:prstGeom>
          <a:no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b="1" dirty="0"/>
          </a:p>
        </p:txBody>
      </p:sp>
      <p:cxnSp>
        <p:nvCxnSpPr>
          <p:cNvPr id="8" name="Düz Ok Bağlayıcısı 7"/>
          <p:cNvCxnSpPr/>
          <p:nvPr/>
        </p:nvCxnSpPr>
        <p:spPr>
          <a:xfrm flipH="1">
            <a:off x="9896030" y="1563880"/>
            <a:ext cx="1073921" cy="97422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6595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2000" b="1" dirty="0" smtClean="0">
                <a:latin typeface="Times New Roman" panose="02020603050405020304" pitchFamily="18" charset="0"/>
                <a:cs typeface="Times New Roman" panose="02020603050405020304" pitchFamily="18" charset="0"/>
              </a:rPr>
              <a:t>Üye kodu: </a:t>
            </a:r>
            <a:r>
              <a:rPr lang="tr-TR" sz="2000" dirty="0" smtClean="0">
                <a:latin typeface="Times New Roman" panose="02020603050405020304" pitchFamily="18" charset="0"/>
                <a:cs typeface="Times New Roman" panose="02020603050405020304" pitchFamily="18" charset="0"/>
              </a:rPr>
              <a:t>MEU123456 (Sicil numaranızı herhangi bir boşluk, noktalama vs. olmadan girmeniz gerekmektedir).</a:t>
            </a:r>
            <a:br>
              <a:rPr lang="tr-TR" sz="2000" dirty="0" smtClean="0">
                <a:latin typeface="Times New Roman" panose="02020603050405020304" pitchFamily="18" charset="0"/>
                <a:cs typeface="Times New Roman" panose="02020603050405020304" pitchFamily="18" charset="0"/>
              </a:rPr>
            </a:br>
            <a:r>
              <a:rPr lang="tr-TR" sz="2000" b="1" dirty="0" smtClean="0">
                <a:latin typeface="Times New Roman" panose="02020603050405020304" pitchFamily="18" charset="0"/>
                <a:cs typeface="Times New Roman" panose="02020603050405020304" pitchFamily="18" charset="0"/>
              </a:rPr>
              <a:t>Şifre: </a:t>
            </a:r>
            <a:r>
              <a:rPr lang="tr-TR" sz="2000" dirty="0" smtClean="0">
                <a:latin typeface="Times New Roman" panose="02020603050405020304" pitchFamily="18" charset="0"/>
                <a:cs typeface="Times New Roman" panose="02020603050405020304" pitchFamily="18" charset="0"/>
              </a:rPr>
              <a:t>Kütüphane hesabınıza ait şifreniz ile giriş yapabilirsiniz, şifre oluşturmak için </a:t>
            </a:r>
            <a:r>
              <a:rPr lang="tr-TR" sz="2000" b="1" dirty="0" smtClean="0">
                <a:solidFill>
                  <a:srgbClr val="FF0000"/>
                </a:solidFill>
                <a:latin typeface="Times New Roman" panose="02020603050405020304" pitchFamily="18" charset="0"/>
                <a:cs typeface="Times New Roman" panose="02020603050405020304" pitchFamily="18" charset="0"/>
              </a:rPr>
              <a:t>«Kütüphane hesabı Şifremi Unuttum»</a:t>
            </a:r>
            <a:r>
              <a:rPr lang="tr-TR" sz="2000" dirty="0" smtClean="0">
                <a:latin typeface="Times New Roman" panose="02020603050405020304" pitchFamily="18" charset="0"/>
                <a:cs typeface="Times New Roman" panose="02020603050405020304" pitchFamily="18" charset="0"/>
              </a:rPr>
              <a:t> veya kütüphane personeli ile iletişime geçebilirsiniz.</a:t>
            </a:r>
            <a:br>
              <a:rPr lang="tr-TR" sz="2000" dirty="0" smtClean="0">
                <a:latin typeface="Times New Roman" panose="02020603050405020304" pitchFamily="18" charset="0"/>
                <a:cs typeface="Times New Roman" panose="02020603050405020304" pitchFamily="18" charset="0"/>
              </a:rPr>
            </a:br>
            <a:endParaRPr lang="tr-TR" sz="2000"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2506025" y="1825625"/>
            <a:ext cx="7179949" cy="4351338"/>
          </a:xfrm>
          <a:prstGeom prst="rect">
            <a:avLst/>
          </a:prstGeom>
        </p:spPr>
      </p:pic>
    </p:spTree>
    <p:extLst>
      <p:ext uri="{BB962C8B-B14F-4D97-AF65-F5344CB8AC3E}">
        <p14:creationId xmlns:p14="http://schemas.microsoft.com/office/powerpoint/2010/main" val="3413520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2157331" y="1825625"/>
            <a:ext cx="7877337" cy="4351338"/>
          </a:xfrm>
          <a:prstGeom prst="rect">
            <a:avLst/>
          </a:prstGeom>
        </p:spPr>
      </p:pic>
      <p:sp>
        <p:nvSpPr>
          <p:cNvPr id="5" name="Oval 4"/>
          <p:cNvSpPr/>
          <p:nvPr/>
        </p:nvSpPr>
        <p:spPr>
          <a:xfrm>
            <a:off x="6990460" y="2632105"/>
            <a:ext cx="3102123" cy="282865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ol Ok 9"/>
          <p:cNvSpPr/>
          <p:nvPr/>
        </p:nvSpPr>
        <p:spPr>
          <a:xfrm>
            <a:off x="9494378" y="4264351"/>
            <a:ext cx="470019" cy="19655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003082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err="1" smtClean="0">
                <a:latin typeface="Times New Roman" panose="02020603050405020304" pitchFamily="18" charset="0"/>
                <a:cs typeface="Times New Roman" panose="02020603050405020304" pitchFamily="18" charset="0"/>
              </a:rPr>
              <a:t>AXSIS’e</a:t>
            </a:r>
            <a:r>
              <a:rPr lang="tr-TR" sz="2400" dirty="0" smtClean="0">
                <a:latin typeface="Times New Roman" panose="02020603050405020304" pitchFamily="18" charset="0"/>
                <a:cs typeface="Times New Roman" panose="02020603050405020304" pitchFamily="18" charset="0"/>
              </a:rPr>
              <a:t> giriş yaptıktan sonra kişisel AXSIS hesabınız aşağıdaki gibi görünecektir. </a:t>
            </a:r>
            <a:endParaRPr lang="tr-TR" sz="2400"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2211830" y="1825625"/>
            <a:ext cx="7768339" cy="4351338"/>
          </a:xfrm>
          <a:prstGeom prst="rect">
            <a:avLst/>
          </a:prstGeom>
        </p:spPr>
      </p:pic>
      <p:sp>
        <p:nvSpPr>
          <p:cNvPr id="3" name="Dikdörtgen 2"/>
          <p:cNvSpPr/>
          <p:nvPr/>
        </p:nvSpPr>
        <p:spPr>
          <a:xfrm>
            <a:off x="9034943" y="1921079"/>
            <a:ext cx="671119" cy="2013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135808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000" dirty="0" smtClean="0">
                <a:latin typeface="Times New Roman" panose="02020603050405020304" pitchFamily="18" charset="0"/>
                <a:cs typeface="Times New Roman" panose="02020603050405020304" pitchFamily="18" charset="0"/>
              </a:rPr>
              <a:t>İsminizin üzerine geldiğinizde </a:t>
            </a:r>
            <a:r>
              <a:rPr lang="tr-TR" sz="2000" b="1" dirty="0" smtClean="0">
                <a:latin typeface="Times New Roman" panose="02020603050405020304" pitchFamily="18" charset="0"/>
                <a:cs typeface="Times New Roman" panose="02020603050405020304" pitchFamily="18" charset="0"/>
              </a:rPr>
              <a:t>«Yayınlarım» </a:t>
            </a:r>
            <a:r>
              <a:rPr lang="tr-TR" sz="2000" dirty="0" smtClean="0">
                <a:latin typeface="Times New Roman" panose="02020603050405020304" pitchFamily="18" charset="0"/>
                <a:cs typeface="Times New Roman" panose="02020603050405020304" pitchFamily="18" charset="0"/>
              </a:rPr>
              <a:t>sekmesini göreceksiniz..</a:t>
            </a:r>
            <a:endParaRPr lang="tr-TR" sz="2000"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2526047" y="1825625"/>
            <a:ext cx="7139905" cy="4351338"/>
          </a:xfrm>
          <a:prstGeom prst="rect">
            <a:avLst/>
          </a:prstGeom>
        </p:spPr>
      </p:pic>
      <p:sp>
        <p:nvSpPr>
          <p:cNvPr id="5" name="Çentikli Sağ Ok 4"/>
          <p:cNvSpPr/>
          <p:nvPr/>
        </p:nvSpPr>
        <p:spPr>
          <a:xfrm>
            <a:off x="7716853" y="2281727"/>
            <a:ext cx="974220" cy="24782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p:cNvSpPr/>
          <p:nvPr/>
        </p:nvSpPr>
        <p:spPr>
          <a:xfrm>
            <a:off x="2860646" y="2919369"/>
            <a:ext cx="1057013" cy="1291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8691073" y="1904301"/>
            <a:ext cx="914321" cy="209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894525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smtClean="0">
                <a:latin typeface="Times New Roman" panose="02020603050405020304" pitchFamily="18" charset="0"/>
                <a:cs typeface="Times New Roman" panose="02020603050405020304" pitchFamily="18" charset="0"/>
              </a:rPr>
              <a:t>Önceden eklemiş olduğunuz yayınlarınız burada listelenecektir</a:t>
            </a:r>
            <a:r>
              <a:rPr lang="tr-TR" sz="2000" dirty="0" smtClean="0">
                <a:latin typeface="Times New Roman" panose="02020603050405020304" pitchFamily="18" charset="0"/>
                <a:cs typeface="Times New Roman" panose="02020603050405020304" pitchFamily="18" charset="0"/>
              </a:rPr>
              <a:t>. </a:t>
            </a:r>
            <a:r>
              <a:rPr lang="tr-TR" sz="2000" b="1" dirty="0" smtClean="0">
                <a:solidFill>
                  <a:srgbClr val="FF0000"/>
                </a:solidFill>
                <a:latin typeface="Times New Roman" panose="02020603050405020304" pitchFamily="18" charset="0"/>
                <a:cs typeface="Times New Roman" panose="02020603050405020304" pitchFamily="18" charset="0"/>
              </a:rPr>
              <a:t>YÖKSİS üzerinden yayınlarınızın otomatik olarak aktarımını sağlamak için «YÖK Yayın Aktarımı» sekmesine tıklamanız gerekmektedir.</a:t>
            </a:r>
            <a:r>
              <a:rPr lang="tr-TR" sz="2000" b="1" dirty="0">
                <a:solidFill>
                  <a:srgbClr val="FF0000"/>
                </a:solidFill>
                <a:latin typeface="Times New Roman" panose="02020603050405020304" pitchFamily="18" charset="0"/>
                <a:cs typeface="Times New Roman" panose="02020603050405020304" pitchFamily="18" charset="0"/>
              </a:rPr>
              <a:t/>
            </a:r>
            <a:br>
              <a:rPr lang="tr-TR" sz="2000" b="1" dirty="0">
                <a:solidFill>
                  <a:srgbClr val="FF0000"/>
                </a:solidFill>
                <a:latin typeface="Times New Roman" panose="02020603050405020304" pitchFamily="18" charset="0"/>
                <a:cs typeface="Times New Roman" panose="02020603050405020304" pitchFamily="18" charset="0"/>
              </a:rPr>
            </a:br>
            <a:endParaRPr lang="tr-TR" sz="2000" b="1" dirty="0">
              <a:solidFill>
                <a:srgbClr val="FF0000"/>
              </a:solidFill>
              <a:latin typeface="Times New Roman" panose="02020603050405020304" pitchFamily="18" charset="0"/>
              <a:cs typeface="Times New Roman" panose="02020603050405020304" pitchFamily="18" charset="0"/>
            </a:endParaRPr>
          </a:p>
        </p:txBody>
      </p:sp>
      <p:pic>
        <p:nvPicPr>
          <p:cNvPr id="6" name="İçerik Yer Tutucusu 5"/>
          <p:cNvPicPr>
            <a:picLocks noGrp="1" noChangeAspect="1"/>
          </p:cNvPicPr>
          <p:nvPr>
            <p:ph idx="1"/>
          </p:nvPr>
        </p:nvPicPr>
        <p:blipFill>
          <a:blip r:embed="rId2"/>
          <a:stretch>
            <a:fillRect/>
          </a:stretch>
        </p:blipFill>
        <p:spPr>
          <a:xfrm>
            <a:off x="1828800" y="1825625"/>
            <a:ext cx="7862991" cy="4351338"/>
          </a:xfrm>
          <a:prstGeom prst="rect">
            <a:avLst/>
          </a:prstGeom>
        </p:spPr>
      </p:pic>
      <p:sp>
        <p:nvSpPr>
          <p:cNvPr id="7" name="Oval 6"/>
          <p:cNvSpPr/>
          <p:nvPr/>
        </p:nvSpPr>
        <p:spPr>
          <a:xfrm>
            <a:off x="7650760" y="2248250"/>
            <a:ext cx="1098957" cy="86406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p:cNvSpPr/>
          <p:nvPr/>
        </p:nvSpPr>
        <p:spPr>
          <a:xfrm>
            <a:off x="2172749" y="2600587"/>
            <a:ext cx="1149291" cy="13506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708250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smtClean="0"/>
              <a:t>Açılan pencerede yayın türünü (makale, bildiri) seçmelisiniz ve </a:t>
            </a:r>
            <a:r>
              <a:rPr lang="tr-TR" sz="2400" dirty="0" smtClean="0">
                <a:solidFill>
                  <a:srgbClr val="FF0000"/>
                </a:solidFill>
              </a:rPr>
              <a:t>«Sorgula» </a:t>
            </a:r>
            <a:endParaRPr lang="tr-TR" sz="2400" dirty="0">
              <a:solidFill>
                <a:srgbClr val="FF0000"/>
              </a:solidFill>
            </a:endParaRPr>
          </a:p>
        </p:txBody>
      </p:sp>
      <p:pic>
        <p:nvPicPr>
          <p:cNvPr id="4" name="İçerik Yer Tutucusu 3"/>
          <p:cNvPicPr>
            <a:picLocks noGrp="1" noChangeAspect="1"/>
          </p:cNvPicPr>
          <p:nvPr>
            <p:ph idx="1"/>
          </p:nvPr>
        </p:nvPicPr>
        <p:blipFill>
          <a:blip r:embed="rId2"/>
          <a:stretch>
            <a:fillRect/>
          </a:stretch>
        </p:blipFill>
        <p:spPr>
          <a:xfrm>
            <a:off x="2019812" y="1825625"/>
            <a:ext cx="8152375" cy="4351338"/>
          </a:xfrm>
          <a:prstGeom prst="rect">
            <a:avLst/>
          </a:prstGeom>
        </p:spPr>
      </p:pic>
      <p:sp>
        <p:nvSpPr>
          <p:cNvPr id="3" name="Dikdörtgen 2"/>
          <p:cNvSpPr/>
          <p:nvPr/>
        </p:nvSpPr>
        <p:spPr>
          <a:xfrm>
            <a:off x="2323750" y="3112316"/>
            <a:ext cx="1157681" cy="1417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p:cNvSpPr/>
          <p:nvPr/>
        </p:nvSpPr>
        <p:spPr>
          <a:xfrm>
            <a:off x="9051721" y="1825625"/>
            <a:ext cx="620785" cy="2800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747135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b="1" dirty="0">
                <a:solidFill>
                  <a:srgbClr val="FF0000"/>
                </a:solidFill>
                <a:latin typeface="Times New Roman" panose="02020603050405020304" pitchFamily="18" charset="0"/>
                <a:cs typeface="Times New Roman" panose="02020603050405020304" pitchFamily="18" charset="0"/>
              </a:rPr>
              <a:t>ÖNEMLİ NOT: </a:t>
            </a:r>
            <a:r>
              <a:rPr lang="tr-TR" sz="2400" b="1" dirty="0" smtClean="0">
                <a:latin typeface="Times New Roman" panose="02020603050405020304" pitchFamily="18" charset="0"/>
                <a:cs typeface="Times New Roman" panose="02020603050405020304" pitchFamily="18" charset="0"/>
              </a:rPr>
              <a:t> </a:t>
            </a:r>
            <a:r>
              <a:rPr lang="tr-TR" sz="2400" b="1" dirty="0">
                <a:latin typeface="Times New Roman" panose="02020603050405020304" pitchFamily="18" charset="0"/>
                <a:cs typeface="Times New Roman" panose="02020603050405020304" pitchFamily="18" charset="0"/>
              </a:rPr>
              <a:t>Y</a:t>
            </a:r>
            <a:r>
              <a:rPr lang="tr-TR" sz="2400" b="1" dirty="0" smtClean="0">
                <a:latin typeface="Times New Roman" panose="02020603050405020304" pitchFamily="18" charset="0"/>
                <a:cs typeface="Times New Roman" panose="02020603050405020304" pitchFamily="18" charset="0"/>
              </a:rPr>
              <a:t>alnızca </a:t>
            </a:r>
            <a:r>
              <a:rPr lang="tr-TR" sz="2400" b="1" dirty="0">
                <a:latin typeface="Times New Roman" panose="02020603050405020304" pitchFamily="18" charset="0"/>
                <a:cs typeface="Times New Roman" panose="02020603050405020304" pitchFamily="18" charset="0"/>
              </a:rPr>
              <a:t>bu kurumda </a:t>
            </a:r>
            <a:r>
              <a:rPr lang="tr-TR" sz="2400" b="1" dirty="0" smtClean="0">
                <a:latin typeface="Times New Roman" panose="02020603050405020304" pitchFamily="18" charset="0"/>
                <a:cs typeface="Times New Roman" panose="02020603050405020304" pitchFamily="18" charset="0"/>
              </a:rPr>
              <a:t>görevli olduğunuz süre </a:t>
            </a:r>
            <a:r>
              <a:rPr lang="tr-TR" sz="2400" b="1" dirty="0">
                <a:latin typeface="Times New Roman" panose="02020603050405020304" pitchFamily="18" charset="0"/>
                <a:cs typeface="Times New Roman" panose="02020603050405020304" pitchFamily="18" charset="0"/>
              </a:rPr>
              <a:t>içerisinde üretilmiş yayınların </a:t>
            </a:r>
            <a:r>
              <a:rPr lang="tr-TR" sz="2400" b="1" dirty="0" smtClean="0">
                <a:latin typeface="Times New Roman" panose="02020603050405020304" pitchFamily="18" charset="0"/>
                <a:cs typeface="Times New Roman" panose="02020603050405020304" pitchFamily="18" charset="0"/>
              </a:rPr>
              <a:t>sisteme aktarılması gerekmektedir</a:t>
            </a:r>
            <a:r>
              <a:rPr lang="tr-TR" sz="2400" b="1" dirty="0">
                <a:latin typeface="Times New Roman" panose="02020603050405020304" pitchFamily="18" charset="0"/>
                <a:cs typeface="Times New Roman" panose="02020603050405020304" pitchFamily="18" charset="0"/>
              </a:rPr>
              <a:t>. Bu dönem dışında kalan yayınların aktarılmaması önemle rica olunur.</a:t>
            </a:r>
            <a:endParaRPr lang="tr-TR" sz="2400"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1728132" y="1825624"/>
            <a:ext cx="8204433" cy="4877179"/>
          </a:xfrm>
          <a:prstGeom prst="rect">
            <a:avLst/>
          </a:prstGeom>
        </p:spPr>
      </p:pic>
      <p:sp>
        <p:nvSpPr>
          <p:cNvPr id="5" name="Oval 4"/>
          <p:cNvSpPr/>
          <p:nvPr/>
        </p:nvSpPr>
        <p:spPr>
          <a:xfrm>
            <a:off x="8296712" y="1690688"/>
            <a:ext cx="1367405" cy="115318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Sağ Ok 5"/>
          <p:cNvSpPr/>
          <p:nvPr/>
        </p:nvSpPr>
        <p:spPr>
          <a:xfrm>
            <a:off x="7499758" y="2105637"/>
            <a:ext cx="1073791" cy="1677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p:cNvSpPr/>
          <p:nvPr/>
        </p:nvSpPr>
        <p:spPr>
          <a:xfrm>
            <a:off x="4697835" y="2910980"/>
            <a:ext cx="318782" cy="503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p:cNvSpPr/>
          <p:nvPr/>
        </p:nvSpPr>
        <p:spPr>
          <a:xfrm>
            <a:off x="4723002" y="3238150"/>
            <a:ext cx="285226" cy="83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Dikdörtgen 7"/>
          <p:cNvSpPr/>
          <p:nvPr/>
        </p:nvSpPr>
        <p:spPr>
          <a:xfrm>
            <a:off x="4697835" y="3573710"/>
            <a:ext cx="696286" cy="92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4723002" y="3926048"/>
            <a:ext cx="671119" cy="92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a:off x="4723002" y="4286774"/>
            <a:ext cx="218114" cy="75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Dikdörtgen 10"/>
          <p:cNvSpPr/>
          <p:nvPr/>
        </p:nvSpPr>
        <p:spPr>
          <a:xfrm>
            <a:off x="4723002" y="4605556"/>
            <a:ext cx="671119" cy="1006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Dikdörtgen 11"/>
          <p:cNvSpPr/>
          <p:nvPr/>
        </p:nvSpPr>
        <p:spPr>
          <a:xfrm>
            <a:off x="4723002" y="4983061"/>
            <a:ext cx="746620" cy="50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Dikdörtgen 12"/>
          <p:cNvSpPr/>
          <p:nvPr/>
        </p:nvSpPr>
        <p:spPr>
          <a:xfrm>
            <a:off x="4697835" y="5461233"/>
            <a:ext cx="318782" cy="58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Dikdörtgen 13"/>
          <p:cNvSpPr/>
          <p:nvPr/>
        </p:nvSpPr>
        <p:spPr>
          <a:xfrm>
            <a:off x="4723002" y="5805182"/>
            <a:ext cx="28522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14"/>
          <p:cNvSpPr/>
          <p:nvPr/>
        </p:nvSpPr>
        <p:spPr>
          <a:xfrm>
            <a:off x="4723002" y="6157519"/>
            <a:ext cx="251670" cy="67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Dikdörtgen 15"/>
          <p:cNvSpPr/>
          <p:nvPr/>
        </p:nvSpPr>
        <p:spPr>
          <a:xfrm>
            <a:off x="4723002" y="6484690"/>
            <a:ext cx="1233181" cy="58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686185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smtClean="0">
                <a:latin typeface="Times New Roman" panose="02020603050405020304" pitchFamily="18" charset="0"/>
                <a:cs typeface="Times New Roman" panose="02020603050405020304" pitchFamily="18" charset="0"/>
              </a:rPr>
              <a:t>Mersin Üniversitesi’nde görev yapıyor olduğunuz yıllarda yayınlamış olduğunuz makaleleri seçiniz ve </a:t>
            </a:r>
            <a:r>
              <a:rPr lang="tr-TR" sz="2400" dirty="0" smtClean="0">
                <a:solidFill>
                  <a:srgbClr val="FF0000"/>
                </a:solidFill>
                <a:latin typeface="Times New Roman" panose="02020603050405020304" pitchFamily="18" charset="0"/>
                <a:cs typeface="Times New Roman" panose="02020603050405020304" pitchFamily="18" charset="0"/>
              </a:rPr>
              <a:t>seçilenleri aktar </a:t>
            </a:r>
            <a:r>
              <a:rPr lang="tr-TR" sz="2400" dirty="0" smtClean="0">
                <a:latin typeface="Times New Roman" panose="02020603050405020304" pitchFamily="18" charset="0"/>
                <a:cs typeface="Times New Roman" panose="02020603050405020304" pitchFamily="18" charset="0"/>
              </a:rPr>
              <a:t>butonuna basınız.</a:t>
            </a:r>
            <a:endParaRPr lang="tr-TR" sz="2400"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1463325" y="1825625"/>
            <a:ext cx="9265349" cy="4351338"/>
          </a:xfrm>
          <a:prstGeom prst="rect">
            <a:avLst/>
          </a:prstGeom>
        </p:spPr>
      </p:pic>
      <p:sp>
        <p:nvSpPr>
          <p:cNvPr id="5" name="Sağ Ok 4"/>
          <p:cNvSpPr/>
          <p:nvPr/>
        </p:nvSpPr>
        <p:spPr>
          <a:xfrm>
            <a:off x="8103765" y="2206305"/>
            <a:ext cx="939567" cy="2265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p:cNvSpPr/>
          <p:nvPr/>
        </p:nvSpPr>
        <p:spPr>
          <a:xfrm>
            <a:off x="3993160" y="3238150"/>
            <a:ext cx="4530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3993160" y="3665989"/>
            <a:ext cx="453005" cy="75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p:cNvSpPr/>
          <p:nvPr/>
        </p:nvSpPr>
        <p:spPr>
          <a:xfrm>
            <a:off x="3993160" y="4110606"/>
            <a:ext cx="906011" cy="587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Dikdörtgen 7"/>
          <p:cNvSpPr/>
          <p:nvPr/>
        </p:nvSpPr>
        <p:spPr>
          <a:xfrm>
            <a:off x="4060272" y="4597167"/>
            <a:ext cx="838899" cy="67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993160" y="5008228"/>
            <a:ext cx="453005" cy="587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a:off x="4060272" y="5478011"/>
            <a:ext cx="838899"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Dikdörtgen 10"/>
          <p:cNvSpPr/>
          <p:nvPr/>
        </p:nvSpPr>
        <p:spPr>
          <a:xfrm>
            <a:off x="4060272" y="5914239"/>
            <a:ext cx="93117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155506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smtClean="0">
                <a:latin typeface="Times New Roman" panose="02020603050405020304" pitchFamily="18" charset="0"/>
                <a:cs typeface="Times New Roman" panose="02020603050405020304" pitchFamily="18" charset="0"/>
              </a:rPr>
              <a:t>Önceden eklemiş olduğunuz yayınları yanlışlıkla yeniden seçmeniz halinde </a:t>
            </a:r>
            <a:r>
              <a:rPr lang="tr-TR" sz="2400" dirty="0" smtClean="0">
                <a:solidFill>
                  <a:srgbClr val="FF0000"/>
                </a:solidFill>
                <a:latin typeface="Times New Roman" panose="02020603050405020304" pitchFamily="18" charset="0"/>
                <a:cs typeface="Times New Roman" panose="02020603050405020304" pitchFamily="18" charset="0"/>
              </a:rPr>
              <a:t>«Bu yayın zaten mevcut»</a:t>
            </a:r>
            <a:r>
              <a:rPr lang="tr-TR" sz="2400" dirty="0" smtClean="0">
                <a:latin typeface="Times New Roman" panose="02020603050405020304" pitchFamily="18" charset="0"/>
                <a:cs typeface="Times New Roman" panose="02020603050405020304" pitchFamily="18" charset="0"/>
              </a:rPr>
              <a:t> uyarısı gelecektir ve yayın yeniden sisteme aktarılmayacaktır.</a:t>
            </a:r>
            <a:endParaRPr lang="tr-TR" sz="2400"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1023053" y="2640808"/>
            <a:ext cx="10402752" cy="2905530"/>
          </a:xfrm>
          <a:prstGeom prst="rect">
            <a:avLst/>
          </a:prstGeom>
        </p:spPr>
      </p:pic>
      <p:sp>
        <p:nvSpPr>
          <p:cNvPr id="5" name="Sağ Ok 4"/>
          <p:cNvSpPr/>
          <p:nvPr/>
        </p:nvSpPr>
        <p:spPr>
          <a:xfrm>
            <a:off x="343949" y="4890782"/>
            <a:ext cx="889233" cy="2936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Oval 5"/>
          <p:cNvSpPr/>
          <p:nvPr/>
        </p:nvSpPr>
        <p:spPr>
          <a:xfrm>
            <a:off x="9395670" y="4597168"/>
            <a:ext cx="2080469" cy="11660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p:cNvSpPr/>
          <p:nvPr/>
        </p:nvSpPr>
        <p:spPr>
          <a:xfrm>
            <a:off x="3447875" y="4051883"/>
            <a:ext cx="545285" cy="838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chemeClr val="bg1"/>
                </a:solidFill>
              </a:ln>
              <a:solidFill>
                <a:schemeClr val="bg1"/>
              </a:solidFill>
            </a:endParaRPr>
          </a:p>
        </p:txBody>
      </p:sp>
      <p:sp>
        <p:nvSpPr>
          <p:cNvPr id="7" name="Dikdörtgen 6"/>
          <p:cNvSpPr/>
          <p:nvPr/>
        </p:nvSpPr>
        <p:spPr>
          <a:xfrm>
            <a:off x="3447875" y="4597168"/>
            <a:ext cx="545285" cy="922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Dikdörtgen 7"/>
          <p:cNvSpPr/>
          <p:nvPr/>
        </p:nvSpPr>
        <p:spPr>
          <a:xfrm>
            <a:off x="3447875" y="5184396"/>
            <a:ext cx="1157681" cy="83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33245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smtClean="0">
                <a:latin typeface="Times New Roman" panose="02020603050405020304" pitchFamily="18" charset="0"/>
                <a:cs typeface="Times New Roman" panose="02020603050405020304" pitchFamily="18" charset="0"/>
              </a:rPr>
              <a:t>Seçilen yayınları aktardıktan sonra düzenleme yapabilmeniz için </a:t>
            </a:r>
            <a:r>
              <a:rPr lang="tr-TR" sz="2400" dirty="0" smtClean="0">
                <a:solidFill>
                  <a:srgbClr val="FF0000"/>
                </a:solidFill>
                <a:latin typeface="Times New Roman" panose="02020603050405020304" pitchFamily="18" charset="0"/>
                <a:cs typeface="Times New Roman" panose="02020603050405020304" pitchFamily="18" charset="0"/>
              </a:rPr>
              <a:t>«Taslak» </a:t>
            </a:r>
            <a:r>
              <a:rPr lang="tr-TR" sz="2400" dirty="0" smtClean="0">
                <a:latin typeface="Times New Roman" panose="02020603050405020304" pitchFamily="18" charset="0"/>
                <a:cs typeface="Times New Roman" panose="02020603050405020304" pitchFamily="18" charset="0"/>
              </a:rPr>
              <a:t>olarak kaydedilecektir. Ok işareti ile gösterilen yere tıklayarak yayının içeriğini formata uygun şekilde düzenlemeniz gerekmektedir.</a:t>
            </a:r>
            <a:endParaRPr lang="tr-TR" sz="2400"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838200" y="2174950"/>
            <a:ext cx="10515600" cy="3652688"/>
          </a:xfrm>
          <a:prstGeom prst="rect">
            <a:avLst/>
          </a:prstGeom>
        </p:spPr>
      </p:pic>
      <p:sp>
        <p:nvSpPr>
          <p:cNvPr id="5" name="Oval 4"/>
          <p:cNvSpPr/>
          <p:nvPr/>
        </p:nvSpPr>
        <p:spPr>
          <a:xfrm>
            <a:off x="1098958" y="4211273"/>
            <a:ext cx="1417739" cy="15267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Çentikli Sağ Ok 5"/>
          <p:cNvSpPr/>
          <p:nvPr/>
        </p:nvSpPr>
        <p:spPr>
          <a:xfrm>
            <a:off x="9194334" y="4538444"/>
            <a:ext cx="931178" cy="15100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196329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smtClean="0">
                <a:latin typeface="Times New Roman" panose="02020603050405020304" pitchFamily="18" charset="0"/>
                <a:cs typeface="Times New Roman" panose="02020603050405020304" pitchFamily="18" charset="0"/>
              </a:rPr>
              <a:t>Düzenle dediğinizde ilk olarak bağlı bulunduğunuz fakülte ve bölümü seçmeniz gerekmektedir.</a:t>
            </a:r>
            <a:endParaRPr lang="tr-TR" sz="2400"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2400948" y="1825625"/>
            <a:ext cx="7390104" cy="4351338"/>
          </a:xfrm>
          <a:prstGeom prst="rect">
            <a:avLst/>
          </a:prstGeom>
        </p:spPr>
      </p:pic>
      <p:sp>
        <p:nvSpPr>
          <p:cNvPr id="5" name="Çentikli Sağ Ok 4"/>
          <p:cNvSpPr/>
          <p:nvPr/>
        </p:nvSpPr>
        <p:spPr>
          <a:xfrm>
            <a:off x="2600587" y="4874004"/>
            <a:ext cx="1048624" cy="251669"/>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85681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smtClean="0">
                <a:latin typeface="Times New Roman" panose="02020603050405020304" pitchFamily="18" charset="0"/>
                <a:cs typeface="Times New Roman" panose="02020603050405020304" pitchFamily="18" charset="0"/>
              </a:rPr>
              <a:t>Zorunlu olarak doldurmanız gereken eksik alanlar için ilgili başlığın yanında </a:t>
            </a:r>
            <a:r>
              <a:rPr lang="tr-TR" sz="2400" dirty="0" smtClean="0">
                <a:solidFill>
                  <a:srgbClr val="FF0000"/>
                </a:solidFill>
                <a:latin typeface="Times New Roman" panose="02020603050405020304" pitchFamily="18" charset="0"/>
                <a:cs typeface="Times New Roman" panose="02020603050405020304" pitchFamily="18" charset="0"/>
              </a:rPr>
              <a:t>(Zorunlu) </a:t>
            </a:r>
            <a:r>
              <a:rPr lang="tr-TR" sz="2400" dirty="0" smtClean="0">
                <a:latin typeface="Times New Roman" panose="02020603050405020304" pitchFamily="18" charset="0"/>
                <a:cs typeface="Times New Roman" panose="02020603050405020304" pitchFamily="18" charset="0"/>
              </a:rPr>
              <a:t>ibaresi yer almaktadır. Doldurmanız gereken alanları tamamladıktan sonra…</a:t>
            </a:r>
            <a:endParaRPr lang="tr-TR" sz="2400"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2659111" y="1825625"/>
            <a:ext cx="6873778" cy="4351338"/>
          </a:xfrm>
          <a:prstGeom prst="rect">
            <a:avLst/>
          </a:prstGeom>
        </p:spPr>
      </p:pic>
      <p:sp>
        <p:nvSpPr>
          <p:cNvPr id="6" name="Dikdörtgen 5"/>
          <p:cNvSpPr/>
          <p:nvPr/>
        </p:nvSpPr>
        <p:spPr>
          <a:xfrm>
            <a:off x="6199464" y="3112316"/>
            <a:ext cx="394283" cy="1090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612534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smtClean="0">
                <a:latin typeface="Times New Roman" panose="02020603050405020304" pitchFamily="18" charset="0"/>
                <a:cs typeface="Times New Roman" panose="02020603050405020304" pitchFamily="18" charset="0"/>
              </a:rPr>
              <a:t>Makaleniz açık erişimli iste tam metin PDF  versiyonu ile </a:t>
            </a:r>
            <a:r>
              <a:rPr lang="tr-TR" sz="2400" b="1" dirty="0" smtClean="0">
                <a:solidFill>
                  <a:srgbClr val="FF0000"/>
                </a:solidFill>
                <a:latin typeface="Times New Roman" panose="02020603050405020304" pitchFamily="18" charset="0"/>
                <a:cs typeface="Times New Roman" panose="02020603050405020304" pitchFamily="18" charset="0"/>
              </a:rPr>
              <a:t>«dosya seç» </a:t>
            </a:r>
            <a:r>
              <a:rPr lang="tr-TR" sz="2400" dirty="0" smtClean="0">
                <a:latin typeface="Times New Roman" panose="02020603050405020304" pitchFamily="18" charset="0"/>
                <a:cs typeface="Times New Roman" panose="02020603050405020304" pitchFamily="18" charset="0"/>
              </a:rPr>
              <a:t>bölümünden ekleme yapmanız gerekmektedir. Ambargolu yayınlar için bu bölüme dosyanızı eklemeniz gerekli ancak…</a:t>
            </a:r>
            <a:endParaRPr lang="tr-TR" sz="2400"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2274265" y="1825625"/>
            <a:ext cx="7643469" cy="4351338"/>
          </a:xfrm>
          <a:prstGeom prst="rect">
            <a:avLst/>
          </a:prstGeom>
        </p:spPr>
      </p:pic>
      <p:sp>
        <p:nvSpPr>
          <p:cNvPr id="5" name="Çentikli Sağ Ok 4"/>
          <p:cNvSpPr/>
          <p:nvPr/>
        </p:nvSpPr>
        <p:spPr>
          <a:xfrm>
            <a:off x="2063692" y="3816991"/>
            <a:ext cx="1325460" cy="47817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540133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2000" dirty="0" smtClean="0">
                <a:solidFill>
                  <a:srgbClr val="FF0000"/>
                </a:solidFill>
                <a:latin typeface="Times New Roman" panose="02020603050405020304" pitchFamily="18" charset="0"/>
                <a:cs typeface="Times New Roman" panose="02020603050405020304" pitchFamily="18" charset="0"/>
              </a:rPr>
              <a:t>ÖNEMLİ UYARI: </a:t>
            </a:r>
            <a:r>
              <a:rPr lang="tr-TR" sz="2000" dirty="0" smtClean="0">
                <a:latin typeface="Times New Roman" panose="02020603050405020304" pitchFamily="18" charset="0"/>
                <a:cs typeface="Times New Roman" panose="02020603050405020304" pitchFamily="18" charset="0"/>
              </a:rPr>
              <a:t>Mersin Üniversitesi Senatosunun 30.05.2029 Tarihli ve 2019/94 sayılı senato kararı uyarınca açık erişimli makalelerin PDF versiyonları yüklenmelidir. Telif hakkı yazara ait olmakla birlikte ambargolu yayınları</a:t>
            </a:r>
            <a:r>
              <a:rPr lang="tr-TR" sz="2000" dirty="0" smtClean="0">
                <a:solidFill>
                  <a:srgbClr val="FF0000"/>
                </a:solidFill>
                <a:latin typeface="Times New Roman" panose="02020603050405020304" pitchFamily="18" charset="0"/>
                <a:cs typeface="Times New Roman" panose="02020603050405020304" pitchFamily="18" charset="0"/>
              </a:rPr>
              <a:t> «dosya seç» </a:t>
            </a:r>
            <a:r>
              <a:rPr lang="tr-TR" sz="2000" dirty="0" smtClean="0">
                <a:latin typeface="Times New Roman" panose="02020603050405020304" pitchFamily="18" charset="0"/>
                <a:cs typeface="Times New Roman" panose="02020603050405020304" pitchFamily="18" charset="0"/>
              </a:rPr>
              <a:t>butonundan yüklemeniz halinde aşağıdaki seçeneklerde</a:t>
            </a:r>
            <a:r>
              <a:rPr lang="tr-TR" sz="2000" dirty="0" smtClean="0">
                <a:solidFill>
                  <a:srgbClr val="FF0000"/>
                </a:solidFill>
                <a:latin typeface="Times New Roman" panose="02020603050405020304" pitchFamily="18" charset="0"/>
                <a:cs typeface="Times New Roman" panose="02020603050405020304" pitchFamily="18" charset="0"/>
              </a:rPr>
              <a:t> «Erişime kapalı» </a:t>
            </a:r>
            <a:r>
              <a:rPr lang="tr-TR" sz="2000" dirty="0" smtClean="0">
                <a:latin typeface="Times New Roman" panose="02020603050405020304" pitchFamily="18" charset="0"/>
                <a:cs typeface="Times New Roman" panose="02020603050405020304" pitchFamily="18" charset="0"/>
              </a:rPr>
              <a:t>olarak seçmelisiniz. Ambargosuz ve tam metin erişime açık yayınlarınızı yüklemeniz halinde</a:t>
            </a:r>
            <a:r>
              <a:rPr lang="tr-TR" sz="2000" dirty="0" smtClean="0">
                <a:solidFill>
                  <a:srgbClr val="FF0000"/>
                </a:solidFill>
                <a:latin typeface="Times New Roman" panose="02020603050405020304" pitchFamily="18" charset="0"/>
                <a:cs typeface="Times New Roman" panose="02020603050405020304" pitchFamily="18" charset="0"/>
              </a:rPr>
              <a:t> «Erişime Açık» </a:t>
            </a:r>
            <a:r>
              <a:rPr lang="tr-TR" sz="2000" dirty="0" smtClean="0">
                <a:latin typeface="Times New Roman" panose="02020603050405020304" pitchFamily="18" charset="0"/>
                <a:cs typeface="Times New Roman" panose="02020603050405020304" pitchFamily="18" charset="0"/>
              </a:rPr>
              <a:t>olarak girmeniz gerekmektedir. </a:t>
            </a:r>
            <a:endParaRPr lang="tr-TR" sz="2000"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2590755" y="1825625"/>
            <a:ext cx="7010489" cy="4351338"/>
          </a:xfrm>
          <a:prstGeom prst="rect">
            <a:avLst/>
          </a:prstGeom>
        </p:spPr>
      </p:pic>
      <p:sp>
        <p:nvSpPr>
          <p:cNvPr id="5" name="Çentikli Sağ Ok 4"/>
          <p:cNvSpPr/>
          <p:nvPr/>
        </p:nvSpPr>
        <p:spPr>
          <a:xfrm>
            <a:off x="1140903" y="5176007"/>
            <a:ext cx="1988191" cy="67112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73729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smtClean="0">
                <a:latin typeface="Times New Roman" panose="02020603050405020304" pitchFamily="18" charset="0"/>
                <a:cs typeface="Times New Roman" panose="02020603050405020304" pitchFamily="18" charset="0"/>
              </a:rPr>
              <a:t>Adınızı </a:t>
            </a:r>
            <a:r>
              <a:rPr lang="tr-TR" sz="2400" dirty="0" smtClean="0">
                <a:solidFill>
                  <a:srgbClr val="FF0000"/>
                </a:solidFill>
                <a:latin typeface="Times New Roman" panose="02020603050405020304" pitchFamily="18" charset="0"/>
                <a:cs typeface="Times New Roman" panose="02020603050405020304" pitchFamily="18" charset="0"/>
              </a:rPr>
              <a:t>«Ekle» </a:t>
            </a:r>
            <a:r>
              <a:rPr lang="tr-TR" sz="2400" dirty="0" smtClean="0">
                <a:latin typeface="Times New Roman" panose="02020603050405020304" pitchFamily="18" charset="0"/>
                <a:cs typeface="Times New Roman" panose="02020603050405020304" pitchFamily="18" charset="0"/>
              </a:rPr>
              <a:t>butonundan bularak eklemelisiniz. Varsa, kurum içi diğer yazarları da eklemeniz gerekmektedir.</a:t>
            </a:r>
            <a:endParaRPr lang="tr-TR" sz="2400" dirty="0">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2"/>
          <a:stretch>
            <a:fillRect/>
          </a:stretch>
        </p:blipFill>
        <p:spPr>
          <a:xfrm>
            <a:off x="2838858" y="1825625"/>
            <a:ext cx="6514283" cy="4351338"/>
          </a:xfrm>
          <a:prstGeom prst="rect">
            <a:avLst/>
          </a:prstGeom>
        </p:spPr>
      </p:pic>
      <p:sp>
        <p:nvSpPr>
          <p:cNvPr id="5" name="Sağ Ok 4"/>
          <p:cNvSpPr/>
          <p:nvPr/>
        </p:nvSpPr>
        <p:spPr>
          <a:xfrm>
            <a:off x="3087149" y="2667699"/>
            <a:ext cx="771787" cy="3858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3967993" y="3254928"/>
            <a:ext cx="1342238" cy="2516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0797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dirty="0" smtClean="0">
                <a:latin typeface="Times New Roman" panose="02020603050405020304" pitchFamily="18" charset="0"/>
                <a:cs typeface="Times New Roman" panose="02020603050405020304" pitchFamily="18" charset="0"/>
              </a:rPr>
              <a:t>Son olarak </a:t>
            </a:r>
            <a:r>
              <a:rPr lang="tr-TR" sz="2400" dirty="0" smtClean="0">
                <a:solidFill>
                  <a:srgbClr val="FF0000"/>
                </a:solidFill>
                <a:latin typeface="Times New Roman" panose="02020603050405020304" pitchFamily="18" charset="0"/>
                <a:cs typeface="Times New Roman" panose="02020603050405020304" pitchFamily="18" charset="0"/>
              </a:rPr>
              <a:t>«Yayın Onayına Gönder» </a:t>
            </a:r>
            <a:r>
              <a:rPr lang="tr-TR" sz="2400" dirty="0" smtClean="0">
                <a:latin typeface="Times New Roman" panose="02020603050405020304" pitchFamily="18" charset="0"/>
                <a:cs typeface="Times New Roman" panose="02020603050405020304" pitchFamily="18" charset="0"/>
              </a:rPr>
              <a:t>diyerek Kütüphane personelinin onayına göndererek yayın girişinizi tamamlayabilirsiniz.</a:t>
            </a:r>
            <a:endParaRPr lang="tr-TR" sz="2400" dirty="0">
              <a:latin typeface="Times New Roman" panose="02020603050405020304" pitchFamily="18" charset="0"/>
              <a:cs typeface="Times New Roman" panose="02020603050405020304" pitchFamily="18" charset="0"/>
            </a:endParaRPr>
          </a:p>
        </p:txBody>
      </p:sp>
      <p:pic>
        <p:nvPicPr>
          <p:cNvPr id="6" name="İçerik Yer Tutucusu 5"/>
          <p:cNvPicPr>
            <a:picLocks noGrp="1" noChangeAspect="1"/>
          </p:cNvPicPr>
          <p:nvPr>
            <p:ph idx="1"/>
          </p:nvPr>
        </p:nvPicPr>
        <p:blipFill>
          <a:blip r:embed="rId2"/>
          <a:stretch>
            <a:fillRect/>
          </a:stretch>
        </p:blipFill>
        <p:spPr>
          <a:xfrm>
            <a:off x="2219842" y="1562901"/>
            <a:ext cx="7433535" cy="4351338"/>
          </a:xfrm>
          <a:prstGeom prst="rect">
            <a:avLst/>
          </a:prstGeom>
        </p:spPr>
      </p:pic>
      <p:sp>
        <p:nvSpPr>
          <p:cNvPr id="7" name="Çentikli Sağ Ok 6"/>
          <p:cNvSpPr/>
          <p:nvPr/>
        </p:nvSpPr>
        <p:spPr>
          <a:xfrm>
            <a:off x="1602297" y="5285064"/>
            <a:ext cx="1510019" cy="629175"/>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01725692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400</TotalTime>
  <Words>318</Words>
  <Application>Microsoft Office PowerPoint</Application>
  <PresentationFormat>Geniş ekran</PresentationFormat>
  <Paragraphs>17</Paragraphs>
  <Slides>17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17</vt:i4>
      </vt:variant>
    </vt:vector>
  </HeadingPairs>
  <TitlesOfParts>
    <vt:vector size="22" baseType="lpstr">
      <vt:lpstr>Arial</vt:lpstr>
      <vt:lpstr>Calibri</vt:lpstr>
      <vt:lpstr>Calibri Light</vt:lpstr>
      <vt:lpstr>Times New Roman</vt:lpstr>
      <vt:lpstr>Office Teması</vt:lpstr>
      <vt:lpstr>Akademik ve Açık Erişim Bilgi Sistemi Giriş </vt:lpstr>
      <vt:lpstr>Üye kodu: MEU123456 (Sicil numaranızı herhangi bir boşluk, noktalama vs. olmadan girmeniz gerekmektedir). Şifre: Kütüphane hesabınıza ait şifreniz ile giriş yapabilirsiniz, şifre oluşturmak için «Kütüphane hesabı Şifremi Unuttum» veya kütüphane personeli ile iletişime geçebilirsiniz. </vt:lpstr>
      <vt:lpstr>PowerPoint Sunusu</vt:lpstr>
      <vt:lpstr>AXSIS’e giriş yaptıktan sonra kişisel AXSIS hesabınız aşağıdaki gibi görünecektir. </vt:lpstr>
      <vt:lpstr>İsminizin üzerine geldiğinizde «Yayınlarım» sekmesini göreceksiniz..</vt:lpstr>
      <vt:lpstr>Önceden eklemiş olduğunuz yayınlarınız burada listelenecektir. YÖKSİS üzerinden yayınlarınızın otomatik olarak aktarımını sağlamak için «YÖK Yayın Aktarımı» sekmesine tıklamanız gerekmektedir. </vt:lpstr>
      <vt:lpstr>Açılan pencerede yayın türünü (makale, bildiri) seçmelisiniz ve «Sorgula» </vt:lpstr>
      <vt:lpstr>ÖNEMLİ NOT:  Yalnızca bu kurumda görevli olduğunuz süre içerisinde üretilmiş yayınların sisteme aktarılması gerekmektedir. Bu dönem dışında kalan yayınların aktarılmaması önemle rica olunur.</vt:lpstr>
      <vt:lpstr>Mersin Üniversitesi’nde görev yapıyor olduğunuz yıllarda yayınlamış olduğunuz makaleleri seçiniz ve seçilenleri aktar butonuna basınız.</vt:lpstr>
      <vt:lpstr>Önceden eklemiş olduğunuz yayınları yanlışlıkla yeniden seçmeniz halinde «Bu yayın zaten mevcut» uyarısı gelecektir ve yayın yeniden sisteme aktarılmayacaktır.</vt:lpstr>
      <vt:lpstr>Seçilen yayınları aktardıktan sonra düzenleme yapabilmeniz için «Taslak» olarak kaydedilecektir. Ok işareti ile gösterilen yere tıklayarak yayının içeriğini formata uygun şekilde düzenlemeniz gerekmektedir.</vt:lpstr>
      <vt:lpstr>Düzenle dediğinizde ilk olarak bağlı bulunduğunuz fakülte ve bölümü seçmeniz gerekmektedir.</vt:lpstr>
      <vt:lpstr>Zorunlu olarak doldurmanız gereken eksik alanlar için ilgili başlığın yanında (Zorunlu) ibaresi yer almaktadır. Doldurmanız gereken alanları tamamladıktan sonra…</vt:lpstr>
      <vt:lpstr>Makaleniz açık erişimli iste tam metin PDF  versiyonu ile «dosya seç» bölümünden ekleme yapmanız gerekmektedir. Ambargolu yayınlar için bu bölüme dosyanızı eklemeniz gerekli ancak…</vt:lpstr>
      <vt:lpstr>ÖNEMLİ UYARI: Mersin Üniversitesi Senatosunun 30.05.2029 Tarihli ve 2019/94 sayılı senato kararı uyarınca açık erişimli makalelerin PDF versiyonları yüklenmelidir. Telif hakkı yazara ait olmakla birlikte ambargolu yayınları «dosya seç» butonundan yüklemeniz halinde aşağıdaki seçeneklerde «Erişime kapalı» olarak seçmelisiniz. Ambargosuz ve tam metin erişime açık yayınlarınızı yüklemeniz halinde «Erişime Açık» olarak girmeniz gerekmektedir. </vt:lpstr>
      <vt:lpstr>Adınızı «Ekle» butonundan bularak eklemelisiniz. Varsa, kurum içi diğer yazarları da eklemeniz gerekmektedir.</vt:lpstr>
      <vt:lpstr>Son olarak «Yayın Onayına Gönder» diyerek Kütüphane personelinin onayına göndererek yayın girişinizi tamamlayabilirsiniz.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pc</dc:creator>
  <cp:lastModifiedBy>pc</cp:lastModifiedBy>
  <cp:revision>56</cp:revision>
  <dcterms:created xsi:type="dcterms:W3CDTF">2026-09-24T06:13:23Z</dcterms:created>
  <dcterms:modified xsi:type="dcterms:W3CDTF">2026-10-05T06:13:32Z</dcterms:modified>
</cp:coreProperties>
</file>